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1" r:id="rId4"/>
    <p:sldMasterId id="2147483933" r:id="rId5"/>
    <p:sldMasterId id="2147483736" r:id="rId6"/>
    <p:sldMasterId id="2147483945" r:id="rId7"/>
    <p:sldMasterId id="2147483768" r:id="rId8"/>
  </p:sldMasterIdLst>
  <p:notesMasterIdLst>
    <p:notesMasterId r:id="rId192"/>
  </p:notesMasterIdLst>
  <p:handoutMasterIdLst>
    <p:handoutMasterId r:id="rId193"/>
  </p:handoutMasterIdLst>
  <p:sldIdLst>
    <p:sldId id="4348" r:id="rId9"/>
    <p:sldId id="4439" r:id="rId10"/>
    <p:sldId id="4349" r:id="rId11"/>
    <p:sldId id="4482" r:id="rId12"/>
    <p:sldId id="4483" r:id="rId13"/>
    <p:sldId id="4350" r:id="rId14"/>
    <p:sldId id="4437" r:id="rId15"/>
    <p:sldId id="4441" r:id="rId16"/>
    <p:sldId id="4443" r:id="rId17"/>
    <p:sldId id="4442" r:id="rId18"/>
    <p:sldId id="4351" r:id="rId19"/>
    <p:sldId id="4438" r:id="rId20"/>
    <p:sldId id="4440" r:id="rId21"/>
    <p:sldId id="4344" r:id="rId22"/>
    <p:sldId id="4480" r:id="rId23"/>
    <p:sldId id="4150" r:id="rId24"/>
    <p:sldId id="4481" r:id="rId25"/>
    <p:sldId id="258" r:id="rId26"/>
    <p:sldId id="291" r:id="rId27"/>
    <p:sldId id="859" r:id="rId28"/>
    <p:sldId id="4141" r:id="rId29"/>
    <p:sldId id="289" r:id="rId30"/>
    <p:sldId id="286" r:id="rId31"/>
    <p:sldId id="261" r:id="rId32"/>
    <p:sldId id="290" r:id="rId33"/>
    <p:sldId id="4143" r:id="rId34"/>
    <p:sldId id="4144" r:id="rId35"/>
    <p:sldId id="303" r:id="rId36"/>
    <p:sldId id="1632" r:id="rId37"/>
    <p:sldId id="1637" r:id="rId38"/>
    <p:sldId id="1639" r:id="rId39"/>
    <p:sldId id="4449" r:id="rId40"/>
    <p:sldId id="1640" r:id="rId41"/>
    <p:sldId id="1641" r:id="rId42"/>
    <p:sldId id="1642" r:id="rId43"/>
    <p:sldId id="4450" r:id="rId44"/>
    <p:sldId id="1644" r:id="rId45"/>
    <p:sldId id="1643" r:id="rId46"/>
    <p:sldId id="295" r:id="rId47"/>
    <p:sldId id="299" r:id="rId48"/>
    <p:sldId id="304" r:id="rId49"/>
    <p:sldId id="300" r:id="rId50"/>
    <p:sldId id="301" r:id="rId51"/>
    <p:sldId id="302" r:id="rId52"/>
    <p:sldId id="269" r:id="rId53"/>
    <p:sldId id="4142" r:id="rId54"/>
    <p:sldId id="4148" r:id="rId55"/>
    <p:sldId id="256" r:id="rId56"/>
    <p:sldId id="4479" r:id="rId57"/>
    <p:sldId id="4163" r:id="rId58"/>
    <p:sldId id="4452" r:id="rId59"/>
    <p:sldId id="4453" r:id="rId60"/>
    <p:sldId id="264" r:id="rId61"/>
    <p:sldId id="4156" r:id="rId62"/>
    <p:sldId id="4342" r:id="rId63"/>
    <p:sldId id="1649" r:id="rId64"/>
    <p:sldId id="4162" r:id="rId65"/>
    <p:sldId id="259" r:id="rId66"/>
    <p:sldId id="4451" r:id="rId67"/>
    <p:sldId id="4444" r:id="rId68"/>
    <p:sldId id="262" r:id="rId69"/>
    <p:sldId id="263" r:id="rId70"/>
    <p:sldId id="260" r:id="rId71"/>
    <p:sldId id="4161" r:id="rId72"/>
    <p:sldId id="4355" r:id="rId73"/>
    <p:sldId id="4486" r:id="rId74"/>
    <p:sldId id="270" r:id="rId75"/>
    <p:sldId id="4435" r:id="rId76"/>
    <p:sldId id="4448" r:id="rId77"/>
    <p:sldId id="257" r:id="rId78"/>
    <p:sldId id="292" r:id="rId79"/>
    <p:sldId id="4366" r:id="rId80"/>
    <p:sldId id="294" r:id="rId81"/>
    <p:sldId id="4478" r:id="rId82"/>
    <p:sldId id="296" r:id="rId83"/>
    <p:sldId id="4357" r:id="rId84"/>
    <p:sldId id="4358" r:id="rId85"/>
    <p:sldId id="4359" r:id="rId86"/>
    <p:sldId id="4360" r:id="rId87"/>
    <p:sldId id="311" r:id="rId88"/>
    <p:sldId id="4361" r:id="rId89"/>
    <p:sldId id="298" r:id="rId90"/>
    <p:sldId id="4362" r:id="rId91"/>
    <p:sldId id="309" r:id="rId92"/>
    <p:sldId id="310" r:id="rId93"/>
    <p:sldId id="4436" r:id="rId94"/>
    <p:sldId id="4454" r:id="rId95"/>
    <p:sldId id="4455" r:id="rId96"/>
    <p:sldId id="4365" r:id="rId97"/>
    <p:sldId id="4457" r:id="rId98"/>
    <p:sldId id="4367" r:id="rId99"/>
    <p:sldId id="4384" r:id="rId100"/>
    <p:sldId id="4385" r:id="rId101"/>
    <p:sldId id="4460" r:id="rId102"/>
    <p:sldId id="4459" r:id="rId103"/>
    <p:sldId id="4386" r:id="rId104"/>
    <p:sldId id="4387" r:id="rId105"/>
    <p:sldId id="4388" r:id="rId106"/>
    <p:sldId id="4446" r:id="rId107"/>
    <p:sldId id="308" r:id="rId108"/>
    <p:sldId id="4462" r:id="rId109"/>
    <p:sldId id="314" r:id="rId110"/>
    <p:sldId id="315" r:id="rId111"/>
    <p:sldId id="4372" r:id="rId112"/>
    <p:sldId id="4461" r:id="rId113"/>
    <p:sldId id="4377" r:id="rId114"/>
    <p:sldId id="4378" r:id="rId115"/>
    <p:sldId id="4390" r:id="rId116"/>
    <p:sldId id="4463" r:id="rId117"/>
    <p:sldId id="4391" r:id="rId118"/>
    <p:sldId id="4464" r:id="rId119"/>
    <p:sldId id="415" r:id="rId120"/>
    <p:sldId id="4465" r:id="rId121"/>
    <p:sldId id="416" r:id="rId122"/>
    <p:sldId id="421" r:id="rId123"/>
    <p:sldId id="418" r:id="rId124"/>
    <p:sldId id="427" r:id="rId125"/>
    <p:sldId id="420" r:id="rId126"/>
    <p:sldId id="4466" r:id="rId127"/>
    <p:sldId id="417" r:id="rId128"/>
    <p:sldId id="419" r:id="rId129"/>
    <p:sldId id="428" r:id="rId130"/>
    <p:sldId id="4456" r:id="rId131"/>
    <p:sldId id="422" r:id="rId132"/>
    <p:sldId id="423" r:id="rId133"/>
    <p:sldId id="424" r:id="rId134"/>
    <p:sldId id="425" r:id="rId135"/>
    <p:sldId id="4394" r:id="rId136"/>
    <p:sldId id="4470" r:id="rId137"/>
    <p:sldId id="4397" r:id="rId138"/>
    <p:sldId id="4398" r:id="rId139"/>
    <p:sldId id="4472" r:id="rId140"/>
    <p:sldId id="4467" r:id="rId141"/>
    <p:sldId id="4400" r:id="rId142"/>
    <p:sldId id="429" r:id="rId143"/>
    <p:sldId id="4401" r:id="rId144"/>
    <p:sldId id="4399" r:id="rId145"/>
    <p:sldId id="4402" r:id="rId146"/>
    <p:sldId id="430" r:id="rId147"/>
    <p:sldId id="431" r:id="rId148"/>
    <p:sldId id="432" r:id="rId149"/>
    <p:sldId id="433" r:id="rId150"/>
    <p:sldId id="435" r:id="rId151"/>
    <p:sldId id="4403" r:id="rId152"/>
    <p:sldId id="4404" r:id="rId153"/>
    <p:sldId id="434" r:id="rId154"/>
    <p:sldId id="436" r:id="rId155"/>
    <p:sldId id="437" r:id="rId156"/>
    <p:sldId id="4405" r:id="rId157"/>
    <p:sldId id="4406" r:id="rId158"/>
    <p:sldId id="4408" r:id="rId159"/>
    <p:sldId id="4473" r:id="rId160"/>
    <p:sldId id="4409" r:id="rId161"/>
    <p:sldId id="4484" r:id="rId162"/>
    <p:sldId id="4485" r:id="rId163"/>
    <p:sldId id="4476" r:id="rId164"/>
    <p:sldId id="4411" r:id="rId165"/>
    <p:sldId id="4477" r:id="rId166"/>
    <p:sldId id="4412" r:id="rId167"/>
    <p:sldId id="328" r:id="rId168"/>
    <p:sldId id="4413" r:id="rId169"/>
    <p:sldId id="4414" r:id="rId170"/>
    <p:sldId id="4157" r:id="rId171"/>
    <p:sldId id="4419" r:id="rId172"/>
    <p:sldId id="4420" r:id="rId173"/>
    <p:sldId id="4422" r:id="rId174"/>
    <p:sldId id="4474" r:id="rId175"/>
    <p:sldId id="4423" r:id="rId176"/>
    <p:sldId id="4475" r:id="rId177"/>
    <p:sldId id="4410" r:id="rId178"/>
    <p:sldId id="4427" r:id="rId179"/>
    <p:sldId id="4429" r:id="rId180"/>
    <p:sldId id="4428" r:id="rId181"/>
    <p:sldId id="4431" r:id="rId182"/>
    <p:sldId id="4430" r:id="rId183"/>
    <p:sldId id="4487" r:id="rId184"/>
    <p:sldId id="4469" r:id="rId185"/>
    <p:sldId id="4432" r:id="rId186"/>
    <p:sldId id="4424" r:id="rId187"/>
    <p:sldId id="4468" r:id="rId188"/>
    <p:sldId id="4149" r:id="rId189"/>
    <p:sldId id="4341" r:id="rId190"/>
    <p:sldId id="4488" r:id="rId19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ation Support" id="{A701D1B2-4570-4D5A-B432-61A67574BDD7}">
          <p14:sldIdLst>
            <p14:sldId id="4348"/>
            <p14:sldId id="4439"/>
            <p14:sldId id="4349"/>
            <p14:sldId id="4482"/>
            <p14:sldId id="4483"/>
            <p14:sldId id="4350"/>
            <p14:sldId id="4437"/>
            <p14:sldId id="4441"/>
            <p14:sldId id="4443"/>
            <p14:sldId id="4442"/>
            <p14:sldId id="4351"/>
            <p14:sldId id="4438"/>
            <p14:sldId id="4440"/>
          </p14:sldIdLst>
        </p14:section>
        <p14:section name="Module 1" id="{A35EAA67-15AD-4A91-BB0F-58C6FA4DD6C7}">
          <p14:sldIdLst>
            <p14:sldId id="4344"/>
            <p14:sldId id="4480"/>
            <p14:sldId id="4150"/>
            <p14:sldId id="4481"/>
            <p14:sldId id="258"/>
            <p14:sldId id="291"/>
            <p14:sldId id="859"/>
            <p14:sldId id="4141"/>
            <p14:sldId id="289"/>
            <p14:sldId id="286"/>
            <p14:sldId id="261"/>
            <p14:sldId id="290"/>
            <p14:sldId id="4143"/>
            <p14:sldId id="4144"/>
            <p14:sldId id="303"/>
            <p14:sldId id="1632"/>
            <p14:sldId id="1637"/>
            <p14:sldId id="1639"/>
            <p14:sldId id="4449"/>
            <p14:sldId id="1640"/>
            <p14:sldId id="1641"/>
            <p14:sldId id="1642"/>
            <p14:sldId id="4450"/>
            <p14:sldId id="1644"/>
            <p14:sldId id="1643"/>
            <p14:sldId id="295"/>
            <p14:sldId id="299"/>
            <p14:sldId id="304"/>
            <p14:sldId id="300"/>
            <p14:sldId id="301"/>
            <p14:sldId id="302"/>
            <p14:sldId id="269"/>
            <p14:sldId id="4142"/>
            <p14:sldId id="4148"/>
          </p14:sldIdLst>
        </p14:section>
        <p14:section name="Module 2" id="{F15FC24A-D753-457E-B233-688BD92C84BE}">
          <p14:sldIdLst>
            <p14:sldId id="256"/>
            <p14:sldId id="4479"/>
            <p14:sldId id="4163"/>
            <p14:sldId id="4452"/>
            <p14:sldId id="4453"/>
            <p14:sldId id="264"/>
            <p14:sldId id="4156"/>
            <p14:sldId id="4342"/>
            <p14:sldId id="1649"/>
            <p14:sldId id="4162"/>
            <p14:sldId id="259"/>
            <p14:sldId id="4451"/>
            <p14:sldId id="4444"/>
            <p14:sldId id="262"/>
            <p14:sldId id="263"/>
            <p14:sldId id="260"/>
            <p14:sldId id="4161"/>
            <p14:sldId id="4355"/>
            <p14:sldId id="4486"/>
            <p14:sldId id="270"/>
          </p14:sldIdLst>
        </p14:section>
        <p14:section name="Module 3" id="{8BEA9503-A829-4DB6-8451-94DF96EF9463}">
          <p14:sldIdLst>
            <p14:sldId id="4435"/>
            <p14:sldId id="4448"/>
            <p14:sldId id="257"/>
            <p14:sldId id="292"/>
            <p14:sldId id="4366"/>
            <p14:sldId id="294"/>
            <p14:sldId id="4478"/>
            <p14:sldId id="296"/>
            <p14:sldId id="4357"/>
            <p14:sldId id="4358"/>
            <p14:sldId id="4359"/>
            <p14:sldId id="4360"/>
            <p14:sldId id="311"/>
            <p14:sldId id="4361"/>
            <p14:sldId id="298"/>
            <p14:sldId id="4362"/>
            <p14:sldId id="309"/>
            <p14:sldId id="310"/>
          </p14:sldIdLst>
        </p14:section>
        <p14:section name="Module 4" id="{CF11B65B-6F0C-47CD-95D2-E95248583427}">
          <p14:sldIdLst>
            <p14:sldId id="4436"/>
            <p14:sldId id="4454"/>
            <p14:sldId id="4455"/>
            <p14:sldId id="4365"/>
            <p14:sldId id="4457"/>
            <p14:sldId id="4367"/>
            <p14:sldId id="4384"/>
            <p14:sldId id="4385"/>
            <p14:sldId id="4460"/>
            <p14:sldId id="4459"/>
            <p14:sldId id="4386"/>
            <p14:sldId id="4387"/>
            <p14:sldId id="4388"/>
            <p14:sldId id="4446"/>
            <p14:sldId id="308"/>
            <p14:sldId id="4462"/>
            <p14:sldId id="314"/>
            <p14:sldId id="315"/>
            <p14:sldId id="4372"/>
            <p14:sldId id="4461"/>
            <p14:sldId id="4377"/>
            <p14:sldId id="4378"/>
          </p14:sldIdLst>
        </p14:section>
        <p14:section name="Module 5" id="{AD97781F-EA49-4987-9887-601C29DB13AF}">
          <p14:sldIdLst>
            <p14:sldId id="4390"/>
            <p14:sldId id="4463"/>
            <p14:sldId id="4391"/>
            <p14:sldId id="4464"/>
            <p14:sldId id="415"/>
            <p14:sldId id="4465"/>
            <p14:sldId id="416"/>
            <p14:sldId id="421"/>
            <p14:sldId id="418"/>
            <p14:sldId id="427"/>
            <p14:sldId id="420"/>
            <p14:sldId id="4466"/>
            <p14:sldId id="417"/>
            <p14:sldId id="419"/>
            <p14:sldId id="428"/>
            <p14:sldId id="4456"/>
            <p14:sldId id="422"/>
            <p14:sldId id="423"/>
            <p14:sldId id="424"/>
            <p14:sldId id="425"/>
            <p14:sldId id="4394"/>
            <p14:sldId id="4470"/>
          </p14:sldIdLst>
        </p14:section>
        <p14:section name="Session 6" id="{E4BE7467-9FAF-46D7-AF22-E66FDB907187}">
          <p14:sldIdLst>
            <p14:sldId id="4397"/>
            <p14:sldId id="4398"/>
            <p14:sldId id="4472"/>
            <p14:sldId id="4467"/>
            <p14:sldId id="4400"/>
            <p14:sldId id="429"/>
            <p14:sldId id="4401"/>
            <p14:sldId id="4399"/>
            <p14:sldId id="4402"/>
            <p14:sldId id="430"/>
            <p14:sldId id="431"/>
            <p14:sldId id="432"/>
            <p14:sldId id="433"/>
            <p14:sldId id="435"/>
            <p14:sldId id="4403"/>
            <p14:sldId id="4404"/>
            <p14:sldId id="434"/>
            <p14:sldId id="436"/>
            <p14:sldId id="437"/>
            <p14:sldId id="4405"/>
            <p14:sldId id="4406"/>
          </p14:sldIdLst>
        </p14:section>
        <p14:section name="Session 7" id="{EB71F176-5DE7-3640-B30D-1BD20F3D2237}">
          <p14:sldIdLst>
            <p14:sldId id="4408"/>
            <p14:sldId id="4473"/>
            <p14:sldId id="4409"/>
            <p14:sldId id="4484"/>
            <p14:sldId id="4485"/>
            <p14:sldId id="4476"/>
            <p14:sldId id="4411"/>
            <p14:sldId id="4477"/>
            <p14:sldId id="4412"/>
            <p14:sldId id="328"/>
            <p14:sldId id="4413"/>
            <p14:sldId id="4414"/>
            <p14:sldId id="4157"/>
            <p14:sldId id="4419"/>
            <p14:sldId id="4420"/>
          </p14:sldIdLst>
        </p14:section>
        <p14:section name="Session 8 and 9" id="{7F051AF1-53D8-486A-8DF2-D4BF1404083D}">
          <p14:sldIdLst>
            <p14:sldId id="4422"/>
            <p14:sldId id="4474"/>
            <p14:sldId id="4423"/>
            <p14:sldId id="4475"/>
            <p14:sldId id="4410"/>
            <p14:sldId id="4427"/>
            <p14:sldId id="4429"/>
            <p14:sldId id="4428"/>
            <p14:sldId id="4431"/>
            <p14:sldId id="4430"/>
            <p14:sldId id="4487"/>
            <p14:sldId id="4469"/>
            <p14:sldId id="4432"/>
            <p14:sldId id="4424"/>
            <p14:sldId id="4468"/>
            <p14:sldId id="4149"/>
            <p14:sldId id="4341"/>
            <p14:sldId id="4488"/>
          </p14:sldIdLst>
        </p14:section>
      </p14:sectionLst>
    </p:ext>
    <p:ext uri="{EFAFB233-063F-42B5-8137-9DF3F51BA10A}">
      <p15:sldGuideLst xmlns:p15="http://schemas.microsoft.com/office/powerpoint/2012/main">
        <p15:guide id="1" pos="3840" userDrawn="1">
          <p15:clr>
            <a:srgbClr val="A4A3A4"/>
          </p15:clr>
        </p15:guide>
        <p15:guide id="2" pos="576" userDrawn="1">
          <p15:clr>
            <a:srgbClr val="A4A3A4"/>
          </p15:clr>
        </p15:guide>
        <p15:guide id="3" pos="7488" userDrawn="1">
          <p15:clr>
            <a:srgbClr val="A4A3A4"/>
          </p15:clr>
        </p15:guide>
        <p15:guide id="4" orient="horz" pos="528" userDrawn="1">
          <p15:clr>
            <a:srgbClr val="A4A3A4"/>
          </p15:clr>
        </p15:guide>
        <p15:guide id="5" orient="horz" pos="1080" userDrawn="1">
          <p15:clr>
            <a:srgbClr val="A4A3A4"/>
          </p15:clr>
        </p15:guide>
        <p15:guide id="6" orient="horz" pos="37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F2F92B-FEA2-108C-B58B-4D84E0C6FD3A}" name="Rasmussen, Cathy" initials="RC" userId="S::carasmussen@air.org::9a4ed26a-eceb-4fec-ac15-a32fc6c2c93e" providerId="AD"/>
  <p188:author id="{349EEB33-AF59-94D8-0FF1-D954F885CD9C}" name="Quinn, Shaylyn" initials="QS" userId="S::squinn@air.org::ceddc293-49c6-4df6-be93-ad60c617e1f9" providerId="AD"/>
  <p188:author id="{71F52E3E-7225-615B-3475-DD7D7A185FC6}" name="Zumeta Edmonds, Rebecca" initials="ZER" userId="S::rzumetaedmonds@air.org::b2e63e99-418a-4446-86de-a1daf7a89e4a" providerId="AD"/>
  <p188:author id="{FCC05E56-8A08-03E4-47C7-1DF71BD14AD3}" name="Clancy, Erin" initials="CE" userId="S::eclancy@air.org::b7cfa821-132f-4e84-a988-df898556b9bf" providerId="AD"/>
  <p188:author id="{B34BF25E-8389-E03D-FDFF-5A4BFF2717B5}" name="Bahr, Clairee" initials="BC" userId="S::cbahr@air.org::4d5670c5-23d6-4b7c-a397-9d53150d9ef1" providerId="AD"/>
  <p188:author id="{BABBCA76-99BA-AB6B-667D-2FF50D37D0F8}" name="Carolyn Feola" initials="CF" userId="Carolyn Feola" providerId="None"/>
  <p188:author id="{19929080-8A48-0651-54B8-F32D01C1556E}" name="Pfannenstiel, Kat" initials="PK" userId="S::kpfannenstiel@air.org::050f2a59-6508-4e49-9e94-370cffd4f8cc" providerId="AD"/>
  <p188:author id="{2EE641A9-2694-B09D-41E4-09B2772AF979}" name="Harris, Pakethia" initials="HP" userId="S::pharris@air.org::dab53718-bcd4-42aa-9bb9-f7497f0fd65c" providerId="AD"/>
  <p188:author id="{D97132B3-B130-2E25-7C53-E8F6E66CA56F}" name="Prater, Steven" initials="PS" userId="S::sprater@air.org::c333024e-c5a7-4fab-b3e2-b6d567d675ea" providerId="AD"/>
  <p188:author id="{E07013DC-2912-E676-41ED-A30B52C72A8E}" name="Wenzel, Caryl" initials="WC" userId="S::cwenzel@air.org::885e63ff-4666-44cc-a176-59b78dc131a6" providerId="AD"/>
  <p188:author id="{93C9D3F1-0296-1966-54E4-AD60DA166E6C}" name="Pakethia Harris" initials="PH" userId="Pakethia Harri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umeta Edmonds, Rebecca" initials="ZER" lastIdx="17" clrIdx="0">
    <p:extLst>
      <p:ext uri="{19B8F6BF-5375-455C-9EA6-DF929625EA0E}">
        <p15:presenceInfo xmlns:p15="http://schemas.microsoft.com/office/powerpoint/2012/main" userId="S::rzumetaedmonds@air.org::b2e63e99-418a-4446-86de-a1daf7a89e4a" providerId="AD"/>
      </p:ext>
    </p:extLst>
  </p:cmAuthor>
  <p:cmAuthor id="2" name="Quinn, Shaylyn" initials="QS" lastIdx="40" clrIdx="1">
    <p:extLst>
      <p:ext uri="{19B8F6BF-5375-455C-9EA6-DF929625EA0E}">
        <p15:presenceInfo xmlns:p15="http://schemas.microsoft.com/office/powerpoint/2012/main" userId="S::squinn@air.org::ceddc293-49c6-4df6-be93-ad60c617e1f9" providerId="AD"/>
      </p:ext>
    </p:extLst>
  </p:cmAuthor>
  <p:cmAuthor id="3" name="Kiera Anderson" initials="KA" lastIdx="5" clrIdx="2">
    <p:extLst>
      <p:ext uri="{19B8F6BF-5375-455C-9EA6-DF929625EA0E}">
        <p15:presenceInfo xmlns:p15="http://schemas.microsoft.com/office/powerpoint/2012/main" userId="fcab241767d208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2"/>
    <a:srgbClr val="41297D"/>
    <a:srgbClr val="52419B"/>
    <a:srgbClr val="9C8FD1"/>
    <a:srgbClr val="DFDBF1"/>
    <a:srgbClr val="BBB2E0"/>
    <a:srgbClr val="A398D4"/>
    <a:srgbClr val="5B57FF"/>
    <a:srgbClr val="8280FF"/>
    <a:srgbClr val="FF2A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79306" autoAdjust="0"/>
  </p:normalViewPr>
  <p:slideViewPr>
    <p:cSldViewPr snapToGrid="0">
      <p:cViewPr varScale="1">
        <p:scale>
          <a:sx n="53" d="100"/>
          <a:sy n="53" d="100"/>
        </p:scale>
        <p:origin x="1184" y="44"/>
      </p:cViewPr>
      <p:guideLst>
        <p:guide pos="3840"/>
        <p:guide pos="576"/>
        <p:guide pos="7488"/>
        <p:guide orient="horz" pos="528"/>
        <p:guide orient="horz" pos="1080"/>
        <p:guide orient="horz" pos="3744"/>
      </p:guideLst>
    </p:cSldViewPr>
  </p:slideViewPr>
  <p:outlineViewPr>
    <p:cViewPr>
      <p:scale>
        <a:sx n="33" d="100"/>
        <a:sy n="33" d="100"/>
      </p:scale>
      <p:origin x="0" y="-9800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notesMaster" Target="notesMasters/notesMaster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3.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handoutMaster" Target="handoutMasters/handoutMaster1.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commentAuthors" Target="commentAuthors.xml"/><Relationship Id="rId199" Type="http://schemas.microsoft.com/office/2016/11/relationships/changesInfo" Target="changesInfos/changesInfo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presProps" Target="presProps.xml"/><Relationship Id="rId190" Type="http://schemas.openxmlformats.org/officeDocument/2006/relationships/slide" Target="slides/slide182.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viewProps" Target="viewProps.xml"/><Relationship Id="rId200" Type="http://schemas.microsoft.com/office/2018/10/relationships/authors" Target="author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theme" Target="theme/theme1.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tableStyles" Target="tableStyles.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DCF43E57-3ECF-483C-87BF-75E690AFFD15}"/>
    <pc:docChg chg="custSel modSld modSection">
      <pc:chgData name="Peterson, Amy" userId="8c14dd6b-6031-4383-8241-8af97fa7035b" providerId="ADAL" clId="{DCF43E57-3ECF-483C-87BF-75E690AFFD15}" dt="2022-10-20T12:20:59.087" v="187" actId="17846"/>
      <pc:docMkLst>
        <pc:docMk/>
      </pc:docMkLst>
      <pc:sldChg chg="modSp mod modShow">
        <pc:chgData name="Peterson, Amy" userId="8c14dd6b-6031-4383-8241-8af97fa7035b" providerId="ADAL" clId="{DCF43E57-3ECF-483C-87BF-75E690AFFD15}" dt="2022-10-20T12:19:46.369" v="174" actId="729"/>
        <pc:sldMkLst>
          <pc:docMk/>
          <pc:sldMk cId="2492558671" sldId="4348"/>
        </pc:sldMkLst>
        <pc:spChg chg="mod">
          <ac:chgData name="Peterson, Amy" userId="8c14dd6b-6031-4383-8241-8af97fa7035b" providerId="ADAL" clId="{DCF43E57-3ECF-483C-87BF-75E690AFFD15}" dt="2022-10-20T12:19:38.192" v="173" actId="6549"/>
          <ac:spMkLst>
            <pc:docMk/>
            <pc:sldMk cId="2492558671" sldId="4348"/>
            <ac:spMk id="3" creationId="{A77C1114-70F6-4B2A-BEAE-F877E35AAD40}"/>
          </ac:spMkLst>
        </pc:spChg>
      </pc:sldChg>
      <pc:sldChg chg="mod modShow">
        <pc:chgData name="Peterson, Amy" userId="8c14dd6b-6031-4383-8241-8af97fa7035b" providerId="ADAL" clId="{DCF43E57-3ECF-483C-87BF-75E690AFFD15}" dt="2022-10-20T12:19:53.465" v="176" actId="729"/>
        <pc:sldMkLst>
          <pc:docMk/>
          <pc:sldMk cId="2149527122" sldId="4349"/>
        </pc:sldMkLst>
      </pc:sldChg>
      <pc:sldChg chg="mod modShow">
        <pc:chgData name="Peterson, Amy" userId="8c14dd6b-6031-4383-8241-8af97fa7035b" providerId="ADAL" clId="{DCF43E57-3ECF-483C-87BF-75E690AFFD15}" dt="2022-10-20T12:20:08.058" v="179" actId="729"/>
        <pc:sldMkLst>
          <pc:docMk/>
          <pc:sldMk cId="2619042639" sldId="4350"/>
        </pc:sldMkLst>
      </pc:sldChg>
      <pc:sldChg chg="mod modShow">
        <pc:chgData name="Peterson, Amy" userId="8c14dd6b-6031-4383-8241-8af97fa7035b" providerId="ADAL" clId="{DCF43E57-3ECF-483C-87BF-75E690AFFD15}" dt="2022-10-20T12:20:28.249" v="184" actId="729"/>
        <pc:sldMkLst>
          <pc:docMk/>
          <pc:sldMk cId="3307899455" sldId="4351"/>
        </pc:sldMkLst>
      </pc:sldChg>
      <pc:sldChg chg="mod modShow">
        <pc:chgData name="Peterson, Amy" userId="8c14dd6b-6031-4383-8241-8af97fa7035b" providerId="ADAL" clId="{DCF43E57-3ECF-483C-87BF-75E690AFFD15}" dt="2022-10-20T12:20:11.977" v="180" actId="729"/>
        <pc:sldMkLst>
          <pc:docMk/>
          <pc:sldMk cId="2718485182" sldId="4437"/>
        </pc:sldMkLst>
      </pc:sldChg>
      <pc:sldChg chg="mod modShow">
        <pc:chgData name="Peterson, Amy" userId="8c14dd6b-6031-4383-8241-8af97fa7035b" providerId="ADAL" clId="{DCF43E57-3ECF-483C-87BF-75E690AFFD15}" dt="2022-10-20T12:20:31.154" v="185" actId="729"/>
        <pc:sldMkLst>
          <pc:docMk/>
          <pc:sldMk cId="1483180675" sldId="4438"/>
        </pc:sldMkLst>
      </pc:sldChg>
      <pc:sldChg chg="mod modShow">
        <pc:chgData name="Peterson, Amy" userId="8c14dd6b-6031-4383-8241-8af97fa7035b" providerId="ADAL" clId="{DCF43E57-3ECF-483C-87BF-75E690AFFD15}" dt="2022-10-20T12:19:50.204" v="175" actId="729"/>
        <pc:sldMkLst>
          <pc:docMk/>
          <pc:sldMk cId="4033068987" sldId="4439"/>
        </pc:sldMkLst>
      </pc:sldChg>
      <pc:sldChg chg="mod modShow">
        <pc:chgData name="Peterson, Amy" userId="8c14dd6b-6031-4383-8241-8af97fa7035b" providerId="ADAL" clId="{DCF43E57-3ECF-483C-87BF-75E690AFFD15}" dt="2022-10-20T12:20:35.293" v="186" actId="729"/>
        <pc:sldMkLst>
          <pc:docMk/>
          <pc:sldMk cId="63261051" sldId="4440"/>
        </pc:sldMkLst>
      </pc:sldChg>
      <pc:sldChg chg="mod modShow">
        <pc:chgData name="Peterson, Amy" userId="8c14dd6b-6031-4383-8241-8af97fa7035b" providerId="ADAL" clId="{DCF43E57-3ECF-483C-87BF-75E690AFFD15}" dt="2022-10-20T12:20:19.092" v="181" actId="729"/>
        <pc:sldMkLst>
          <pc:docMk/>
          <pc:sldMk cId="2206435144" sldId="4441"/>
        </pc:sldMkLst>
      </pc:sldChg>
      <pc:sldChg chg="mod modShow">
        <pc:chgData name="Peterson, Amy" userId="8c14dd6b-6031-4383-8241-8af97fa7035b" providerId="ADAL" clId="{DCF43E57-3ECF-483C-87BF-75E690AFFD15}" dt="2022-10-20T12:20:25.542" v="183" actId="729"/>
        <pc:sldMkLst>
          <pc:docMk/>
          <pc:sldMk cId="1185765397" sldId="4442"/>
        </pc:sldMkLst>
      </pc:sldChg>
      <pc:sldChg chg="mod modShow">
        <pc:chgData name="Peterson, Amy" userId="8c14dd6b-6031-4383-8241-8af97fa7035b" providerId="ADAL" clId="{DCF43E57-3ECF-483C-87BF-75E690AFFD15}" dt="2022-10-20T12:20:22.433" v="182" actId="729"/>
        <pc:sldMkLst>
          <pc:docMk/>
          <pc:sldMk cId="3385205247" sldId="4443"/>
        </pc:sldMkLst>
      </pc:sldChg>
      <pc:sldChg chg="mod modShow">
        <pc:chgData name="Peterson, Amy" userId="8c14dd6b-6031-4383-8241-8af97fa7035b" providerId="ADAL" clId="{DCF43E57-3ECF-483C-87BF-75E690AFFD15}" dt="2022-10-20T12:19:57.790" v="177" actId="729"/>
        <pc:sldMkLst>
          <pc:docMk/>
          <pc:sldMk cId="4049804958" sldId="4482"/>
        </pc:sldMkLst>
      </pc:sldChg>
      <pc:sldChg chg="mod modShow">
        <pc:chgData name="Peterson, Amy" userId="8c14dd6b-6031-4383-8241-8af97fa7035b" providerId="ADAL" clId="{DCF43E57-3ECF-483C-87BF-75E690AFFD15}" dt="2022-10-20T12:20:04.325" v="178" actId="729"/>
        <pc:sldMkLst>
          <pc:docMk/>
          <pc:sldMk cId="1362522062" sldId="44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37A4A-1F4E-9E49-91C3-93FCA252CC7B}" type="doc">
      <dgm:prSet loTypeId="urn:microsoft.com/office/officeart/2005/8/layout/hList6" loCatId="" qsTypeId="urn:microsoft.com/office/officeart/2005/8/quickstyle/simple1" qsCatId="simple" csTypeId="urn:microsoft.com/office/officeart/2005/8/colors/colorful1" csCatId="colorful" phldr="1"/>
      <dgm:spPr/>
      <dgm:t>
        <a:bodyPr/>
        <a:lstStyle/>
        <a:p>
          <a:endParaRPr lang="en-US"/>
        </a:p>
      </dgm:t>
    </dgm:pt>
    <dgm:pt modelId="{6EBF4DCF-E926-8C4E-96F2-B5A407540AFE}">
      <dgm:prSet phldrT="[Text]"/>
      <dgm:spPr>
        <a:solidFill>
          <a:schemeClr val="accent1">
            <a:lumMod val="50000"/>
          </a:schemeClr>
        </a:solidFill>
      </dgm:spPr>
      <dgm:t>
        <a:bodyPr/>
        <a:lstStyle/>
        <a:p>
          <a:pPr>
            <a:spcBef>
              <a:spcPct val="0"/>
            </a:spcBef>
            <a:spcAft>
              <a:spcPct val="35000"/>
            </a:spcAft>
          </a:pPr>
          <a:r>
            <a:rPr lang="en-US" b="1" dirty="0"/>
            <a:t>Collaboration</a:t>
          </a:r>
        </a:p>
      </dgm:t>
    </dgm:pt>
    <dgm:pt modelId="{762A13F0-404C-5D41-BF68-30BDC997A808}" type="parTrans" cxnId="{3FBF9667-1191-D040-ACF3-8767CA61F046}">
      <dgm:prSet/>
      <dgm:spPr/>
      <dgm:t>
        <a:bodyPr/>
        <a:lstStyle/>
        <a:p>
          <a:endParaRPr lang="en-US"/>
        </a:p>
      </dgm:t>
    </dgm:pt>
    <dgm:pt modelId="{0E237764-F123-2C41-BD22-D8121D3468BD}" type="sibTrans" cxnId="{3FBF9667-1191-D040-ACF3-8767CA61F046}">
      <dgm:prSet/>
      <dgm:spPr/>
      <dgm:t>
        <a:bodyPr/>
        <a:lstStyle/>
        <a:p>
          <a:endParaRPr lang="en-US"/>
        </a:p>
      </dgm:t>
    </dgm:pt>
    <dgm:pt modelId="{A6825D4B-4326-5E4A-9489-896FD30DBB76}">
      <dgm:prSet phldrT="[Text]"/>
      <dgm:spPr>
        <a:solidFill>
          <a:schemeClr val="accent1">
            <a:lumMod val="50000"/>
          </a:schemeClr>
        </a:solidFill>
      </dgm:spPr>
      <dgm:t>
        <a:bodyPr/>
        <a:lstStyle/>
        <a:p>
          <a:pPr>
            <a:spcBef>
              <a:spcPct val="0"/>
            </a:spcBef>
            <a:spcAft>
              <a:spcPts val="1200"/>
            </a:spcAft>
          </a:pPr>
          <a:r>
            <a:rPr lang="en-US" dirty="0"/>
            <a:t>Collaborate with professionals to increase student success.</a:t>
          </a:r>
        </a:p>
      </dgm:t>
    </dgm:pt>
    <dgm:pt modelId="{927B16B4-6E89-2A4F-BC23-A69594001DC7}" type="parTrans" cxnId="{DB8E039D-90B0-E840-B8EB-ED200A1174DB}">
      <dgm:prSet/>
      <dgm:spPr/>
      <dgm:t>
        <a:bodyPr/>
        <a:lstStyle/>
        <a:p>
          <a:endParaRPr lang="en-US"/>
        </a:p>
      </dgm:t>
    </dgm:pt>
    <dgm:pt modelId="{F2349206-EDED-5747-BC30-8FE4CCE2B110}" type="sibTrans" cxnId="{DB8E039D-90B0-E840-B8EB-ED200A1174DB}">
      <dgm:prSet/>
      <dgm:spPr/>
      <dgm:t>
        <a:bodyPr/>
        <a:lstStyle/>
        <a:p>
          <a:endParaRPr lang="en-US"/>
        </a:p>
      </dgm:t>
    </dgm:pt>
    <dgm:pt modelId="{700722EF-95CB-B442-8837-1EFCDF50A6E2}">
      <dgm:prSet phldrT="[Text]"/>
      <dgm:spPr>
        <a:solidFill>
          <a:schemeClr val="accent1">
            <a:lumMod val="50000"/>
          </a:schemeClr>
        </a:solidFill>
      </dgm:spPr>
      <dgm:t>
        <a:bodyPr/>
        <a:lstStyle/>
        <a:p>
          <a:pPr>
            <a:spcBef>
              <a:spcPts val="600"/>
            </a:spcBef>
            <a:spcAft>
              <a:spcPct val="15000"/>
            </a:spcAft>
          </a:pPr>
          <a:r>
            <a:rPr lang="en-US" dirty="0"/>
            <a:t>Collaborate with families to support student learning.</a:t>
          </a:r>
        </a:p>
      </dgm:t>
    </dgm:pt>
    <dgm:pt modelId="{E3ABDCCA-51B8-0943-9229-83840F333565}" type="parTrans" cxnId="{91FC7CB5-E21D-1145-B840-D63DB4A17F2A}">
      <dgm:prSet/>
      <dgm:spPr/>
      <dgm:t>
        <a:bodyPr/>
        <a:lstStyle/>
        <a:p>
          <a:endParaRPr lang="en-US"/>
        </a:p>
      </dgm:t>
    </dgm:pt>
    <dgm:pt modelId="{3A87485F-AD2C-FB4B-86AD-14B4E08A5CD8}" type="sibTrans" cxnId="{91FC7CB5-E21D-1145-B840-D63DB4A17F2A}">
      <dgm:prSet/>
      <dgm:spPr/>
      <dgm:t>
        <a:bodyPr/>
        <a:lstStyle/>
        <a:p>
          <a:endParaRPr lang="en-US"/>
        </a:p>
      </dgm:t>
    </dgm:pt>
    <dgm:pt modelId="{055F0615-8F4D-ED40-919F-3C070E7AEBE2}">
      <dgm:prSet phldrT="[Text]"/>
      <dgm:spPr>
        <a:solidFill>
          <a:schemeClr val="accent6">
            <a:lumMod val="75000"/>
          </a:schemeClr>
        </a:solidFill>
      </dgm:spPr>
      <dgm:t>
        <a:bodyPr/>
        <a:lstStyle/>
        <a:p>
          <a:pPr>
            <a:spcBef>
              <a:spcPct val="0"/>
            </a:spcBef>
            <a:spcAft>
              <a:spcPct val="35000"/>
            </a:spcAft>
          </a:pPr>
          <a:r>
            <a:rPr lang="en-US" b="1" dirty="0"/>
            <a:t>Assessment</a:t>
          </a:r>
        </a:p>
      </dgm:t>
    </dgm:pt>
    <dgm:pt modelId="{EAC2FF2C-07C1-4C4D-8DCB-98606EB03F91}" type="parTrans" cxnId="{3AE6931C-632C-1044-BD03-6B09EAE6B51A}">
      <dgm:prSet/>
      <dgm:spPr/>
      <dgm:t>
        <a:bodyPr/>
        <a:lstStyle/>
        <a:p>
          <a:endParaRPr lang="en-US"/>
        </a:p>
      </dgm:t>
    </dgm:pt>
    <dgm:pt modelId="{4D6D5E94-69CE-D546-AE0F-BD886B95A9A4}" type="sibTrans" cxnId="{3AE6931C-632C-1044-BD03-6B09EAE6B51A}">
      <dgm:prSet/>
      <dgm:spPr/>
      <dgm:t>
        <a:bodyPr/>
        <a:lstStyle/>
        <a:p>
          <a:endParaRPr lang="en-US"/>
        </a:p>
      </dgm:t>
    </dgm:pt>
    <dgm:pt modelId="{F3654A89-6AF9-C54F-A591-0C42AB5BAF95}">
      <dgm:prSet phldrT="[Text]"/>
      <dgm:spPr>
        <a:solidFill>
          <a:schemeClr val="accent6">
            <a:lumMod val="75000"/>
          </a:schemeClr>
        </a:solidFill>
      </dgm:spPr>
      <dgm:t>
        <a:bodyPr/>
        <a:lstStyle/>
        <a:p>
          <a:pPr>
            <a:spcBef>
              <a:spcPts val="0"/>
            </a:spcBef>
            <a:spcAft>
              <a:spcPts val="1200"/>
            </a:spcAft>
          </a:pPr>
          <a:r>
            <a:rPr lang="en-US" dirty="0"/>
            <a:t>Use multiple sources of information to develop understanding of student’s strengths and needs.</a:t>
          </a:r>
        </a:p>
      </dgm:t>
    </dgm:pt>
    <dgm:pt modelId="{C30E69C3-DBE7-6A42-AE93-62DAD4CD6FC6}" type="parTrans" cxnId="{7009E524-2DF9-A641-AF48-695C41667796}">
      <dgm:prSet/>
      <dgm:spPr/>
      <dgm:t>
        <a:bodyPr/>
        <a:lstStyle/>
        <a:p>
          <a:endParaRPr lang="en-US"/>
        </a:p>
      </dgm:t>
    </dgm:pt>
    <dgm:pt modelId="{BFDE5055-2D53-EB48-BACD-0CC27E6F6991}" type="sibTrans" cxnId="{7009E524-2DF9-A641-AF48-695C41667796}">
      <dgm:prSet/>
      <dgm:spPr/>
      <dgm:t>
        <a:bodyPr/>
        <a:lstStyle/>
        <a:p>
          <a:endParaRPr lang="en-US"/>
        </a:p>
      </dgm:t>
    </dgm:pt>
    <dgm:pt modelId="{15CBD0F5-62F0-D940-995E-E130D8471757}">
      <dgm:prSet phldrT="[Text]"/>
      <dgm:spPr>
        <a:solidFill>
          <a:schemeClr val="accent6">
            <a:lumMod val="75000"/>
          </a:schemeClr>
        </a:solidFill>
      </dgm:spPr>
      <dgm:t>
        <a:bodyPr/>
        <a:lstStyle/>
        <a:p>
          <a:pPr rtl="0">
            <a:spcBef>
              <a:spcPct val="0"/>
            </a:spcBef>
            <a:spcAft>
              <a:spcPts val="1200"/>
            </a:spcAft>
          </a:pPr>
          <a:r>
            <a:rPr lang="en-US" dirty="0"/>
            <a:t>Communicate </a:t>
          </a:r>
          <a:r>
            <a:rPr lang="en-US" dirty="0">
              <a:latin typeface="Arial"/>
            </a:rPr>
            <a:t>assessment information with</a:t>
          </a:r>
          <a:r>
            <a:rPr lang="en-US" dirty="0"/>
            <a:t> </a:t>
          </a:r>
          <a:r>
            <a:rPr lang="en-US" dirty="0">
              <a:latin typeface="Arial"/>
            </a:rPr>
            <a:t>stakeholders</a:t>
          </a:r>
          <a:r>
            <a:rPr lang="en-US" dirty="0"/>
            <a:t>.</a:t>
          </a:r>
        </a:p>
      </dgm:t>
    </dgm:pt>
    <dgm:pt modelId="{A4F2E148-B05B-1A4A-8668-2DE34808B65D}" type="parTrans" cxnId="{85AC8633-496A-4746-B109-6579C6FA3D8F}">
      <dgm:prSet/>
      <dgm:spPr/>
      <dgm:t>
        <a:bodyPr/>
        <a:lstStyle/>
        <a:p>
          <a:endParaRPr lang="en-US"/>
        </a:p>
      </dgm:t>
    </dgm:pt>
    <dgm:pt modelId="{03C46F3C-92A0-594A-84D0-1CAED0749C27}" type="sibTrans" cxnId="{85AC8633-496A-4746-B109-6579C6FA3D8F}">
      <dgm:prSet/>
      <dgm:spPr/>
      <dgm:t>
        <a:bodyPr/>
        <a:lstStyle/>
        <a:p>
          <a:endParaRPr lang="en-US"/>
        </a:p>
      </dgm:t>
    </dgm:pt>
    <dgm:pt modelId="{0C9EA026-003E-0F48-9493-750CD24744C9}">
      <dgm:prSet phldrT="[Text]"/>
      <dgm:spPr>
        <a:solidFill>
          <a:schemeClr val="accent6">
            <a:lumMod val="75000"/>
          </a:schemeClr>
        </a:solidFill>
      </dgm:spPr>
      <dgm:t>
        <a:bodyPr/>
        <a:lstStyle/>
        <a:p>
          <a:pPr>
            <a:spcBef>
              <a:spcPct val="0"/>
            </a:spcBef>
            <a:spcAft>
              <a:spcPct val="15000"/>
            </a:spcAft>
          </a:pPr>
          <a:r>
            <a:rPr lang="en-US" dirty="0"/>
            <a:t>Use data to improve instruction and improve student outcomes. </a:t>
          </a:r>
        </a:p>
      </dgm:t>
    </dgm:pt>
    <dgm:pt modelId="{6BFF198D-4E9E-1346-ADF0-264FFA833FA0}" type="parTrans" cxnId="{7CDF6D02-962E-3C4A-91E8-DD9A79FE051A}">
      <dgm:prSet/>
      <dgm:spPr/>
      <dgm:t>
        <a:bodyPr/>
        <a:lstStyle/>
        <a:p>
          <a:endParaRPr lang="en-US"/>
        </a:p>
      </dgm:t>
    </dgm:pt>
    <dgm:pt modelId="{5D9B08EB-5BB8-7F44-B86E-0711D00019FC}" type="sibTrans" cxnId="{7CDF6D02-962E-3C4A-91E8-DD9A79FE051A}">
      <dgm:prSet/>
      <dgm:spPr/>
      <dgm:t>
        <a:bodyPr/>
        <a:lstStyle/>
        <a:p>
          <a:endParaRPr lang="en-US"/>
        </a:p>
      </dgm:t>
    </dgm:pt>
    <dgm:pt modelId="{16D71D0F-60B3-AC41-A152-4ADA3FD67927}">
      <dgm:prSet phldrT="[Text]" custT="1"/>
      <dgm:spPr>
        <a:solidFill>
          <a:schemeClr val="accent4">
            <a:lumMod val="75000"/>
          </a:schemeClr>
        </a:solidFill>
      </dgm:spPr>
      <dgm:t>
        <a:bodyPr/>
        <a:lstStyle/>
        <a:p>
          <a:r>
            <a:rPr lang="en-US" sz="2200" b="1" dirty="0"/>
            <a:t>Generalization</a:t>
          </a:r>
          <a:endParaRPr lang="en-US" sz="2200" dirty="0"/>
        </a:p>
      </dgm:t>
    </dgm:pt>
    <dgm:pt modelId="{EA84C737-3997-4141-BAA8-4DCC4622AB8E}" type="parTrans" cxnId="{DEA72BF8-45B3-2842-BA47-0A1C616DD1A4}">
      <dgm:prSet/>
      <dgm:spPr/>
      <dgm:t>
        <a:bodyPr/>
        <a:lstStyle/>
        <a:p>
          <a:endParaRPr lang="en-US"/>
        </a:p>
      </dgm:t>
    </dgm:pt>
    <dgm:pt modelId="{DEEF4333-182D-204F-A78A-20D3051706E7}" type="sibTrans" cxnId="{DEA72BF8-45B3-2842-BA47-0A1C616DD1A4}">
      <dgm:prSet/>
      <dgm:spPr/>
      <dgm:t>
        <a:bodyPr/>
        <a:lstStyle/>
        <a:p>
          <a:endParaRPr lang="en-US"/>
        </a:p>
      </dgm:t>
    </dgm:pt>
    <dgm:pt modelId="{84C48829-816D-9443-8047-2567B8BFF234}">
      <dgm:prSet phldrT="[Text]"/>
      <dgm:spPr>
        <a:solidFill>
          <a:schemeClr val="accent4">
            <a:lumMod val="75000"/>
          </a:schemeClr>
        </a:solidFill>
      </dgm:spPr>
      <dgm:t>
        <a:bodyPr/>
        <a:lstStyle/>
        <a:p>
          <a:r>
            <a:rPr lang="en-US" sz="1700" dirty="0"/>
            <a:t>Provide positive and constructive feedback to guide students’ learning and behavior.</a:t>
          </a:r>
        </a:p>
      </dgm:t>
    </dgm:pt>
    <dgm:pt modelId="{924752AA-3E49-824A-818D-25D87A900D40}" type="parTrans" cxnId="{78C5FD21-50BD-5E4F-A232-5071442AA93B}">
      <dgm:prSet/>
      <dgm:spPr/>
      <dgm:t>
        <a:bodyPr/>
        <a:lstStyle/>
        <a:p>
          <a:endParaRPr lang="en-US"/>
        </a:p>
      </dgm:t>
    </dgm:pt>
    <dgm:pt modelId="{F80C40FE-C783-5445-8DBB-A3DBE2C53FAA}" type="sibTrans" cxnId="{78C5FD21-50BD-5E4F-A232-5071442AA93B}">
      <dgm:prSet/>
      <dgm:spPr/>
      <dgm:t>
        <a:bodyPr/>
        <a:lstStyle/>
        <a:p>
          <a:endParaRPr lang="en-US"/>
        </a:p>
      </dgm:t>
    </dgm:pt>
    <dgm:pt modelId="{8734563F-CBCD-0040-91C8-480BACB3800E}">
      <dgm:prSet phldrT="[Text]"/>
      <dgm:spPr>
        <a:solidFill>
          <a:schemeClr val="accent4">
            <a:lumMod val="75000"/>
          </a:schemeClr>
        </a:solidFill>
      </dgm:spPr>
      <dgm:t>
        <a:bodyPr/>
        <a:lstStyle/>
        <a:p>
          <a:r>
            <a:rPr lang="en-US" sz="1700" dirty="0"/>
            <a:t>Teach students to maintain and generalize new learning across time and settings.</a:t>
          </a:r>
        </a:p>
      </dgm:t>
    </dgm:pt>
    <dgm:pt modelId="{10DCBEEF-D594-6849-AA21-E60B8535F11B}" type="sibTrans" cxnId="{43351C14-C34D-7144-8D0A-001C6E164423}">
      <dgm:prSet/>
      <dgm:spPr/>
      <dgm:t>
        <a:bodyPr/>
        <a:lstStyle/>
        <a:p>
          <a:endParaRPr lang="en-US"/>
        </a:p>
      </dgm:t>
    </dgm:pt>
    <dgm:pt modelId="{79E0DAA1-9228-044C-801D-4159E1077B2A}" type="parTrans" cxnId="{43351C14-C34D-7144-8D0A-001C6E164423}">
      <dgm:prSet/>
      <dgm:spPr/>
      <dgm:t>
        <a:bodyPr/>
        <a:lstStyle/>
        <a:p>
          <a:endParaRPr lang="en-US"/>
        </a:p>
      </dgm:t>
    </dgm:pt>
    <dgm:pt modelId="{1CC2AF5C-4679-5B47-8469-10A03DD09D15}" type="pres">
      <dgm:prSet presAssocID="{A4437A4A-1F4E-9E49-91C3-93FCA252CC7B}" presName="Name0" presStyleCnt="0">
        <dgm:presLayoutVars>
          <dgm:dir/>
          <dgm:resizeHandles val="exact"/>
        </dgm:presLayoutVars>
      </dgm:prSet>
      <dgm:spPr/>
    </dgm:pt>
    <dgm:pt modelId="{C931BC5D-E2A2-744C-B109-261AA3210F26}" type="pres">
      <dgm:prSet presAssocID="{6EBF4DCF-E926-8C4E-96F2-B5A407540AFE}" presName="node" presStyleLbl="node1" presStyleIdx="0" presStyleCnt="3">
        <dgm:presLayoutVars>
          <dgm:bulletEnabled val="1"/>
        </dgm:presLayoutVars>
      </dgm:prSet>
      <dgm:spPr/>
    </dgm:pt>
    <dgm:pt modelId="{6B1F05F4-2408-5A4A-9D68-AEECEF265914}" type="pres">
      <dgm:prSet presAssocID="{0E237764-F123-2C41-BD22-D8121D3468BD}" presName="sibTrans" presStyleCnt="0"/>
      <dgm:spPr/>
    </dgm:pt>
    <dgm:pt modelId="{FFF4406D-6F6E-3E40-9941-2459F15D11B7}" type="pres">
      <dgm:prSet presAssocID="{055F0615-8F4D-ED40-919F-3C070E7AEBE2}" presName="node" presStyleLbl="node1" presStyleIdx="1" presStyleCnt="3">
        <dgm:presLayoutVars>
          <dgm:bulletEnabled val="1"/>
        </dgm:presLayoutVars>
      </dgm:prSet>
      <dgm:spPr/>
    </dgm:pt>
    <dgm:pt modelId="{F02B80E1-11E6-5D43-A6EE-B5EB18699E7A}" type="pres">
      <dgm:prSet presAssocID="{4D6D5E94-69CE-D546-AE0F-BD886B95A9A4}" presName="sibTrans" presStyleCnt="0"/>
      <dgm:spPr/>
    </dgm:pt>
    <dgm:pt modelId="{08BCA3CA-0AB7-9849-BC96-C84E5B5AF3EB}" type="pres">
      <dgm:prSet presAssocID="{16D71D0F-60B3-AC41-A152-4ADA3FD67927}" presName="node" presStyleLbl="node1" presStyleIdx="2" presStyleCnt="3">
        <dgm:presLayoutVars>
          <dgm:bulletEnabled val="1"/>
        </dgm:presLayoutVars>
      </dgm:prSet>
      <dgm:spPr/>
    </dgm:pt>
  </dgm:ptLst>
  <dgm:cxnLst>
    <dgm:cxn modelId="{7CDF6D02-962E-3C4A-91E8-DD9A79FE051A}" srcId="{055F0615-8F4D-ED40-919F-3C070E7AEBE2}" destId="{0C9EA026-003E-0F48-9493-750CD24744C9}" srcOrd="2" destOrd="0" parTransId="{6BFF198D-4E9E-1346-ADF0-264FFA833FA0}" sibTransId="{5D9B08EB-5BB8-7F44-B86E-0711D00019FC}"/>
    <dgm:cxn modelId="{43351C14-C34D-7144-8D0A-001C6E164423}" srcId="{16D71D0F-60B3-AC41-A152-4ADA3FD67927}" destId="{8734563F-CBCD-0040-91C8-480BACB3800E}" srcOrd="0" destOrd="0" parTransId="{79E0DAA1-9228-044C-801D-4159E1077B2A}" sibTransId="{10DCBEEF-D594-6849-AA21-E60B8535F11B}"/>
    <dgm:cxn modelId="{72A53619-0A4C-3F44-8A26-854435ADFB6F}" type="presOf" srcId="{15CBD0F5-62F0-D940-995E-E130D8471757}" destId="{FFF4406D-6F6E-3E40-9941-2459F15D11B7}" srcOrd="0" destOrd="2" presId="urn:microsoft.com/office/officeart/2005/8/layout/hList6"/>
    <dgm:cxn modelId="{3AE6931C-632C-1044-BD03-6B09EAE6B51A}" srcId="{A4437A4A-1F4E-9E49-91C3-93FCA252CC7B}" destId="{055F0615-8F4D-ED40-919F-3C070E7AEBE2}" srcOrd="1" destOrd="0" parTransId="{EAC2FF2C-07C1-4C4D-8DCB-98606EB03F91}" sibTransId="{4D6D5E94-69CE-D546-AE0F-BD886B95A9A4}"/>
    <dgm:cxn modelId="{78C5FD21-50BD-5E4F-A232-5071442AA93B}" srcId="{16D71D0F-60B3-AC41-A152-4ADA3FD67927}" destId="{84C48829-816D-9443-8047-2567B8BFF234}" srcOrd="1" destOrd="0" parTransId="{924752AA-3E49-824A-818D-25D87A900D40}" sibTransId="{F80C40FE-C783-5445-8DBB-A3DBE2C53FAA}"/>
    <dgm:cxn modelId="{7009E524-2DF9-A641-AF48-695C41667796}" srcId="{055F0615-8F4D-ED40-919F-3C070E7AEBE2}" destId="{F3654A89-6AF9-C54F-A591-0C42AB5BAF95}" srcOrd="0" destOrd="0" parTransId="{C30E69C3-DBE7-6A42-AE93-62DAD4CD6FC6}" sibTransId="{BFDE5055-2D53-EB48-BACD-0CC27E6F6991}"/>
    <dgm:cxn modelId="{9E25F527-0791-464A-BA6D-FA908B615726}" type="presOf" srcId="{A6825D4B-4326-5E4A-9489-896FD30DBB76}" destId="{C931BC5D-E2A2-744C-B109-261AA3210F26}" srcOrd="0" destOrd="1" presId="urn:microsoft.com/office/officeart/2005/8/layout/hList6"/>
    <dgm:cxn modelId="{85AC8633-496A-4746-B109-6579C6FA3D8F}" srcId="{055F0615-8F4D-ED40-919F-3C070E7AEBE2}" destId="{15CBD0F5-62F0-D940-995E-E130D8471757}" srcOrd="1" destOrd="0" parTransId="{A4F2E148-B05B-1A4A-8668-2DE34808B65D}" sibTransId="{03C46F3C-92A0-594A-84D0-1CAED0749C27}"/>
    <dgm:cxn modelId="{3A50DE34-4606-084C-8F3D-48077F482370}" type="presOf" srcId="{700722EF-95CB-B442-8837-1EFCDF50A6E2}" destId="{C931BC5D-E2A2-744C-B109-261AA3210F26}" srcOrd="0" destOrd="2" presId="urn:microsoft.com/office/officeart/2005/8/layout/hList6"/>
    <dgm:cxn modelId="{0BFB3E47-0714-E94F-A100-5A3CA2E83C33}" type="presOf" srcId="{84C48829-816D-9443-8047-2567B8BFF234}" destId="{08BCA3CA-0AB7-9849-BC96-C84E5B5AF3EB}" srcOrd="0" destOrd="2" presId="urn:microsoft.com/office/officeart/2005/8/layout/hList6"/>
    <dgm:cxn modelId="{3FBF9667-1191-D040-ACF3-8767CA61F046}" srcId="{A4437A4A-1F4E-9E49-91C3-93FCA252CC7B}" destId="{6EBF4DCF-E926-8C4E-96F2-B5A407540AFE}" srcOrd="0" destOrd="0" parTransId="{762A13F0-404C-5D41-BF68-30BDC997A808}" sibTransId="{0E237764-F123-2C41-BD22-D8121D3468BD}"/>
    <dgm:cxn modelId="{433AD44C-53B0-3C4A-AF91-ABC4FA5E1A56}" type="presOf" srcId="{055F0615-8F4D-ED40-919F-3C070E7AEBE2}" destId="{FFF4406D-6F6E-3E40-9941-2459F15D11B7}" srcOrd="0" destOrd="0" presId="urn:microsoft.com/office/officeart/2005/8/layout/hList6"/>
    <dgm:cxn modelId="{30B1C97B-5874-F44A-A3E0-0206801E720F}" type="presOf" srcId="{0C9EA026-003E-0F48-9493-750CD24744C9}" destId="{FFF4406D-6F6E-3E40-9941-2459F15D11B7}" srcOrd="0" destOrd="3" presId="urn:microsoft.com/office/officeart/2005/8/layout/hList6"/>
    <dgm:cxn modelId="{CBEBD28E-B22C-0D40-AFA0-27100F222CDA}" type="presOf" srcId="{F3654A89-6AF9-C54F-A591-0C42AB5BAF95}" destId="{FFF4406D-6F6E-3E40-9941-2459F15D11B7}" srcOrd="0" destOrd="1" presId="urn:microsoft.com/office/officeart/2005/8/layout/hList6"/>
    <dgm:cxn modelId="{0E256699-27C3-7F4E-B60F-B12AE48501A5}" type="presOf" srcId="{A4437A4A-1F4E-9E49-91C3-93FCA252CC7B}" destId="{1CC2AF5C-4679-5B47-8469-10A03DD09D15}" srcOrd="0" destOrd="0" presId="urn:microsoft.com/office/officeart/2005/8/layout/hList6"/>
    <dgm:cxn modelId="{DB8E039D-90B0-E840-B8EB-ED200A1174DB}" srcId="{6EBF4DCF-E926-8C4E-96F2-B5A407540AFE}" destId="{A6825D4B-4326-5E4A-9489-896FD30DBB76}" srcOrd="0" destOrd="0" parTransId="{927B16B4-6E89-2A4F-BC23-A69594001DC7}" sibTransId="{F2349206-EDED-5747-BC30-8FE4CCE2B110}"/>
    <dgm:cxn modelId="{46896E9D-4517-3B44-90C6-EE263ECD427D}" type="presOf" srcId="{6EBF4DCF-E926-8C4E-96F2-B5A407540AFE}" destId="{C931BC5D-E2A2-744C-B109-261AA3210F26}" srcOrd="0" destOrd="0" presId="urn:microsoft.com/office/officeart/2005/8/layout/hList6"/>
    <dgm:cxn modelId="{417789AE-3172-6445-8D68-183D9ED293F2}" type="presOf" srcId="{8734563F-CBCD-0040-91C8-480BACB3800E}" destId="{08BCA3CA-0AB7-9849-BC96-C84E5B5AF3EB}" srcOrd="0" destOrd="1" presId="urn:microsoft.com/office/officeart/2005/8/layout/hList6"/>
    <dgm:cxn modelId="{91FC7CB5-E21D-1145-B840-D63DB4A17F2A}" srcId="{6EBF4DCF-E926-8C4E-96F2-B5A407540AFE}" destId="{700722EF-95CB-B442-8837-1EFCDF50A6E2}" srcOrd="1" destOrd="0" parTransId="{E3ABDCCA-51B8-0943-9229-83840F333565}" sibTransId="{3A87485F-AD2C-FB4B-86AD-14B4E08A5CD8}"/>
    <dgm:cxn modelId="{030C68F1-A5D9-A449-AABB-64E9583F137D}" type="presOf" srcId="{16D71D0F-60B3-AC41-A152-4ADA3FD67927}" destId="{08BCA3CA-0AB7-9849-BC96-C84E5B5AF3EB}" srcOrd="0" destOrd="0" presId="urn:microsoft.com/office/officeart/2005/8/layout/hList6"/>
    <dgm:cxn modelId="{DEA72BF8-45B3-2842-BA47-0A1C616DD1A4}" srcId="{A4437A4A-1F4E-9E49-91C3-93FCA252CC7B}" destId="{16D71D0F-60B3-AC41-A152-4ADA3FD67927}" srcOrd="2" destOrd="0" parTransId="{EA84C737-3997-4141-BAA8-4DCC4622AB8E}" sibTransId="{DEEF4333-182D-204F-A78A-20D3051706E7}"/>
    <dgm:cxn modelId="{0189B5F3-68BE-F34D-B9FB-2B39D783A8C9}" type="presParOf" srcId="{1CC2AF5C-4679-5B47-8469-10A03DD09D15}" destId="{C931BC5D-E2A2-744C-B109-261AA3210F26}" srcOrd="0" destOrd="0" presId="urn:microsoft.com/office/officeart/2005/8/layout/hList6"/>
    <dgm:cxn modelId="{318CCA60-B343-3345-8D73-54EA4FCB10EF}" type="presParOf" srcId="{1CC2AF5C-4679-5B47-8469-10A03DD09D15}" destId="{6B1F05F4-2408-5A4A-9D68-AEECEF265914}" srcOrd="1" destOrd="0" presId="urn:microsoft.com/office/officeart/2005/8/layout/hList6"/>
    <dgm:cxn modelId="{8231727E-E614-9D4B-950E-6BB1603FDA12}" type="presParOf" srcId="{1CC2AF5C-4679-5B47-8469-10A03DD09D15}" destId="{FFF4406D-6F6E-3E40-9941-2459F15D11B7}" srcOrd="2" destOrd="0" presId="urn:microsoft.com/office/officeart/2005/8/layout/hList6"/>
    <dgm:cxn modelId="{AE5FFAAD-AE34-1549-9F33-6E2A3611E2DD}" type="presParOf" srcId="{1CC2AF5C-4679-5B47-8469-10A03DD09D15}" destId="{F02B80E1-11E6-5D43-A6EE-B5EB18699E7A}" srcOrd="3" destOrd="0" presId="urn:microsoft.com/office/officeart/2005/8/layout/hList6"/>
    <dgm:cxn modelId="{BA9D1E04-D3E5-CC43-BBFF-2C0EC9D5833C}" type="presParOf" srcId="{1CC2AF5C-4679-5B47-8469-10A03DD09D15}" destId="{08BCA3CA-0AB7-9849-BC96-C84E5B5AF3E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7E506-C55E-1E47-B019-4963E7581550}" type="doc">
      <dgm:prSet loTypeId="urn:microsoft.com/office/officeart/2005/8/layout/radial3" loCatId="" qsTypeId="urn:microsoft.com/office/officeart/2005/8/quickstyle/simple1" qsCatId="simple" csTypeId="urn:microsoft.com/office/officeart/2005/8/colors/colorful3" csCatId="colorful" phldr="1"/>
      <dgm:spPr/>
      <dgm:t>
        <a:bodyPr/>
        <a:lstStyle/>
        <a:p>
          <a:endParaRPr lang="en-US"/>
        </a:p>
      </dgm:t>
    </dgm:pt>
    <dgm:pt modelId="{07B9A222-D01C-CD4E-80DE-E93899F1D97C}">
      <dgm:prSet phldrT="[Text]" custT="1"/>
      <dgm:spPr>
        <a:solidFill>
          <a:srgbClr val="52419B"/>
        </a:solidFill>
      </dgm:spPr>
      <dgm:t>
        <a:bodyPr/>
        <a:lstStyle/>
        <a:p>
          <a:r>
            <a:rPr lang="en-US" sz="4800" dirty="0">
              <a:solidFill>
                <a:schemeClr val="bg1"/>
              </a:solidFill>
              <a:latin typeface="Calibri" panose="020F0502020204030204" pitchFamily="34" charset="0"/>
              <a:cs typeface="Calibri" panose="020F0502020204030204" pitchFamily="34" charset="0"/>
            </a:rPr>
            <a:t>Sweet Spot! </a:t>
          </a:r>
        </a:p>
      </dgm:t>
    </dgm:pt>
    <dgm:pt modelId="{2556D283-B1C6-E54E-A8DF-0679F3FAC99A}" type="parTrans" cxnId="{93274349-2DF0-0D44-AED8-8A5D2FC4CECC}">
      <dgm:prSet/>
      <dgm:spPr/>
      <dgm:t>
        <a:bodyPr/>
        <a:lstStyle/>
        <a:p>
          <a:endParaRPr lang="en-US">
            <a:latin typeface="Calibri" panose="020F0502020204030204" pitchFamily="34" charset="0"/>
            <a:cs typeface="Calibri" panose="020F0502020204030204" pitchFamily="34" charset="0"/>
          </a:endParaRPr>
        </a:p>
      </dgm:t>
    </dgm:pt>
    <dgm:pt modelId="{583815AC-51E3-D94C-953F-EDF0612F786B}" type="sibTrans" cxnId="{93274349-2DF0-0D44-AED8-8A5D2FC4CECC}">
      <dgm:prSet/>
      <dgm:spPr/>
      <dgm:t>
        <a:bodyPr/>
        <a:lstStyle/>
        <a:p>
          <a:endParaRPr lang="en-US">
            <a:latin typeface="Calibri" panose="020F0502020204030204" pitchFamily="34" charset="0"/>
            <a:cs typeface="Calibri" panose="020F0502020204030204" pitchFamily="34" charset="0"/>
          </a:endParaRPr>
        </a:p>
      </dgm:t>
    </dgm:pt>
    <dgm:pt modelId="{9C9A37F9-0F16-C444-9B5A-430BE59B1064}">
      <dgm:prSet phldrT="[Text]"/>
      <dgm:spPr>
        <a:solidFill>
          <a:srgbClr val="9C8FD1">
            <a:alpha val="50000"/>
          </a:srgbClr>
        </a:solidFill>
      </dgm:spPr>
      <dgm:t>
        <a:bodyPr/>
        <a:lstStyle/>
        <a:p>
          <a:r>
            <a:rPr lang="en-US" dirty="0">
              <a:latin typeface="Calibri" panose="020F0502020204030204" pitchFamily="34" charset="0"/>
              <a:cs typeface="Calibri" panose="020F0502020204030204" pitchFamily="34" charset="0"/>
            </a:rPr>
            <a:t>Concrete</a:t>
          </a:r>
        </a:p>
      </dgm:t>
    </dgm:pt>
    <dgm:pt modelId="{130B3B61-F2D9-7E4A-87B5-1AFB0847373C}" type="parTrans" cxnId="{16D1B03A-26B9-044F-BD04-BE2C0305F479}">
      <dgm:prSet/>
      <dgm:spPr/>
      <dgm:t>
        <a:bodyPr/>
        <a:lstStyle/>
        <a:p>
          <a:endParaRPr lang="en-US">
            <a:latin typeface="Calibri" panose="020F0502020204030204" pitchFamily="34" charset="0"/>
            <a:cs typeface="Calibri" panose="020F0502020204030204" pitchFamily="34" charset="0"/>
          </a:endParaRPr>
        </a:p>
      </dgm:t>
    </dgm:pt>
    <dgm:pt modelId="{D84FD21D-47FE-8545-A792-F525A655B1EE}" type="sibTrans" cxnId="{16D1B03A-26B9-044F-BD04-BE2C0305F479}">
      <dgm:prSet/>
      <dgm:spPr/>
      <dgm:t>
        <a:bodyPr/>
        <a:lstStyle/>
        <a:p>
          <a:endParaRPr lang="en-US">
            <a:latin typeface="Calibri" panose="020F0502020204030204" pitchFamily="34" charset="0"/>
            <a:cs typeface="Calibri" panose="020F0502020204030204" pitchFamily="34" charset="0"/>
          </a:endParaRPr>
        </a:p>
      </dgm:t>
    </dgm:pt>
    <dgm:pt modelId="{CB5F9F7E-681B-8441-9CEC-02B614BED994}">
      <dgm:prSet phldrT="[Text]"/>
      <dgm:spPr>
        <a:solidFill>
          <a:srgbClr val="9C8FD1">
            <a:alpha val="50000"/>
          </a:srgbClr>
        </a:solidFill>
      </dgm:spPr>
      <dgm:t>
        <a:bodyPr/>
        <a:lstStyle/>
        <a:p>
          <a:r>
            <a:rPr lang="en-US" dirty="0">
              <a:latin typeface="Calibri" panose="020F0502020204030204" pitchFamily="34" charset="0"/>
              <a:cs typeface="Calibri" panose="020F0502020204030204" pitchFamily="34" charset="0"/>
            </a:rPr>
            <a:t>Semi-concrete</a:t>
          </a:r>
        </a:p>
      </dgm:t>
    </dgm:pt>
    <dgm:pt modelId="{A12DEEC0-6734-8044-A17E-776C3930C915}" type="parTrans" cxnId="{DEC7D37F-9F1F-1F48-BC18-742002F8E79D}">
      <dgm:prSet/>
      <dgm:spPr/>
      <dgm:t>
        <a:bodyPr/>
        <a:lstStyle/>
        <a:p>
          <a:endParaRPr lang="en-US">
            <a:latin typeface="Calibri" panose="020F0502020204030204" pitchFamily="34" charset="0"/>
            <a:cs typeface="Calibri" panose="020F0502020204030204" pitchFamily="34" charset="0"/>
          </a:endParaRPr>
        </a:p>
      </dgm:t>
    </dgm:pt>
    <dgm:pt modelId="{F6C97EFF-98D8-2E43-A135-EDF12A9C0021}" type="sibTrans" cxnId="{DEC7D37F-9F1F-1F48-BC18-742002F8E79D}">
      <dgm:prSet/>
      <dgm:spPr/>
      <dgm:t>
        <a:bodyPr/>
        <a:lstStyle/>
        <a:p>
          <a:endParaRPr lang="en-US">
            <a:latin typeface="Calibri" panose="020F0502020204030204" pitchFamily="34" charset="0"/>
            <a:cs typeface="Calibri" panose="020F0502020204030204" pitchFamily="34" charset="0"/>
          </a:endParaRPr>
        </a:p>
      </dgm:t>
    </dgm:pt>
    <dgm:pt modelId="{426BDE36-D9AF-5B47-AC40-B87AC0753626}">
      <dgm:prSet phldrT="[Text]"/>
      <dgm:spPr>
        <a:solidFill>
          <a:srgbClr val="9C8FD1">
            <a:alpha val="50000"/>
          </a:srgbClr>
        </a:solidFill>
      </dgm:spPr>
      <dgm:t>
        <a:bodyPr/>
        <a:lstStyle/>
        <a:p>
          <a:r>
            <a:rPr lang="en-US" dirty="0">
              <a:latin typeface="Calibri" panose="020F0502020204030204" pitchFamily="34" charset="0"/>
              <a:cs typeface="Calibri" panose="020F0502020204030204" pitchFamily="34" charset="0"/>
            </a:rPr>
            <a:t>Abstract</a:t>
          </a:r>
        </a:p>
      </dgm:t>
    </dgm:pt>
    <dgm:pt modelId="{7E3D7542-381C-8C4D-9D4D-B4EFD6479613}" type="parTrans" cxnId="{B064D57A-8F07-B142-B5A5-C980E6005CA3}">
      <dgm:prSet/>
      <dgm:spPr/>
      <dgm:t>
        <a:bodyPr/>
        <a:lstStyle/>
        <a:p>
          <a:endParaRPr lang="en-US">
            <a:latin typeface="Calibri" panose="020F0502020204030204" pitchFamily="34" charset="0"/>
            <a:cs typeface="Calibri" panose="020F0502020204030204" pitchFamily="34" charset="0"/>
          </a:endParaRPr>
        </a:p>
      </dgm:t>
    </dgm:pt>
    <dgm:pt modelId="{7B5A4067-DEA8-D049-B736-C2164761AC7A}" type="sibTrans" cxnId="{B064D57A-8F07-B142-B5A5-C980E6005CA3}">
      <dgm:prSet/>
      <dgm:spPr/>
      <dgm:t>
        <a:bodyPr/>
        <a:lstStyle/>
        <a:p>
          <a:endParaRPr lang="en-US">
            <a:latin typeface="Calibri" panose="020F0502020204030204" pitchFamily="34" charset="0"/>
            <a:cs typeface="Calibri" panose="020F0502020204030204" pitchFamily="34" charset="0"/>
          </a:endParaRPr>
        </a:p>
      </dgm:t>
    </dgm:pt>
    <dgm:pt modelId="{030AB1A8-99BC-1D42-AA4A-8A194A807699}" type="pres">
      <dgm:prSet presAssocID="{3127E506-C55E-1E47-B019-4963E7581550}" presName="composite" presStyleCnt="0">
        <dgm:presLayoutVars>
          <dgm:chMax val="1"/>
          <dgm:dir/>
          <dgm:resizeHandles val="exact"/>
        </dgm:presLayoutVars>
      </dgm:prSet>
      <dgm:spPr/>
    </dgm:pt>
    <dgm:pt modelId="{3B863850-A634-3D4B-8C5D-175D246FAD9C}" type="pres">
      <dgm:prSet presAssocID="{3127E506-C55E-1E47-B019-4963E7581550}" presName="radial" presStyleCnt="0">
        <dgm:presLayoutVars>
          <dgm:animLvl val="ctr"/>
        </dgm:presLayoutVars>
      </dgm:prSet>
      <dgm:spPr/>
    </dgm:pt>
    <dgm:pt modelId="{93A2AC23-BB72-4644-B947-D73F024AEAE5}" type="pres">
      <dgm:prSet presAssocID="{07B9A222-D01C-CD4E-80DE-E93899F1D97C}" presName="centerShape" presStyleLbl="vennNode1" presStyleIdx="0" presStyleCnt="4"/>
      <dgm:spPr/>
    </dgm:pt>
    <dgm:pt modelId="{CB94E4E0-4B77-BC40-9A88-59B1B2256642}" type="pres">
      <dgm:prSet presAssocID="{9C9A37F9-0F16-C444-9B5A-430BE59B1064}" presName="node" presStyleLbl="vennNode1" presStyleIdx="1" presStyleCnt="4" custScaleX="125995" custScaleY="125995">
        <dgm:presLayoutVars>
          <dgm:bulletEnabled val="1"/>
        </dgm:presLayoutVars>
      </dgm:prSet>
      <dgm:spPr/>
    </dgm:pt>
    <dgm:pt modelId="{CC9CE67A-FF40-8E41-BFA6-4E0DFF8FCE01}" type="pres">
      <dgm:prSet presAssocID="{CB5F9F7E-681B-8441-9CEC-02B614BED994}" presName="node" presStyleLbl="vennNode1" presStyleIdx="2" presStyleCnt="4" custScaleX="125995" custScaleY="125995">
        <dgm:presLayoutVars>
          <dgm:bulletEnabled val="1"/>
        </dgm:presLayoutVars>
      </dgm:prSet>
      <dgm:spPr/>
    </dgm:pt>
    <dgm:pt modelId="{496D666F-BDC1-3743-BE75-2C8BE3773B34}" type="pres">
      <dgm:prSet presAssocID="{426BDE36-D9AF-5B47-AC40-B87AC0753626}" presName="node" presStyleLbl="vennNode1" presStyleIdx="3" presStyleCnt="4" custScaleX="125995" custScaleY="125995">
        <dgm:presLayoutVars>
          <dgm:bulletEnabled val="1"/>
        </dgm:presLayoutVars>
      </dgm:prSet>
      <dgm:spPr/>
    </dgm:pt>
  </dgm:ptLst>
  <dgm:cxnLst>
    <dgm:cxn modelId="{16D1B03A-26B9-044F-BD04-BE2C0305F479}" srcId="{07B9A222-D01C-CD4E-80DE-E93899F1D97C}" destId="{9C9A37F9-0F16-C444-9B5A-430BE59B1064}" srcOrd="0" destOrd="0" parTransId="{130B3B61-F2D9-7E4A-87B5-1AFB0847373C}" sibTransId="{D84FD21D-47FE-8545-A792-F525A655B1EE}"/>
    <dgm:cxn modelId="{93274349-2DF0-0D44-AED8-8A5D2FC4CECC}" srcId="{3127E506-C55E-1E47-B019-4963E7581550}" destId="{07B9A222-D01C-CD4E-80DE-E93899F1D97C}" srcOrd="0" destOrd="0" parTransId="{2556D283-B1C6-E54E-A8DF-0679F3FAC99A}" sibTransId="{583815AC-51E3-D94C-953F-EDF0612F786B}"/>
    <dgm:cxn modelId="{1E4A7C4F-4EBA-E445-B442-9284D1BE3869}" type="presOf" srcId="{3127E506-C55E-1E47-B019-4963E7581550}" destId="{030AB1A8-99BC-1D42-AA4A-8A194A807699}" srcOrd="0" destOrd="0" presId="urn:microsoft.com/office/officeart/2005/8/layout/radial3"/>
    <dgm:cxn modelId="{5BEAEE71-C60B-154F-9FB0-4E0002C59AD4}" type="presOf" srcId="{9C9A37F9-0F16-C444-9B5A-430BE59B1064}" destId="{CB94E4E0-4B77-BC40-9A88-59B1B2256642}" srcOrd="0" destOrd="0" presId="urn:microsoft.com/office/officeart/2005/8/layout/radial3"/>
    <dgm:cxn modelId="{C4AD0559-54CD-7A48-A9BA-54524F0FC02C}" type="presOf" srcId="{CB5F9F7E-681B-8441-9CEC-02B614BED994}" destId="{CC9CE67A-FF40-8E41-BFA6-4E0DFF8FCE01}" srcOrd="0" destOrd="0" presId="urn:microsoft.com/office/officeart/2005/8/layout/radial3"/>
    <dgm:cxn modelId="{B064D57A-8F07-B142-B5A5-C980E6005CA3}" srcId="{07B9A222-D01C-CD4E-80DE-E93899F1D97C}" destId="{426BDE36-D9AF-5B47-AC40-B87AC0753626}" srcOrd="2" destOrd="0" parTransId="{7E3D7542-381C-8C4D-9D4D-B4EFD6479613}" sibTransId="{7B5A4067-DEA8-D049-B736-C2164761AC7A}"/>
    <dgm:cxn modelId="{DEC7D37F-9F1F-1F48-BC18-742002F8E79D}" srcId="{07B9A222-D01C-CD4E-80DE-E93899F1D97C}" destId="{CB5F9F7E-681B-8441-9CEC-02B614BED994}" srcOrd="1" destOrd="0" parTransId="{A12DEEC0-6734-8044-A17E-776C3930C915}" sibTransId="{F6C97EFF-98D8-2E43-A135-EDF12A9C0021}"/>
    <dgm:cxn modelId="{559B54C9-7796-D941-BAF1-C8B78CD0E5B3}" type="presOf" srcId="{07B9A222-D01C-CD4E-80DE-E93899F1D97C}" destId="{93A2AC23-BB72-4644-B947-D73F024AEAE5}" srcOrd="0" destOrd="0" presId="urn:microsoft.com/office/officeart/2005/8/layout/radial3"/>
    <dgm:cxn modelId="{E9F155ED-DCF4-174C-9DB5-E3891CB7C76B}" type="presOf" srcId="{426BDE36-D9AF-5B47-AC40-B87AC0753626}" destId="{496D666F-BDC1-3743-BE75-2C8BE3773B34}" srcOrd="0" destOrd="0" presId="urn:microsoft.com/office/officeart/2005/8/layout/radial3"/>
    <dgm:cxn modelId="{67F09C40-B398-D940-84FE-E4C449A95658}" type="presParOf" srcId="{030AB1A8-99BC-1D42-AA4A-8A194A807699}" destId="{3B863850-A634-3D4B-8C5D-175D246FAD9C}" srcOrd="0" destOrd="0" presId="urn:microsoft.com/office/officeart/2005/8/layout/radial3"/>
    <dgm:cxn modelId="{A9D38870-ECD3-9D43-B264-023AA4AE9DC7}" type="presParOf" srcId="{3B863850-A634-3D4B-8C5D-175D246FAD9C}" destId="{93A2AC23-BB72-4644-B947-D73F024AEAE5}" srcOrd="0" destOrd="0" presId="urn:microsoft.com/office/officeart/2005/8/layout/radial3"/>
    <dgm:cxn modelId="{3918CCD6-BFA2-FD4D-98B7-DE7F6754EF57}" type="presParOf" srcId="{3B863850-A634-3D4B-8C5D-175D246FAD9C}" destId="{CB94E4E0-4B77-BC40-9A88-59B1B2256642}" srcOrd="1" destOrd="0" presId="urn:microsoft.com/office/officeart/2005/8/layout/radial3"/>
    <dgm:cxn modelId="{F30788CD-8AF1-8945-8BFE-ED68D3B7AF95}" type="presParOf" srcId="{3B863850-A634-3D4B-8C5D-175D246FAD9C}" destId="{CC9CE67A-FF40-8E41-BFA6-4E0DFF8FCE01}" srcOrd="2" destOrd="0" presId="urn:microsoft.com/office/officeart/2005/8/layout/radial3"/>
    <dgm:cxn modelId="{50FBAC4D-46E2-234E-BE8A-204717BEE095}" type="presParOf" srcId="{3B863850-A634-3D4B-8C5D-175D246FAD9C}" destId="{496D666F-BDC1-3743-BE75-2C8BE3773B34}"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D2AD81-B416-E545-A308-E6FEED987CA7}" type="doc">
      <dgm:prSet loTypeId="urn:microsoft.com/office/officeart/2005/8/layout/equation1" loCatId="" qsTypeId="urn:microsoft.com/office/officeart/2005/8/quickstyle/simple1" qsCatId="simple" csTypeId="urn:microsoft.com/office/officeart/2005/8/colors/accent1_2" csCatId="accent1" phldr="1"/>
      <dgm:spPr/>
    </dgm:pt>
    <dgm:pt modelId="{311AC45C-31DE-ED49-B777-8CBE53425BB8}">
      <dgm:prSet phldrT="[Text]"/>
      <dgm:spPr>
        <a:solidFill>
          <a:schemeClr val="accent6">
            <a:lumMod val="50000"/>
          </a:schemeClr>
        </a:solidFill>
      </dgm:spPr>
      <dgm:t>
        <a:bodyPr/>
        <a:lstStyle/>
        <a:p>
          <a:r>
            <a:rPr lang="en-US" dirty="0"/>
            <a:t>Lack of conceptual understanding and RTEs</a:t>
          </a:r>
        </a:p>
      </dgm:t>
    </dgm:pt>
    <dgm:pt modelId="{5D22F174-2933-B14C-AEC9-A06B2F5E8180}" type="parTrans" cxnId="{CA7A00A3-ABA5-7446-A455-63E767DBA01E}">
      <dgm:prSet/>
      <dgm:spPr/>
      <dgm:t>
        <a:bodyPr/>
        <a:lstStyle/>
        <a:p>
          <a:endParaRPr lang="en-US"/>
        </a:p>
      </dgm:t>
    </dgm:pt>
    <dgm:pt modelId="{F3E2246B-6A0B-4648-9255-0CFDCF6C9E91}" type="sibTrans" cxnId="{CA7A00A3-ABA5-7446-A455-63E767DBA01E}">
      <dgm:prSet/>
      <dgm:spPr>
        <a:solidFill>
          <a:schemeClr val="tx1"/>
        </a:solidFill>
      </dgm:spPr>
      <dgm:t>
        <a:bodyPr/>
        <a:lstStyle/>
        <a:p>
          <a:endParaRPr lang="en-US" dirty="0"/>
        </a:p>
      </dgm:t>
    </dgm:pt>
    <dgm:pt modelId="{74E6812E-B368-4540-A067-98E6D25277C9}">
      <dgm:prSet phldrT="[Text]"/>
      <dgm:spPr>
        <a:solidFill>
          <a:srgbClr val="002060"/>
        </a:solidFill>
      </dgm:spPr>
      <dgm:t>
        <a:bodyPr/>
        <a:lstStyle/>
        <a:p>
          <a:r>
            <a:rPr lang="en-US" dirty="0"/>
            <a:t>Misconceptions</a:t>
          </a:r>
        </a:p>
      </dgm:t>
    </dgm:pt>
    <dgm:pt modelId="{D09E22BE-201C-C845-90C1-A12499525EA2}" type="parTrans" cxnId="{F622CA8A-578E-7C44-8E3D-8D329708B171}">
      <dgm:prSet/>
      <dgm:spPr/>
      <dgm:t>
        <a:bodyPr/>
        <a:lstStyle/>
        <a:p>
          <a:endParaRPr lang="en-US"/>
        </a:p>
      </dgm:t>
    </dgm:pt>
    <dgm:pt modelId="{A962E7BE-7297-7448-A89B-8CB75587FC6E}" type="sibTrans" cxnId="{F622CA8A-578E-7C44-8E3D-8D329708B171}">
      <dgm:prSet/>
      <dgm:spPr>
        <a:solidFill>
          <a:schemeClr val="tx1"/>
        </a:solidFill>
      </dgm:spPr>
      <dgm:t>
        <a:bodyPr/>
        <a:lstStyle/>
        <a:p>
          <a:endParaRPr lang="en-US" dirty="0"/>
        </a:p>
      </dgm:t>
    </dgm:pt>
    <dgm:pt modelId="{01BAE215-E5AE-8D40-BB29-1E10D5FCD736}">
      <dgm:prSet phldrT="[Text]"/>
      <dgm:spPr>
        <a:solidFill>
          <a:schemeClr val="accent4">
            <a:lumMod val="75000"/>
          </a:schemeClr>
        </a:solidFill>
      </dgm:spPr>
      <dgm:t>
        <a:bodyPr/>
        <a:lstStyle/>
        <a:p>
          <a:r>
            <a:rPr lang="en-US" dirty="0"/>
            <a:t>Long-term mathematics struggles</a:t>
          </a:r>
        </a:p>
      </dgm:t>
    </dgm:pt>
    <dgm:pt modelId="{A7751C3B-C938-D64C-9782-E10BA109135B}" type="parTrans" cxnId="{E9DB5F53-E5DE-5A42-B88F-10BA4D40154A}">
      <dgm:prSet/>
      <dgm:spPr/>
      <dgm:t>
        <a:bodyPr/>
        <a:lstStyle/>
        <a:p>
          <a:endParaRPr lang="en-US"/>
        </a:p>
      </dgm:t>
    </dgm:pt>
    <dgm:pt modelId="{F50B11D7-5E93-E04E-A622-9B56C953F208}" type="sibTrans" cxnId="{E9DB5F53-E5DE-5A42-B88F-10BA4D40154A}">
      <dgm:prSet/>
      <dgm:spPr/>
      <dgm:t>
        <a:bodyPr/>
        <a:lstStyle/>
        <a:p>
          <a:endParaRPr lang="en-US"/>
        </a:p>
      </dgm:t>
    </dgm:pt>
    <dgm:pt modelId="{0791E0A7-D9B8-FC4C-A069-3A9609A06E0E}" type="pres">
      <dgm:prSet presAssocID="{B3D2AD81-B416-E545-A308-E6FEED987CA7}" presName="linearFlow" presStyleCnt="0">
        <dgm:presLayoutVars>
          <dgm:dir/>
          <dgm:resizeHandles val="exact"/>
        </dgm:presLayoutVars>
      </dgm:prSet>
      <dgm:spPr/>
    </dgm:pt>
    <dgm:pt modelId="{2AF2146B-D26B-154A-B622-FBD84B0E254A}" type="pres">
      <dgm:prSet presAssocID="{311AC45C-31DE-ED49-B777-8CBE53425BB8}" presName="node" presStyleLbl="node1" presStyleIdx="0" presStyleCnt="3">
        <dgm:presLayoutVars>
          <dgm:bulletEnabled val="1"/>
        </dgm:presLayoutVars>
      </dgm:prSet>
      <dgm:spPr>
        <a:prstGeom prst="roundRect">
          <a:avLst/>
        </a:prstGeom>
      </dgm:spPr>
    </dgm:pt>
    <dgm:pt modelId="{3E008C8E-D8F9-1B42-9342-0A857365EBF9}" type="pres">
      <dgm:prSet presAssocID="{F3E2246B-6A0B-4648-9255-0CFDCF6C9E91}" presName="spacerL" presStyleCnt="0"/>
      <dgm:spPr/>
    </dgm:pt>
    <dgm:pt modelId="{91F1BE78-4CDD-AD46-843B-32C54D214FC7}" type="pres">
      <dgm:prSet presAssocID="{F3E2246B-6A0B-4648-9255-0CFDCF6C9E91}" presName="sibTrans" presStyleLbl="sibTrans2D1" presStyleIdx="0" presStyleCnt="2"/>
      <dgm:spPr/>
    </dgm:pt>
    <dgm:pt modelId="{5C9E03C8-A567-CB4C-9B4E-0FEF7813FE62}" type="pres">
      <dgm:prSet presAssocID="{F3E2246B-6A0B-4648-9255-0CFDCF6C9E91}" presName="spacerR" presStyleCnt="0"/>
      <dgm:spPr/>
    </dgm:pt>
    <dgm:pt modelId="{AF1ED640-DC66-4646-8F34-E29784B7FC72}" type="pres">
      <dgm:prSet presAssocID="{74E6812E-B368-4540-A067-98E6D25277C9}" presName="node" presStyleLbl="node1" presStyleIdx="1" presStyleCnt="3">
        <dgm:presLayoutVars>
          <dgm:bulletEnabled val="1"/>
        </dgm:presLayoutVars>
      </dgm:prSet>
      <dgm:spPr>
        <a:prstGeom prst="roundRect">
          <a:avLst/>
        </a:prstGeom>
      </dgm:spPr>
    </dgm:pt>
    <dgm:pt modelId="{DFAA5D17-54C7-5546-ADE8-418A33961790}" type="pres">
      <dgm:prSet presAssocID="{A962E7BE-7297-7448-A89B-8CB75587FC6E}" presName="spacerL" presStyleCnt="0"/>
      <dgm:spPr/>
    </dgm:pt>
    <dgm:pt modelId="{91321D11-EBB9-FC4F-B97F-CFD5343C4A9E}" type="pres">
      <dgm:prSet presAssocID="{A962E7BE-7297-7448-A89B-8CB75587FC6E}" presName="sibTrans" presStyleLbl="sibTrans2D1" presStyleIdx="1" presStyleCnt="2"/>
      <dgm:spPr/>
    </dgm:pt>
    <dgm:pt modelId="{18794374-D038-4B4C-8456-EE880BFF5178}" type="pres">
      <dgm:prSet presAssocID="{A962E7BE-7297-7448-A89B-8CB75587FC6E}" presName="spacerR" presStyleCnt="0"/>
      <dgm:spPr/>
    </dgm:pt>
    <dgm:pt modelId="{E32A2C92-9E42-FF47-901B-254F77FE44F2}" type="pres">
      <dgm:prSet presAssocID="{01BAE215-E5AE-8D40-BB29-1E10D5FCD736}" presName="node" presStyleLbl="node1" presStyleIdx="2" presStyleCnt="3">
        <dgm:presLayoutVars>
          <dgm:bulletEnabled val="1"/>
        </dgm:presLayoutVars>
      </dgm:prSet>
      <dgm:spPr>
        <a:prstGeom prst="roundRect">
          <a:avLst/>
        </a:prstGeom>
      </dgm:spPr>
    </dgm:pt>
  </dgm:ptLst>
  <dgm:cxnLst>
    <dgm:cxn modelId="{EC6DFE28-2AFF-9B46-B6BD-170D0092D7EB}" type="presOf" srcId="{A962E7BE-7297-7448-A89B-8CB75587FC6E}" destId="{91321D11-EBB9-FC4F-B97F-CFD5343C4A9E}" srcOrd="0" destOrd="0" presId="urn:microsoft.com/office/officeart/2005/8/layout/equation1"/>
    <dgm:cxn modelId="{2C94CB40-136F-F941-9F60-B5AD28385F3B}" type="presOf" srcId="{311AC45C-31DE-ED49-B777-8CBE53425BB8}" destId="{2AF2146B-D26B-154A-B622-FBD84B0E254A}" srcOrd="0" destOrd="0" presId="urn:microsoft.com/office/officeart/2005/8/layout/equation1"/>
    <dgm:cxn modelId="{E9DB5F53-E5DE-5A42-B88F-10BA4D40154A}" srcId="{B3D2AD81-B416-E545-A308-E6FEED987CA7}" destId="{01BAE215-E5AE-8D40-BB29-1E10D5FCD736}" srcOrd="2" destOrd="0" parTransId="{A7751C3B-C938-D64C-9782-E10BA109135B}" sibTransId="{F50B11D7-5E93-E04E-A622-9B56C953F208}"/>
    <dgm:cxn modelId="{84427686-6332-CE47-A496-9FA5A16BFA10}" type="presOf" srcId="{F3E2246B-6A0B-4648-9255-0CFDCF6C9E91}" destId="{91F1BE78-4CDD-AD46-843B-32C54D214FC7}" srcOrd="0" destOrd="0" presId="urn:microsoft.com/office/officeart/2005/8/layout/equation1"/>
    <dgm:cxn modelId="{F622CA8A-578E-7C44-8E3D-8D329708B171}" srcId="{B3D2AD81-B416-E545-A308-E6FEED987CA7}" destId="{74E6812E-B368-4540-A067-98E6D25277C9}" srcOrd="1" destOrd="0" parTransId="{D09E22BE-201C-C845-90C1-A12499525EA2}" sibTransId="{A962E7BE-7297-7448-A89B-8CB75587FC6E}"/>
    <dgm:cxn modelId="{34893895-0F9E-3A49-A275-A6C3194131BE}" type="presOf" srcId="{B3D2AD81-B416-E545-A308-E6FEED987CA7}" destId="{0791E0A7-D9B8-FC4C-A069-3A9609A06E0E}" srcOrd="0" destOrd="0" presId="urn:microsoft.com/office/officeart/2005/8/layout/equation1"/>
    <dgm:cxn modelId="{9417049B-E4CA-6C4D-9E98-02463AC98074}" type="presOf" srcId="{01BAE215-E5AE-8D40-BB29-1E10D5FCD736}" destId="{E32A2C92-9E42-FF47-901B-254F77FE44F2}" srcOrd="0" destOrd="0" presId="urn:microsoft.com/office/officeart/2005/8/layout/equation1"/>
    <dgm:cxn modelId="{CA7A00A3-ABA5-7446-A455-63E767DBA01E}" srcId="{B3D2AD81-B416-E545-A308-E6FEED987CA7}" destId="{311AC45C-31DE-ED49-B777-8CBE53425BB8}" srcOrd="0" destOrd="0" parTransId="{5D22F174-2933-B14C-AEC9-A06B2F5E8180}" sibTransId="{F3E2246B-6A0B-4648-9255-0CFDCF6C9E91}"/>
    <dgm:cxn modelId="{6AAFB7F5-C477-F243-8E1D-8CA523217451}" type="presOf" srcId="{74E6812E-B368-4540-A067-98E6D25277C9}" destId="{AF1ED640-DC66-4646-8F34-E29784B7FC72}" srcOrd="0" destOrd="0" presId="urn:microsoft.com/office/officeart/2005/8/layout/equation1"/>
    <dgm:cxn modelId="{1B76F130-47B3-804F-ACFC-856F989516D0}" type="presParOf" srcId="{0791E0A7-D9B8-FC4C-A069-3A9609A06E0E}" destId="{2AF2146B-D26B-154A-B622-FBD84B0E254A}" srcOrd="0" destOrd="0" presId="urn:microsoft.com/office/officeart/2005/8/layout/equation1"/>
    <dgm:cxn modelId="{61ACE0C0-31CD-004D-A993-CBD42DB37467}" type="presParOf" srcId="{0791E0A7-D9B8-FC4C-A069-3A9609A06E0E}" destId="{3E008C8E-D8F9-1B42-9342-0A857365EBF9}" srcOrd="1" destOrd="0" presId="urn:microsoft.com/office/officeart/2005/8/layout/equation1"/>
    <dgm:cxn modelId="{B998110E-7DB7-D64C-BC7F-03D4F719BB66}" type="presParOf" srcId="{0791E0A7-D9B8-FC4C-A069-3A9609A06E0E}" destId="{91F1BE78-4CDD-AD46-843B-32C54D214FC7}" srcOrd="2" destOrd="0" presId="urn:microsoft.com/office/officeart/2005/8/layout/equation1"/>
    <dgm:cxn modelId="{18C3F70A-6398-9941-B6CB-DFB970954A6A}" type="presParOf" srcId="{0791E0A7-D9B8-FC4C-A069-3A9609A06E0E}" destId="{5C9E03C8-A567-CB4C-9B4E-0FEF7813FE62}" srcOrd="3" destOrd="0" presId="urn:microsoft.com/office/officeart/2005/8/layout/equation1"/>
    <dgm:cxn modelId="{6CF9D205-E518-9E40-B941-1E6A0002191B}" type="presParOf" srcId="{0791E0A7-D9B8-FC4C-A069-3A9609A06E0E}" destId="{AF1ED640-DC66-4646-8F34-E29784B7FC72}" srcOrd="4" destOrd="0" presId="urn:microsoft.com/office/officeart/2005/8/layout/equation1"/>
    <dgm:cxn modelId="{7A9EC453-2DF7-144D-9F24-4C4A3CA2500C}" type="presParOf" srcId="{0791E0A7-D9B8-FC4C-A069-3A9609A06E0E}" destId="{DFAA5D17-54C7-5546-ADE8-418A33961790}" srcOrd="5" destOrd="0" presId="urn:microsoft.com/office/officeart/2005/8/layout/equation1"/>
    <dgm:cxn modelId="{7E7025C0-C2A1-3847-B82A-8226E044CD52}" type="presParOf" srcId="{0791E0A7-D9B8-FC4C-A069-3A9609A06E0E}" destId="{91321D11-EBB9-FC4F-B97F-CFD5343C4A9E}" srcOrd="6" destOrd="0" presId="urn:microsoft.com/office/officeart/2005/8/layout/equation1"/>
    <dgm:cxn modelId="{A57201D0-F709-F24F-95CD-E3E0CA049458}" type="presParOf" srcId="{0791E0A7-D9B8-FC4C-A069-3A9609A06E0E}" destId="{18794374-D038-4B4C-8456-EE880BFF5178}" srcOrd="7" destOrd="0" presId="urn:microsoft.com/office/officeart/2005/8/layout/equation1"/>
    <dgm:cxn modelId="{8D459560-1990-774E-A5CF-F21421033E83}" type="presParOf" srcId="{0791E0A7-D9B8-FC4C-A069-3A9609A06E0E}" destId="{E32A2C92-9E42-FF47-901B-254F77FE44F2}"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758D8E-A62B-B241-BAA8-B98F74101BFA}" type="doc">
      <dgm:prSet loTypeId="urn:microsoft.com/office/officeart/2005/8/layout/hList1" loCatId="" qsTypeId="urn:microsoft.com/office/officeart/2005/8/quickstyle/simple1" qsCatId="simple" csTypeId="urn:microsoft.com/office/officeart/2005/8/colors/colorful3" csCatId="colorful" phldr="1"/>
      <dgm:spPr/>
      <dgm:t>
        <a:bodyPr/>
        <a:lstStyle/>
        <a:p>
          <a:endParaRPr lang="en-US"/>
        </a:p>
      </dgm:t>
    </dgm:pt>
    <dgm:pt modelId="{6FDC7436-1F45-964D-86B7-5DA778636882}">
      <dgm:prSet phldrT="[Text]"/>
      <dgm:spPr>
        <a:solidFill>
          <a:schemeClr val="accent1">
            <a:lumMod val="75000"/>
          </a:schemeClr>
        </a:solidFill>
      </dgm:spPr>
      <dgm:t>
        <a:bodyPr/>
        <a:lstStyle/>
        <a:p>
          <a:r>
            <a:rPr lang="en-US" dirty="0">
              <a:latin typeface="Calibri" panose="020F0502020204030204" pitchFamily="34" charset="0"/>
              <a:cs typeface="Calibri" panose="020F0502020204030204" pitchFamily="34" charset="0"/>
            </a:rPr>
            <a:t>Beliefs About Mathematics Education</a:t>
          </a:r>
        </a:p>
      </dgm:t>
    </dgm:pt>
    <dgm:pt modelId="{D645A33D-F3EC-5F41-945B-32B3A59D8330}" type="parTrans" cxnId="{F11B28BA-1AE4-B340-B017-9563A1F54833}">
      <dgm:prSet/>
      <dgm:spPr/>
      <dgm:t>
        <a:bodyPr/>
        <a:lstStyle/>
        <a:p>
          <a:endParaRPr lang="en-US"/>
        </a:p>
      </dgm:t>
    </dgm:pt>
    <dgm:pt modelId="{A9072118-55DB-414B-BDDF-C94ED7129693}" type="sibTrans" cxnId="{F11B28BA-1AE4-B340-B017-9563A1F54833}">
      <dgm:prSet/>
      <dgm:spPr/>
      <dgm:t>
        <a:bodyPr/>
        <a:lstStyle/>
        <a:p>
          <a:endParaRPr lang="en-US"/>
        </a:p>
      </dgm:t>
    </dgm:pt>
    <dgm:pt modelId="{C75ED209-84DC-6945-8384-1075A64DBFDA}">
      <dgm:prSet phldrT="[Text]"/>
      <dgm:spPr>
        <a:solidFill>
          <a:schemeClr val="accent1">
            <a:lumMod val="60000"/>
            <a:lumOff val="40000"/>
            <a:alpha val="90000"/>
          </a:schemeClr>
        </a:solidFill>
      </dgm:spPr>
      <dgm:t>
        <a:bodyPr/>
        <a:lstStyle/>
        <a:p>
          <a:r>
            <a:rPr lang="en-US" dirty="0">
              <a:latin typeface="Calibri" panose="020F0502020204030204" pitchFamily="34" charset="0"/>
              <a:cs typeface="Calibri" panose="020F0502020204030204" pitchFamily="34" charset="0"/>
            </a:rPr>
            <a:t>Mathematics learning</a:t>
          </a:r>
        </a:p>
      </dgm:t>
    </dgm:pt>
    <dgm:pt modelId="{D62ED005-41FE-EC4E-81B1-AB7D364C5D84}" type="parTrans" cxnId="{A6C32291-C32F-B24F-9EC0-7003D3139598}">
      <dgm:prSet/>
      <dgm:spPr/>
      <dgm:t>
        <a:bodyPr/>
        <a:lstStyle/>
        <a:p>
          <a:endParaRPr lang="en-US"/>
        </a:p>
      </dgm:t>
    </dgm:pt>
    <dgm:pt modelId="{E93BF5D5-84C1-6C43-A0F0-1E4D844AE703}" type="sibTrans" cxnId="{A6C32291-C32F-B24F-9EC0-7003D3139598}">
      <dgm:prSet/>
      <dgm:spPr/>
      <dgm:t>
        <a:bodyPr/>
        <a:lstStyle/>
        <a:p>
          <a:endParaRPr lang="en-US"/>
        </a:p>
      </dgm:t>
    </dgm:pt>
    <dgm:pt modelId="{40F5F5C1-24E9-9E44-B81D-D11495AE8DC6}">
      <dgm:prSet phldrT="[Text]"/>
      <dgm:spPr>
        <a:solidFill>
          <a:schemeClr val="accent1">
            <a:lumMod val="60000"/>
            <a:lumOff val="40000"/>
            <a:alpha val="90000"/>
          </a:schemeClr>
        </a:solidFill>
      </dgm:spPr>
      <dgm:t>
        <a:bodyPr/>
        <a:lstStyle/>
        <a:p>
          <a:r>
            <a:rPr lang="en-US" dirty="0">
              <a:latin typeface="Calibri" panose="020F0502020204030204" pitchFamily="34" charset="0"/>
              <a:cs typeface="Calibri" panose="020F0502020204030204" pitchFamily="34" charset="0"/>
            </a:rPr>
            <a:t>Beliefs about mathematical problem solving</a:t>
          </a:r>
        </a:p>
      </dgm:t>
    </dgm:pt>
    <dgm:pt modelId="{3434CEF3-014A-4843-B918-6A4E18963970}" type="parTrans" cxnId="{D9B02F98-A03C-E34D-9822-D5A4CA443946}">
      <dgm:prSet/>
      <dgm:spPr/>
      <dgm:t>
        <a:bodyPr/>
        <a:lstStyle/>
        <a:p>
          <a:endParaRPr lang="en-US"/>
        </a:p>
      </dgm:t>
    </dgm:pt>
    <dgm:pt modelId="{E5DB1380-DBC6-D640-B757-D49ED450E7CE}" type="sibTrans" cxnId="{D9B02F98-A03C-E34D-9822-D5A4CA443946}">
      <dgm:prSet/>
      <dgm:spPr/>
      <dgm:t>
        <a:bodyPr/>
        <a:lstStyle/>
        <a:p>
          <a:endParaRPr lang="en-US"/>
        </a:p>
      </dgm:t>
    </dgm:pt>
    <dgm:pt modelId="{7ADC0C02-464A-034A-B30B-6C1D4D8F95E6}">
      <dgm:prSet phldrT="[Text]"/>
      <dgm:spPr>
        <a:solidFill>
          <a:schemeClr val="accent6">
            <a:lumMod val="75000"/>
          </a:schemeClr>
        </a:solidFill>
      </dgm:spPr>
      <dgm:t>
        <a:bodyPr/>
        <a:lstStyle/>
        <a:p>
          <a:r>
            <a:rPr lang="en-US" dirty="0">
              <a:latin typeface="Calibri" panose="020F0502020204030204" pitchFamily="34" charset="0"/>
              <a:cs typeface="Calibri" panose="020F0502020204030204" pitchFamily="34" charset="0"/>
            </a:rPr>
            <a:t>Beliefs About Self</a:t>
          </a:r>
        </a:p>
      </dgm:t>
    </dgm:pt>
    <dgm:pt modelId="{2B28CC6C-BE35-F341-A2CB-7716664D9F5E}" type="parTrans" cxnId="{647C2459-4A39-754B-AEC5-2081975A593D}">
      <dgm:prSet/>
      <dgm:spPr/>
      <dgm:t>
        <a:bodyPr/>
        <a:lstStyle/>
        <a:p>
          <a:endParaRPr lang="en-US"/>
        </a:p>
      </dgm:t>
    </dgm:pt>
    <dgm:pt modelId="{111D158F-5579-B84D-BF11-2AA555177C4B}" type="sibTrans" cxnId="{647C2459-4A39-754B-AEC5-2081975A593D}">
      <dgm:prSet/>
      <dgm:spPr/>
      <dgm:t>
        <a:bodyPr/>
        <a:lstStyle/>
        <a:p>
          <a:endParaRPr lang="en-US"/>
        </a:p>
      </dgm:t>
    </dgm:pt>
    <dgm:pt modelId="{DBBB162D-CF28-BF4E-B35C-9FE3C1B2BC58}">
      <dgm:prSet phldrT="[Text]"/>
      <dgm:spPr>
        <a:solidFill>
          <a:schemeClr val="accent6">
            <a:lumMod val="60000"/>
            <a:lumOff val="40000"/>
            <a:alpha val="90000"/>
          </a:schemeClr>
        </a:solidFill>
      </dgm:spPr>
      <dgm:t>
        <a:bodyPr/>
        <a:lstStyle/>
        <a:p>
          <a:r>
            <a:rPr lang="en-US" dirty="0">
              <a:latin typeface="Calibri" panose="020F0502020204030204" pitchFamily="34" charset="0"/>
              <a:cs typeface="Calibri" panose="020F0502020204030204" pitchFamily="34" charset="0"/>
            </a:rPr>
            <a:t>Self-efficacy </a:t>
          </a:r>
        </a:p>
      </dgm:t>
    </dgm:pt>
    <dgm:pt modelId="{D556863C-1CCC-D54B-90ED-E062C96C137E}" type="parTrans" cxnId="{FEE86B3B-73BA-3E40-9DDB-745D5F8E4D28}">
      <dgm:prSet/>
      <dgm:spPr/>
      <dgm:t>
        <a:bodyPr/>
        <a:lstStyle/>
        <a:p>
          <a:endParaRPr lang="en-US"/>
        </a:p>
      </dgm:t>
    </dgm:pt>
    <dgm:pt modelId="{17167235-5152-CB4E-B60B-4B496034CA42}" type="sibTrans" cxnId="{FEE86B3B-73BA-3E40-9DDB-745D5F8E4D28}">
      <dgm:prSet/>
      <dgm:spPr/>
      <dgm:t>
        <a:bodyPr/>
        <a:lstStyle/>
        <a:p>
          <a:endParaRPr lang="en-US"/>
        </a:p>
      </dgm:t>
    </dgm:pt>
    <dgm:pt modelId="{B0319405-5649-6145-874F-D80A51B78232}">
      <dgm:prSet phldrT="[Text]"/>
      <dgm:spPr>
        <a:solidFill>
          <a:schemeClr val="accent6">
            <a:lumMod val="60000"/>
            <a:lumOff val="40000"/>
            <a:alpha val="90000"/>
          </a:schemeClr>
        </a:solidFill>
      </dgm:spPr>
      <dgm:t>
        <a:bodyPr/>
        <a:lstStyle/>
        <a:p>
          <a:r>
            <a:rPr lang="en-US" dirty="0">
              <a:latin typeface="Calibri" panose="020F0502020204030204" pitchFamily="34" charset="0"/>
              <a:cs typeface="Calibri" panose="020F0502020204030204" pitchFamily="34" charset="0"/>
            </a:rPr>
            <a:t>Task-value beliefs</a:t>
          </a:r>
        </a:p>
      </dgm:t>
    </dgm:pt>
    <dgm:pt modelId="{228A5060-95DD-CA4B-8F23-20DAA9732A4C}" type="parTrans" cxnId="{11F6659B-BF36-9945-811E-2FFB3BEFFAC1}">
      <dgm:prSet/>
      <dgm:spPr/>
      <dgm:t>
        <a:bodyPr/>
        <a:lstStyle/>
        <a:p>
          <a:endParaRPr lang="en-US"/>
        </a:p>
      </dgm:t>
    </dgm:pt>
    <dgm:pt modelId="{346B054A-377B-8349-9FD6-000B93B1AF40}" type="sibTrans" cxnId="{11F6659B-BF36-9945-811E-2FFB3BEFFAC1}">
      <dgm:prSet/>
      <dgm:spPr/>
      <dgm:t>
        <a:bodyPr/>
        <a:lstStyle/>
        <a:p>
          <a:endParaRPr lang="en-US"/>
        </a:p>
      </dgm:t>
    </dgm:pt>
    <dgm:pt modelId="{E23B1F70-9092-9349-AB6E-C5AFD78EC8A0}">
      <dgm:prSet phldrT="[Text]"/>
      <dgm:spPr/>
      <dgm:t>
        <a:bodyPr/>
        <a:lstStyle/>
        <a:p>
          <a:r>
            <a:rPr lang="en-US" dirty="0">
              <a:latin typeface="Calibri" panose="020F0502020204030204" pitchFamily="34" charset="0"/>
              <a:cs typeface="Calibri" panose="020F0502020204030204" pitchFamily="34" charset="0"/>
            </a:rPr>
            <a:t>Beliefs About the Social Context</a:t>
          </a:r>
        </a:p>
      </dgm:t>
    </dgm:pt>
    <dgm:pt modelId="{06ACBC11-54B3-7D46-A52A-D9FB2094CBAB}" type="parTrans" cxnId="{87DE6B62-6D76-0645-9288-ABA3F0267459}">
      <dgm:prSet/>
      <dgm:spPr/>
      <dgm:t>
        <a:bodyPr/>
        <a:lstStyle/>
        <a:p>
          <a:endParaRPr lang="en-US"/>
        </a:p>
      </dgm:t>
    </dgm:pt>
    <dgm:pt modelId="{774B4576-07A2-114E-B24C-17977DACED00}" type="sibTrans" cxnId="{87DE6B62-6D76-0645-9288-ABA3F0267459}">
      <dgm:prSet/>
      <dgm:spPr/>
      <dgm:t>
        <a:bodyPr/>
        <a:lstStyle/>
        <a:p>
          <a:endParaRPr lang="en-US"/>
        </a:p>
      </dgm:t>
    </dgm:pt>
    <dgm:pt modelId="{933E0B5B-E026-0D44-A74A-C90D0CF8D009}">
      <dgm:prSet phldrT="[Text]"/>
      <dgm:spPr/>
      <dgm:t>
        <a:bodyPr/>
        <a:lstStyle/>
        <a:p>
          <a:r>
            <a:rPr lang="en-US" dirty="0">
              <a:latin typeface="Calibri" panose="020F0502020204030204" pitchFamily="34" charset="0"/>
              <a:cs typeface="Calibri" panose="020F0502020204030204" pitchFamily="34" charset="0"/>
            </a:rPr>
            <a:t>Norms in their own class</a:t>
          </a:r>
        </a:p>
      </dgm:t>
    </dgm:pt>
    <dgm:pt modelId="{1D3A0DC8-2971-0E4C-9FFF-1E23F3E180E8}" type="parTrans" cxnId="{DEBDB46E-4452-3246-A4A0-59220770BD70}">
      <dgm:prSet/>
      <dgm:spPr/>
      <dgm:t>
        <a:bodyPr/>
        <a:lstStyle/>
        <a:p>
          <a:endParaRPr lang="en-US"/>
        </a:p>
      </dgm:t>
    </dgm:pt>
    <dgm:pt modelId="{681DF589-EA40-034F-A8CA-6187F1168DBB}" type="sibTrans" cxnId="{DEBDB46E-4452-3246-A4A0-59220770BD70}">
      <dgm:prSet/>
      <dgm:spPr/>
      <dgm:t>
        <a:bodyPr/>
        <a:lstStyle/>
        <a:p>
          <a:endParaRPr lang="en-US"/>
        </a:p>
      </dgm:t>
    </dgm:pt>
    <dgm:pt modelId="{70A6481C-F517-CC4C-A924-A7691D82A2BC}">
      <dgm:prSet phldrT="[Text]"/>
      <dgm:spPr/>
      <dgm:t>
        <a:bodyPr/>
        <a:lstStyle/>
        <a:p>
          <a:r>
            <a:rPr lang="en-US" dirty="0">
              <a:latin typeface="Calibri" panose="020F0502020204030204" pitchFamily="34" charset="0"/>
              <a:cs typeface="Calibri" panose="020F0502020204030204" pitchFamily="34" charset="0"/>
            </a:rPr>
            <a:t>Role and functioning of the teacher and student</a:t>
          </a:r>
        </a:p>
      </dgm:t>
    </dgm:pt>
    <dgm:pt modelId="{91F0E45C-AADE-1B44-9A23-82FC505771C7}" type="parTrans" cxnId="{093510ED-7559-E14F-B094-5BB608401F15}">
      <dgm:prSet/>
      <dgm:spPr/>
      <dgm:t>
        <a:bodyPr/>
        <a:lstStyle/>
        <a:p>
          <a:endParaRPr lang="en-US"/>
        </a:p>
      </dgm:t>
    </dgm:pt>
    <dgm:pt modelId="{BE45049B-779D-9745-B253-54BD40D1BAAA}" type="sibTrans" cxnId="{093510ED-7559-E14F-B094-5BB608401F15}">
      <dgm:prSet/>
      <dgm:spPr/>
      <dgm:t>
        <a:bodyPr/>
        <a:lstStyle/>
        <a:p>
          <a:endParaRPr lang="en-US"/>
        </a:p>
      </dgm:t>
    </dgm:pt>
    <dgm:pt modelId="{96944B18-3673-4A45-9636-7672249F2DE0}">
      <dgm:prSet phldrT="[Text]"/>
      <dgm:spPr>
        <a:solidFill>
          <a:schemeClr val="accent6">
            <a:lumMod val="60000"/>
            <a:lumOff val="40000"/>
            <a:alpha val="90000"/>
          </a:schemeClr>
        </a:solidFill>
      </dgm:spPr>
      <dgm:t>
        <a:bodyPr/>
        <a:lstStyle/>
        <a:p>
          <a:r>
            <a:rPr lang="en-US" dirty="0">
              <a:latin typeface="Calibri" panose="020F0502020204030204" pitchFamily="34" charset="0"/>
              <a:cs typeface="Calibri" panose="020F0502020204030204" pitchFamily="34" charset="0"/>
            </a:rPr>
            <a:t>Control beliefs</a:t>
          </a:r>
        </a:p>
      </dgm:t>
    </dgm:pt>
    <dgm:pt modelId="{80720DEC-6C82-AB4C-B5E7-DC989A190BD2}" type="parTrans" cxnId="{2C274613-D7A4-4345-8793-02B5320CE7A3}">
      <dgm:prSet/>
      <dgm:spPr/>
      <dgm:t>
        <a:bodyPr/>
        <a:lstStyle/>
        <a:p>
          <a:endParaRPr lang="en-US"/>
        </a:p>
      </dgm:t>
    </dgm:pt>
    <dgm:pt modelId="{4C08770E-FD26-E642-BAA4-A086C8117DAC}" type="sibTrans" cxnId="{2C274613-D7A4-4345-8793-02B5320CE7A3}">
      <dgm:prSet/>
      <dgm:spPr/>
      <dgm:t>
        <a:bodyPr/>
        <a:lstStyle/>
        <a:p>
          <a:endParaRPr lang="en-US"/>
        </a:p>
      </dgm:t>
    </dgm:pt>
    <dgm:pt modelId="{3C37507D-5B58-EC47-AF47-F8545B9CC70C}">
      <dgm:prSet phldrT="[Text]"/>
      <dgm:spPr>
        <a:solidFill>
          <a:schemeClr val="accent6">
            <a:lumMod val="60000"/>
            <a:lumOff val="40000"/>
            <a:alpha val="90000"/>
          </a:schemeClr>
        </a:solidFill>
      </dgm:spPr>
      <dgm:t>
        <a:bodyPr/>
        <a:lstStyle/>
        <a:p>
          <a:r>
            <a:rPr lang="en-US" dirty="0">
              <a:latin typeface="Calibri" panose="020F0502020204030204" pitchFamily="34" charset="0"/>
              <a:cs typeface="Calibri" panose="020F0502020204030204" pitchFamily="34" charset="0"/>
            </a:rPr>
            <a:t>Goal-orientation beliefs</a:t>
          </a:r>
        </a:p>
      </dgm:t>
    </dgm:pt>
    <dgm:pt modelId="{173F1991-2237-1A44-B211-5B88F3115E1E}" type="parTrans" cxnId="{647A4A32-885C-054F-AA6D-BFF0BF51C6B1}">
      <dgm:prSet/>
      <dgm:spPr/>
      <dgm:t>
        <a:bodyPr/>
        <a:lstStyle/>
        <a:p>
          <a:endParaRPr lang="en-US"/>
        </a:p>
      </dgm:t>
    </dgm:pt>
    <dgm:pt modelId="{D76AE7B0-34BD-1741-8AD6-B613A4BCE537}" type="sibTrans" cxnId="{647A4A32-885C-054F-AA6D-BFF0BF51C6B1}">
      <dgm:prSet/>
      <dgm:spPr/>
      <dgm:t>
        <a:bodyPr/>
        <a:lstStyle/>
        <a:p>
          <a:endParaRPr lang="en-US"/>
        </a:p>
      </dgm:t>
    </dgm:pt>
    <dgm:pt modelId="{A38D4700-DF21-8B4A-9E1B-E7909523509E}">
      <dgm:prSet phldrT="[Text]"/>
      <dgm:spPr/>
      <dgm:t>
        <a:bodyPr/>
        <a:lstStyle/>
        <a:p>
          <a:r>
            <a:rPr lang="en-US" dirty="0">
              <a:latin typeface="Calibri" panose="020F0502020204030204" pitchFamily="34" charset="0"/>
              <a:cs typeface="Calibri" panose="020F0502020204030204" pitchFamily="34" charset="0"/>
            </a:rPr>
            <a:t>Sociomathematical norms in class</a:t>
          </a:r>
        </a:p>
      </dgm:t>
    </dgm:pt>
    <dgm:pt modelId="{F888F5B3-0703-7443-9EDF-491AF29F3C89}" type="parTrans" cxnId="{3F355356-17BD-F249-B8DF-13ABA20DADF7}">
      <dgm:prSet/>
      <dgm:spPr/>
      <dgm:t>
        <a:bodyPr/>
        <a:lstStyle/>
        <a:p>
          <a:endParaRPr lang="en-US"/>
        </a:p>
      </dgm:t>
    </dgm:pt>
    <dgm:pt modelId="{41DB2DBC-4E20-2444-8D49-C5C8BFBFB92C}" type="sibTrans" cxnId="{3F355356-17BD-F249-B8DF-13ABA20DADF7}">
      <dgm:prSet/>
      <dgm:spPr/>
      <dgm:t>
        <a:bodyPr/>
        <a:lstStyle/>
        <a:p>
          <a:endParaRPr lang="en-US"/>
        </a:p>
      </dgm:t>
    </dgm:pt>
    <dgm:pt modelId="{5B60028D-3922-A147-95A2-BB8F49A272B0}" type="pres">
      <dgm:prSet presAssocID="{CB758D8E-A62B-B241-BAA8-B98F74101BFA}" presName="Name0" presStyleCnt="0">
        <dgm:presLayoutVars>
          <dgm:dir/>
          <dgm:animLvl val="lvl"/>
          <dgm:resizeHandles val="exact"/>
        </dgm:presLayoutVars>
      </dgm:prSet>
      <dgm:spPr/>
    </dgm:pt>
    <dgm:pt modelId="{57C1F501-5C6D-584A-95CD-48B57B6B80CD}" type="pres">
      <dgm:prSet presAssocID="{6FDC7436-1F45-964D-86B7-5DA778636882}" presName="composite" presStyleCnt="0"/>
      <dgm:spPr/>
    </dgm:pt>
    <dgm:pt modelId="{54C7AC30-32B1-3F4F-B87F-C417630584C9}" type="pres">
      <dgm:prSet presAssocID="{6FDC7436-1F45-964D-86B7-5DA778636882}" presName="parTx" presStyleLbl="alignNode1" presStyleIdx="0" presStyleCnt="3">
        <dgm:presLayoutVars>
          <dgm:chMax val="0"/>
          <dgm:chPref val="0"/>
          <dgm:bulletEnabled val="1"/>
        </dgm:presLayoutVars>
      </dgm:prSet>
      <dgm:spPr/>
    </dgm:pt>
    <dgm:pt modelId="{9C01199A-B63F-1E4E-AAF8-48E68CF25DED}" type="pres">
      <dgm:prSet presAssocID="{6FDC7436-1F45-964D-86B7-5DA778636882}" presName="desTx" presStyleLbl="alignAccFollowNode1" presStyleIdx="0" presStyleCnt="3">
        <dgm:presLayoutVars>
          <dgm:bulletEnabled val="1"/>
        </dgm:presLayoutVars>
      </dgm:prSet>
      <dgm:spPr/>
    </dgm:pt>
    <dgm:pt modelId="{2AB6C1A5-2E2C-3744-8BAF-AB289EC9311B}" type="pres">
      <dgm:prSet presAssocID="{A9072118-55DB-414B-BDDF-C94ED7129693}" presName="space" presStyleCnt="0"/>
      <dgm:spPr/>
    </dgm:pt>
    <dgm:pt modelId="{615028C3-9B8B-414A-8864-76B3292D493C}" type="pres">
      <dgm:prSet presAssocID="{7ADC0C02-464A-034A-B30B-6C1D4D8F95E6}" presName="composite" presStyleCnt="0"/>
      <dgm:spPr/>
    </dgm:pt>
    <dgm:pt modelId="{39DAA96A-DA26-A24C-B2B1-4B3E350AE6F3}" type="pres">
      <dgm:prSet presAssocID="{7ADC0C02-464A-034A-B30B-6C1D4D8F95E6}" presName="parTx" presStyleLbl="alignNode1" presStyleIdx="1" presStyleCnt="3">
        <dgm:presLayoutVars>
          <dgm:chMax val="0"/>
          <dgm:chPref val="0"/>
          <dgm:bulletEnabled val="1"/>
        </dgm:presLayoutVars>
      </dgm:prSet>
      <dgm:spPr/>
    </dgm:pt>
    <dgm:pt modelId="{B1C80536-1F59-BF44-87B4-D5C5981B7FC4}" type="pres">
      <dgm:prSet presAssocID="{7ADC0C02-464A-034A-B30B-6C1D4D8F95E6}" presName="desTx" presStyleLbl="alignAccFollowNode1" presStyleIdx="1" presStyleCnt="3">
        <dgm:presLayoutVars>
          <dgm:bulletEnabled val="1"/>
        </dgm:presLayoutVars>
      </dgm:prSet>
      <dgm:spPr/>
    </dgm:pt>
    <dgm:pt modelId="{8B71E1B1-9170-DB42-90E3-C3360C4F114C}" type="pres">
      <dgm:prSet presAssocID="{111D158F-5579-B84D-BF11-2AA555177C4B}" presName="space" presStyleCnt="0"/>
      <dgm:spPr/>
    </dgm:pt>
    <dgm:pt modelId="{BA91FE9E-F2AA-8045-82D1-090683797CFC}" type="pres">
      <dgm:prSet presAssocID="{E23B1F70-9092-9349-AB6E-C5AFD78EC8A0}" presName="composite" presStyleCnt="0"/>
      <dgm:spPr/>
    </dgm:pt>
    <dgm:pt modelId="{D9924F1D-D318-5F4B-8167-E09E80B6229D}" type="pres">
      <dgm:prSet presAssocID="{E23B1F70-9092-9349-AB6E-C5AFD78EC8A0}" presName="parTx" presStyleLbl="alignNode1" presStyleIdx="2" presStyleCnt="3">
        <dgm:presLayoutVars>
          <dgm:chMax val="0"/>
          <dgm:chPref val="0"/>
          <dgm:bulletEnabled val="1"/>
        </dgm:presLayoutVars>
      </dgm:prSet>
      <dgm:spPr/>
    </dgm:pt>
    <dgm:pt modelId="{9C9B1DCF-7E18-E843-BCF6-5F3D3C332234}" type="pres">
      <dgm:prSet presAssocID="{E23B1F70-9092-9349-AB6E-C5AFD78EC8A0}" presName="desTx" presStyleLbl="alignAccFollowNode1" presStyleIdx="2" presStyleCnt="3">
        <dgm:presLayoutVars>
          <dgm:bulletEnabled val="1"/>
        </dgm:presLayoutVars>
      </dgm:prSet>
      <dgm:spPr/>
    </dgm:pt>
  </dgm:ptLst>
  <dgm:cxnLst>
    <dgm:cxn modelId="{2C274613-D7A4-4345-8793-02B5320CE7A3}" srcId="{7ADC0C02-464A-034A-B30B-6C1D4D8F95E6}" destId="{96944B18-3673-4A45-9636-7672249F2DE0}" srcOrd="1" destOrd="0" parTransId="{80720DEC-6C82-AB4C-B5E7-DC989A190BD2}" sibTransId="{4C08770E-FD26-E642-BAA4-A086C8117DAC}"/>
    <dgm:cxn modelId="{196F721C-7BD7-8F4F-8B7F-69689D24A438}" type="presOf" srcId="{CB758D8E-A62B-B241-BAA8-B98F74101BFA}" destId="{5B60028D-3922-A147-95A2-BB8F49A272B0}" srcOrd="0" destOrd="0" presId="urn:microsoft.com/office/officeart/2005/8/layout/hList1"/>
    <dgm:cxn modelId="{647A4A32-885C-054F-AA6D-BFF0BF51C6B1}" srcId="{7ADC0C02-464A-034A-B30B-6C1D4D8F95E6}" destId="{3C37507D-5B58-EC47-AF47-F8545B9CC70C}" srcOrd="3" destOrd="0" parTransId="{173F1991-2237-1A44-B211-5B88F3115E1E}" sibTransId="{D76AE7B0-34BD-1741-8AD6-B613A4BCE537}"/>
    <dgm:cxn modelId="{FEE86B3B-73BA-3E40-9DDB-745D5F8E4D28}" srcId="{7ADC0C02-464A-034A-B30B-6C1D4D8F95E6}" destId="{DBBB162D-CF28-BF4E-B35C-9FE3C1B2BC58}" srcOrd="0" destOrd="0" parTransId="{D556863C-1CCC-D54B-90ED-E062C96C137E}" sibTransId="{17167235-5152-CB4E-B60B-4B496034CA42}"/>
    <dgm:cxn modelId="{1E2EDE5C-F444-B145-A69E-DFECDE3BE0F4}" type="presOf" srcId="{933E0B5B-E026-0D44-A74A-C90D0CF8D009}" destId="{9C9B1DCF-7E18-E843-BCF6-5F3D3C332234}" srcOrd="0" destOrd="0" presId="urn:microsoft.com/office/officeart/2005/8/layout/hList1"/>
    <dgm:cxn modelId="{87DE6B62-6D76-0645-9288-ABA3F0267459}" srcId="{CB758D8E-A62B-B241-BAA8-B98F74101BFA}" destId="{E23B1F70-9092-9349-AB6E-C5AFD78EC8A0}" srcOrd="2" destOrd="0" parTransId="{06ACBC11-54B3-7D46-A52A-D9FB2094CBAB}" sibTransId="{774B4576-07A2-114E-B24C-17977DACED00}"/>
    <dgm:cxn modelId="{B9FEEB69-FC58-FE4C-B302-6A780D54A4E6}" type="presOf" srcId="{DBBB162D-CF28-BF4E-B35C-9FE3C1B2BC58}" destId="{B1C80536-1F59-BF44-87B4-D5C5981B7FC4}" srcOrd="0" destOrd="0" presId="urn:microsoft.com/office/officeart/2005/8/layout/hList1"/>
    <dgm:cxn modelId="{DEBDB46E-4452-3246-A4A0-59220770BD70}" srcId="{E23B1F70-9092-9349-AB6E-C5AFD78EC8A0}" destId="{933E0B5B-E026-0D44-A74A-C90D0CF8D009}" srcOrd="0" destOrd="0" parTransId="{1D3A0DC8-2971-0E4C-9FFF-1E23F3E180E8}" sibTransId="{681DF589-EA40-034F-A8CA-6187F1168DBB}"/>
    <dgm:cxn modelId="{7DD51954-65F5-FB48-9A09-2A6FB6AE6069}" type="presOf" srcId="{E23B1F70-9092-9349-AB6E-C5AFD78EC8A0}" destId="{D9924F1D-D318-5F4B-8167-E09E80B6229D}" srcOrd="0" destOrd="0" presId="urn:microsoft.com/office/officeart/2005/8/layout/hList1"/>
    <dgm:cxn modelId="{3F355356-17BD-F249-B8DF-13ABA20DADF7}" srcId="{E23B1F70-9092-9349-AB6E-C5AFD78EC8A0}" destId="{A38D4700-DF21-8B4A-9E1B-E7909523509E}" srcOrd="2" destOrd="0" parTransId="{F888F5B3-0703-7443-9EDF-491AF29F3C89}" sibTransId="{41DB2DBC-4E20-2444-8D49-C5C8BFBFB92C}"/>
    <dgm:cxn modelId="{647C2459-4A39-754B-AEC5-2081975A593D}" srcId="{CB758D8E-A62B-B241-BAA8-B98F74101BFA}" destId="{7ADC0C02-464A-034A-B30B-6C1D4D8F95E6}" srcOrd="1" destOrd="0" parTransId="{2B28CC6C-BE35-F341-A2CB-7716664D9F5E}" sibTransId="{111D158F-5579-B84D-BF11-2AA555177C4B}"/>
    <dgm:cxn modelId="{A6C32291-C32F-B24F-9EC0-7003D3139598}" srcId="{6FDC7436-1F45-964D-86B7-5DA778636882}" destId="{C75ED209-84DC-6945-8384-1075A64DBFDA}" srcOrd="0" destOrd="0" parTransId="{D62ED005-41FE-EC4E-81B1-AB7D364C5D84}" sibTransId="{E93BF5D5-84C1-6C43-A0F0-1E4D844AE703}"/>
    <dgm:cxn modelId="{78824691-03E3-0747-9B81-FA859D3F8C71}" type="presOf" srcId="{A38D4700-DF21-8B4A-9E1B-E7909523509E}" destId="{9C9B1DCF-7E18-E843-BCF6-5F3D3C332234}" srcOrd="0" destOrd="2" presId="urn:microsoft.com/office/officeart/2005/8/layout/hList1"/>
    <dgm:cxn modelId="{D9B02F98-A03C-E34D-9822-D5A4CA443946}" srcId="{6FDC7436-1F45-964D-86B7-5DA778636882}" destId="{40F5F5C1-24E9-9E44-B81D-D11495AE8DC6}" srcOrd="1" destOrd="0" parTransId="{3434CEF3-014A-4843-B918-6A4E18963970}" sibTransId="{E5DB1380-DBC6-D640-B757-D49ED450E7CE}"/>
    <dgm:cxn modelId="{D9460D99-0706-E848-B404-510A493C9BA6}" type="presOf" srcId="{7ADC0C02-464A-034A-B30B-6C1D4D8F95E6}" destId="{39DAA96A-DA26-A24C-B2B1-4B3E350AE6F3}" srcOrd="0" destOrd="0" presId="urn:microsoft.com/office/officeart/2005/8/layout/hList1"/>
    <dgm:cxn modelId="{11F6659B-BF36-9945-811E-2FFB3BEFFAC1}" srcId="{7ADC0C02-464A-034A-B30B-6C1D4D8F95E6}" destId="{B0319405-5649-6145-874F-D80A51B78232}" srcOrd="2" destOrd="0" parTransId="{228A5060-95DD-CA4B-8F23-20DAA9732A4C}" sibTransId="{346B054A-377B-8349-9FD6-000B93B1AF40}"/>
    <dgm:cxn modelId="{D1FAB7B0-1BF0-0D4A-928F-25D969490368}" type="presOf" srcId="{70A6481C-F517-CC4C-A924-A7691D82A2BC}" destId="{9C9B1DCF-7E18-E843-BCF6-5F3D3C332234}" srcOrd="0" destOrd="1" presId="urn:microsoft.com/office/officeart/2005/8/layout/hList1"/>
    <dgm:cxn modelId="{F11B28BA-1AE4-B340-B017-9563A1F54833}" srcId="{CB758D8E-A62B-B241-BAA8-B98F74101BFA}" destId="{6FDC7436-1F45-964D-86B7-5DA778636882}" srcOrd="0" destOrd="0" parTransId="{D645A33D-F3EC-5F41-945B-32B3A59D8330}" sibTransId="{A9072118-55DB-414B-BDDF-C94ED7129693}"/>
    <dgm:cxn modelId="{9BF78CBE-0FA4-6E42-9270-228383A13C59}" type="presOf" srcId="{96944B18-3673-4A45-9636-7672249F2DE0}" destId="{B1C80536-1F59-BF44-87B4-D5C5981B7FC4}" srcOrd="0" destOrd="1" presId="urn:microsoft.com/office/officeart/2005/8/layout/hList1"/>
    <dgm:cxn modelId="{093510ED-7559-E14F-B094-5BB608401F15}" srcId="{E23B1F70-9092-9349-AB6E-C5AFD78EC8A0}" destId="{70A6481C-F517-CC4C-A924-A7691D82A2BC}" srcOrd="1" destOrd="0" parTransId="{91F0E45C-AADE-1B44-9A23-82FC505771C7}" sibTransId="{BE45049B-779D-9745-B253-54BD40D1BAAA}"/>
    <dgm:cxn modelId="{2D8463EF-57E1-6E41-BD1D-A2D6FE46331B}" type="presOf" srcId="{C75ED209-84DC-6945-8384-1075A64DBFDA}" destId="{9C01199A-B63F-1E4E-AAF8-48E68CF25DED}" srcOrd="0" destOrd="0" presId="urn:microsoft.com/office/officeart/2005/8/layout/hList1"/>
    <dgm:cxn modelId="{7E868EF0-8BAC-D74D-91B1-5693DEFEF756}" type="presOf" srcId="{B0319405-5649-6145-874F-D80A51B78232}" destId="{B1C80536-1F59-BF44-87B4-D5C5981B7FC4}" srcOrd="0" destOrd="2" presId="urn:microsoft.com/office/officeart/2005/8/layout/hList1"/>
    <dgm:cxn modelId="{9802B0F8-02C0-9741-8ED4-54A65FD35D8D}" type="presOf" srcId="{40F5F5C1-24E9-9E44-B81D-D11495AE8DC6}" destId="{9C01199A-B63F-1E4E-AAF8-48E68CF25DED}" srcOrd="0" destOrd="1" presId="urn:microsoft.com/office/officeart/2005/8/layout/hList1"/>
    <dgm:cxn modelId="{3A9145FA-A33E-D242-AC15-7F2528AB1359}" type="presOf" srcId="{6FDC7436-1F45-964D-86B7-5DA778636882}" destId="{54C7AC30-32B1-3F4F-B87F-C417630584C9}" srcOrd="0" destOrd="0" presId="urn:microsoft.com/office/officeart/2005/8/layout/hList1"/>
    <dgm:cxn modelId="{E3ECE0FD-ECF2-DC43-BB44-127E7A2B4A34}" type="presOf" srcId="{3C37507D-5B58-EC47-AF47-F8545B9CC70C}" destId="{B1C80536-1F59-BF44-87B4-D5C5981B7FC4}" srcOrd="0" destOrd="3" presId="urn:microsoft.com/office/officeart/2005/8/layout/hList1"/>
    <dgm:cxn modelId="{E22E2F60-0C7E-5146-9DCE-F39C55A0BC3C}" type="presParOf" srcId="{5B60028D-3922-A147-95A2-BB8F49A272B0}" destId="{57C1F501-5C6D-584A-95CD-48B57B6B80CD}" srcOrd="0" destOrd="0" presId="urn:microsoft.com/office/officeart/2005/8/layout/hList1"/>
    <dgm:cxn modelId="{320B7EDC-7045-1A46-BD60-490D5A4C6096}" type="presParOf" srcId="{57C1F501-5C6D-584A-95CD-48B57B6B80CD}" destId="{54C7AC30-32B1-3F4F-B87F-C417630584C9}" srcOrd="0" destOrd="0" presId="urn:microsoft.com/office/officeart/2005/8/layout/hList1"/>
    <dgm:cxn modelId="{BAEBB2BD-F8EE-E74A-8D19-64114C653AB6}" type="presParOf" srcId="{57C1F501-5C6D-584A-95CD-48B57B6B80CD}" destId="{9C01199A-B63F-1E4E-AAF8-48E68CF25DED}" srcOrd="1" destOrd="0" presId="urn:microsoft.com/office/officeart/2005/8/layout/hList1"/>
    <dgm:cxn modelId="{88290AE1-E8D7-8F4D-A87F-628064852425}" type="presParOf" srcId="{5B60028D-3922-A147-95A2-BB8F49A272B0}" destId="{2AB6C1A5-2E2C-3744-8BAF-AB289EC9311B}" srcOrd="1" destOrd="0" presId="urn:microsoft.com/office/officeart/2005/8/layout/hList1"/>
    <dgm:cxn modelId="{E822AFE6-93DA-034B-A5E5-38B1A1D15A6B}" type="presParOf" srcId="{5B60028D-3922-A147-95A2-BB8F49A272B0}" destId="{615028C3-9B8B-414A-8864-76B3292D493C}" srcOrd="2" destOrd="0" presId="urn:microsoft.com/office/officeart/2005/8/layout/hList1"/>
    <dgm:cxn modelId="{07572A72-BE01-2649-9ABC-032CB78248CF}" type="presParOf" srcId="{615028C3-9B8B-414A-8864-76B3292D493C}" destId="{39DAA96A-DA26-A24C-B2B1-4B3E350AE6F3}" srcOrd="0" destOrd="0" presId="urn:microsoft.com/office/officeart/2005/8/layout/hList1"/>
    <dgm:cxn modelId="{7FB2AB2D-49C7-BE40-A79E-112502224A7C}" type="presParOf" srcId="{615028C3-9B8B-414A-8864-76B3292D493C}" destId="{B1C80536-1F59-BF44-87B4-D5C5981B7FC4}" srcOrd="1" destOrd="0" presId="urn:microsoft.com/office/officeart/2005/8/layout/hList1"/>
    <dgm:cxn modelId="{EB893738-AF98-8A43-AF3A-077BA9DDDA17}" type="presParOf" srcId="{5B60028D-3922-A147-95A2-BB8F49A272B0}" destId="{8B71E1B1-9170-DB42-90E3-C3360C4F114C}" srcOrd="3" destOrd="0" presId="urn:microsoft.com/office/officeart/2005/8/layout/hList1"/>
    <dgm:cxn modelId="{DC769FBD-6639-6140-A75A-84C2733379DD}" type="presParOf" srcId="{5B60028D-3922-A147-95A2-BB8F49A272B0}" destId="{BA91FE9E-F2AA-8045-82D1-090683797CFC}" srcOrd="4" destOrd="0" presId="urn:microsoft.com/office/officeart/2005/8/layout/hList1"/>
    <dgm:cxn modelId="{87FA6501-B256-D649-8A46-727290604E5E}" type="presParOf" srcId="{BA91FE9E-F2AA-8045-82D1-090683797CFC}" destId="{D9924F1D-D318-5F4B-8167-E09E80B6229D}" srcOrd="0" destOrd="0" presId="urn:microsoft.com/office/officeart/2005/8/layout/hList1"/>
    <dgm:cxn modelId="{C7360786-0128-8C4F-9665-F34744B15A54}" type="presParOf" srcId="{BA91FE9E-F2AA-8045-82D1-090683797CFC}" destId="{9C9B1DCF-7E18-E843-BCF6-5F3D3C33223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6076DD-350D-B44A-B930-523945857D2E}"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69AB3263-F0EB-E94E-B4B8-6A67F5DF16FD}">
      <dgm:prSet phldrT="[Text]"/>
      <dgm:spPr>
        <a:solidFill>
          <a:schemeClr val="accent2">
            <a:lumMod val="75000"/>
          </a:schemeClr>
        </a:solidFill>
      </dgm:spPr>
      <dgm:t>
        <a:bodyPr/>
        <a:lstStyle/>
        <a:p>
          <a:r>
            <a:rPr lang="en-US" dirty="0"/>
            <a:t>Systematic Instruction</a:t>
          </a:r>
        </a:p>
      </dgm:t>
    </dgm:pt>
    <dgm:pt modelId="{A4644B97-0489-CE43-AF7B-B2560151A3C7}" type="parTrans" cxnId="{0927FBA0-4535-CE4A-8937-BCE790CA2F5E}">
      <dgm:prSet/>
      <dgm:spPr/>
      <dgm:t>
        <a:bodyPr/>
        <a:lstStyle/>
        <a:p>
          <a:endParaRPr lang="en-US"/>
        </a:p>
      </dgm:t>
    </dgm:pt>
    <dgm:pt modelId="{5F52E38D-EE66-F944-86FB-606FD789D26F}" type="sibTrans" cxnId="{0927FBA0-4535-CE4A-8937-BCE790CA2F5E}">
      <dgm:prSet/>
      <dgm:spPr/>
      <dgm:t>
        <a:bodyPr/>
        <a:lstStyle/>
        <a:p>
          <a:endParaRPr lang="en-US"/>
        </a:p>
      </dgm:t>
    </dgm:pt>
    <dgm:pt modelId="{27582428-66E7-124B-A3AB-1E4426C1F072}">
      <dgm:prSet phldrT="[Text]"/>
      <dgm:spPr>
        <a:solidFill>
          <a:schemeClr val="accent6">
            <a:lumMod val="75000"/>
          </a:schemeClr>
        </a:solidFill>
      </dgm:spPr>
      <dgm:t>
        <a:bodyPr/>
        <a:lstStyle/>
        <a:p>
          <a:r>
            <a:rPr lang="en-US" dirty="0"/>
            <a:t>Mathematical Language</a:t>
          </a:r>
        </a:p>
      </dgm:t>
    </dgm:pt>
    <dgm:pt modelId="{25DFC4BA-52BF-0A4B-92EF-1C74733186C3}" type="parTrans" cxnId="{3A3A8AB3-30F2-064A-BBE1-1C14D0678652}">
      <dgm:prSet/>
      <dgm:spPr/>
      <dgm:t>
        <a:bodyPr/>
        <a:lstStyle/>
        <a:p>
          <a:endParaRPr lang="en-US"/>
        </a:p>
      </dgm:t>
    </dgm:pt>
    <dgm:pt modelId="{5F9C184E-3A2A-4549-B527-6A830F494ADD}" type="sibTrans" cxnId="{3A3A8AB3-30F2-064A-BBE1-1C14D0678652}">
      <dgm:prSet/>
      <dgm:spPr/>
      <dgm:t>
        <a:bodyPr/>
        <a:lstStyle/>
        <a:p>
          <a:endParaRPr lang="en-US"/>
        </a:p>
      </dgm:t>
    </dgm:pt>
    <dgm:pt modelId="{CC594717-2CC8-A546-B52B-F798D9A3E179}">
      <dgm:prSet phldrT="[Text]"/>
      <dgm:spPr/>
      <dgm:t>
        <a:bodyPr/>
        <a:lstStyle/>
        <a:p>
          <a:r>
            <a:rPr lang="en-US" dirty="0"/>
            <a:t>Representations</a:t>
          </a:r>
        </a:p>
      </dgm:t>
    </dgm:pt>
    <dgm:pt modelId="{4E2CF3A9-29C9-304E-8BE0-DC622AF798B5}" type="parTrans" cxnId="{F36FC353-C21F-4A4C-94CD-F382DC6F13CC}">
      <dgm:prSet/>
      <dgm:spPr/>
      <dgm:t>
        <a:bodyPr/>
        <a:lstStyle/>
        <a:p>
          <a:endParaRPr lang="en-US"/>
        </a:p>
      </dgm:t>
    </dgm:pt>
    <dgm:pt modelId="{C5B4D73A-2110-4042-982F-3C2C0A05966C}" type="sibTrans" cxnId="{F36FC353-C21F-4A4C-94CD-F382DC6F13CC}">
      <dgm:prSet/>
      <dgm:spPr/>
      <dgm:t>
        <a:bodyPr/>
        <a:lstStyle/>
        <a:p>
          <a:endParaRPr lang="en-US"/>
        </a:p>
      </dgm:t>
    </dgm:pt>
    <dgm:pt modelId="{AC298EE3-0B99-2C4E-8D6F-218B5D0C690D}">
      <dgm:prSet/>
      <dgm:spPr>
        <a:solidFill>
          <a:srgbClr val="003462"/>
        </a:solidFill>
      </dgm:spPr>
      <dgm:t>
        <a:bodyPr/>
        <a:lstStyle/>
        <a:p>
          <a:r>
            <a:rPr lang="en-US" dirty="0"/>
            <a:t>Number Lines</a:t>
          </a:r>
        </a:p>
      </dgm:t>
    </dgm:pt>
    <dgm:pt modelId="{D331B311-7869-344B-AC6E-715CCC7A95E3}" type="parTrans" cxnId="{515DDFA1-EA77-F440-AFD4-5971830AE668}">
      <dgm:prSet/>
      <dgm:spPr/>
      <dgm:t>
        <a:bodyPr/>
        <a:lstStyle/>
        <a:p>
          <a:endParaRPr lang="en-US"/>
        </a:p>
      </dgm:t>
    </dgm:pt>
    <dgm:pt modelId="{A01B0647-75E7-0443-8A38-B1DDCA2A631B}" type="sibTrans" cxnId="{515DDFA1-EA77-F440-AFD4-5971830AE668}">
      <dgm:prSet/>
      <dgm:spPr/>
      <dgm:t>
        <a:bodyPr/>
        <a:lstStyle/>
        <a:p>
          <a:endParaRPr lang="en-US"/>
        </a:p>
      </dgm:t>
    </dgm:pt>
    <dgm:pt modelId="{722086A0-1982-624D-8342-777D1E9A2FB2}">
      <dgm:prSet/>
      <dgm:spPr>
        <a:solidFill>
          <a:schemeClr val="accent4">
            <a:lumMod val="75000"/>
          </a:schemeClr>
        </a:solidFill>
      </dgm:spPr>
      <dgm:t>
        <a:bodyPr/>
        <a:lstStyle/>
        <a:p>
          <a:r>
            <a:rPr lang="en-US" dirty="0"/>
            <a:t>Word Problems</a:t>
          </a:r>
        </a:p>
      </dgm:t>
    </dgm:pt>
    <dgm:pt modelId="{40B6B0B6-73F9-4F4C-BF84-1FA66D306C55}" type="parTrans" cxnId="{08EBD297-C0CD-2746-8677-D68180CBBCAD}">
      <dgm:prSet/>
      <dgm:spPr/>
      <dgm:t>
        <a:bodyPr/>
        <a:lstStyle/>
        <a:p>
          <a:endParaRPr lang="en-US"/>
        </a:p>
      </dgm:t>
    </dgm:pt>
    <dgm:pt modelId="{F6AFAB21-BFAB-724E-8D4E-81CDD2FB914B}" type="sibTrans" cxnId="{08EBD297-C0CD-2746-8677-D68180CBBCAD}">
      <dgm:prSet/>
      <dgm:spPr/>
      <dgm:t>
        <a:bodyPr/>
        <a:lstStyle/>
        <a:p>
          <a:endParaRPr lang="en-US"/>
        </a:p>
      </dgm:t>
    </dgm:pt>
    <dgm:pt modelId="{C26AA031-A3B1-CE40-B3F7-A47788337659}">
      <dgm:prSet/>
      <dgm:spPr>
        <a:solidFill>
          <a:schemeClr val="tx2">
            <a:lumMod val="90000"/>
            <a:lumOff val="10000"/>
          </a:schemeClr>
        </a:solidFill>
      </dgm:spPr>
      <dgm:t>
        <a:bodyPr/>
        <a:lstStyle/>
        <a:p>
          <a:r>
            <a:rPr lang="en-US" dirty="0"/>
            <a:t>Timed Activities </a:t>
          </a:r>
        </a:p>
      </dgm:t>
    </dgm:pt>
    <dgm:pt modelId="{D4E1EDA5-BC53-DA46-8EA9-3062D8A6E9B2}" type="parTrans" cxnId="{DACCCBC6-61E3-FE49-817A-A0AC9B539583}">
      <dgm:prSet/>
      <dgm:spPr/>
      <dgm:t>
        <a:bodyPr/>
        <a:lstStyle/>
        <a:p>
          <a:endParaRPr lang="en-US"/>
        </a:p>
      </dgm:t>
    </dgm:pt>
    <dgm:pt modelId="{D9DA39C4-5D50-4D4A-9726-3D32AF2EB7BE}" type="sibTrans" cxnId="{DACCCBC6-61E3-FE49-817A-A0AC9B539583}">
      <dgm:prSet/>
      <dgm:spPr/>
      <dgm:t>
        <a:bodyPr/>
        <a:lstStyle/>
        <a:p>
          <a:endParaRPr lang="en-US"/>
        </a:p>
      </dgm:t>
    </dgm:pt>
    <dgm:pt modelId="{DF8E6B30-D378-F246-B451-A91E40D12803}" type="pres">
      <dgm:prSet presAssocID="{206076DD-350D-B44A-B930-523945857D2E}" presName="Name0" presStyleCnt="0">
        <dgm:presLayoutVars>
          <dgm:chMax val="7"/>
          <dgm:chPref val="7"/>
          <dgm:dir/>
        </dgm:presLayoutVars>
      </dgm:prSet>
      <dgm:spPr/>
    </dgm:pt>
    <dgm:pt modelId="{DBDBFBAC-4B71-9744-9842-84E16BF40025}" type="pres">
      <dgm:prSet presAssocID="{206076DD-350D-B44A-B930-523945857D2E}" presName="Name1" presStyleCnt="0"/>
      <dgm:spPr/>
    </dgm:pt>
    <dgm:pt modelId="{394EB771-6C37-034D-84D2-18E7A1305030}" type="pres">
      <dgm:prSet presAssocID="{206076DD-350D-B44A-B930-523945857D2E}" presName="cycle" presStyleCnt="0"/>
      <dgm:spPr/>
    </dgm:pt>
    <dgm:pt modelId="{A6157DE8-6CF8-B142-8141-BC2EA77027A3}" type="pres">
      <dgm:prSet presAssocID="{206076DD-350D-B44A-B930-523945857D2E}" presName="srcNode" presStyleLbl="node1" presStyleIdx="0" presStyleCnt="6"/>
      <dgm:spPr/>
    </dgm:pt>
    <dgm:pt modelId="{7A399E68-5940-1843-B1EE-62AAB2B0F434}" type="pres">
      <dgm:prSet presAssocID="{206076DD-350D-B44A-B930-523945857D2E}" presName="conn" presStyleLbl="parChTrans1D2" presStyleIdx="0" presStyleCnt="1"/>
      <dgm:spPr/>
    </dgm:pt>
    <dgm:pt modelId="{C2172294-A99F-A643-A0AA-11E071D5E585}" type="pres">
      <dgm:prSet presAssocID="{206076DD-350D-B44A-B930-523945857D2E}" presName="extraNode" presStyleLbl="node1" presStyleIdx="0" presStyleCnt="6"/>
      <dgm:spPr/>
    </dgm:pt>
    <dgm:pt modelId="{B5D26976-0E8E-824F-BD1C-0DF02514FD4E}" type="pres">
      <dgm:prSet presAssocID="{206076DD-350D-B44A-B930-523945857D2E}" presName="dstNode" presStyleLbl="node1" presStyleIdx="0" presStyleCnt="6"/>
      <dgm:spPr/>
    </dgm:pt>
    <dgm:pt modelId="{B407A064-A63F-1B41-821D-42DBCB1D14A4}" type="pres">
      <dgm:prSet presAssocID="{69AB3263-F0EB-E94E-B4B8-6A67F5DF16FD}" presName="text_1" presStyleLbl="node1" presStyleIdx="0" presStyleCnt="6">
        <dgm:presLayoutVars>
          <dgm:bulletEnabled val="1"/>
        </dgm:presLayoutVars>
      </dgm:prSet>
      <dgm:spPr/>
    </dgm:pt>
    <dgm:pt modelId="{03B1F247-3388-694D-83B8-6E6B84447B06}" type="pres">
      <dgm:prSet presAssocID="{69AB3263-F0EB-E94E-B4B8-6A67F5DF16FD}" presName="accent_1" presStyleCnt="0"/>
      <dgm:spPr/>
    </dgm:pt>
    <dgm:pt modelId="{E7322903-4FC6-CF4A-977B-7C301BBC5B62}" type="pres">
      <dgm:prSet presAssocID="{69AB3263-F0EB-E94E-B4B8-6A67F5DF16FD}" presName="accentRepeatNode" presStyleLbl="solidFgAcc1" presStyleIdx="0" presStyleCnt="6"/>
      <dgm:spPr/>
    </dgm:pt>
    <dgm:pt modelId="{FC4207E8-7ED4-A542-815E-0D7E1991B1A1}" type="pres">
      <dgm:prSet presAssocID="{27582428-66E7-124B-A3AB-1E4426C1F072}" presName="text_2" presStyleLbl="node1" presStyleIdx="1" presStyleCnt="6">
        <dgm:presLayoutVars>
          <dgm:bulletEnabled val="1"/>
        </dgm:presLayoutVars>
      </dgm:prSet>
      <dgm:spPr/>
    </dgm:pt>
    <dgm:pt modelId="{5E55EE15-B413-7C4B-8A18-1C346CC387F5}" type="pres">
      <dgm:prSet presAssocID="{27582428-66E7-124B-A3AB-1E4426C1F072}" presName="accent_2" presStyleCnt="0"/>
      <dgm:spPr/>
    </dgm:pt>
    <dgm:pt modelId="{D1CB98C8-7A7B-9844-848B-A804C09E05BC}" type="pres">
      <dgm:prSet presAssocID="{27582428-66E7-124B-A3AB-1E4426C1F072}" presName="accentRepeatNode" presStyleLbl="solidFgAcc1" presStyleIdx="1" presStyleCnt="6"/>
      <dgm:spPr/>
    </dgm:pt>
    <dgm:pt modelId="{0F9822CC-F117-C445-9193-F4C91197A35D}" type="pres">
      <dgm:prSet presAssocID="{CC594717-2CC8-A546-B52B-F798D9A3E179}" presName="text_3" presStyleLbl="node1" presStyleIdx="2" presStyleCnt="6">
        <dgm:presLayoutVars>
          <dgm:bulletEnabled val="1"/>
        </dgm:presLayoutVars>
      </dgm:prSet>
      <dgm:spPr/>
    </dgm:pt>
    <dgm:pt modelId="{C0723FF6-C502-8A40-B95B-2AA143DE1EDB}" type="pres">
      <dgm:prSet presAssocID="{CC594717-2CC8-A546-B52B-F798D9A3E179}" presName="accent_3" presStyleCnt="0"/>
      <dgm:spPr/>
    </dgm:pt>
    <dgm:pt modelId="{2A37E039-60FB-0F46-92C9-FEC024717779}" type="pres">
      <dgm:prSet presAssocID="{CC594717-2CC8-A546-B52B-F798D9A3E179}" presName="accentRepeatNode" presStyleLbl="solidFgAcc1" presStyleIdx="2" presStyleCnt="6"/>
      <dgm:spPr/>
    </dgm:pt>
    <dgm:pt modelId="{94F3F34D-F909-9949-B9C1-5C81A4135152}" type="pres">
      <dgm:prSet presAssocID="{AC298EE3-0B99-2C4E-8D6F-218B5D0C690D}" presName="text_4" presStyleLbl="node1" presStyleIdx="3" presStyleCnt="6">
        <dgm:presLayoutVars>
          <dgm:bulletEnabled val="1"/>
        </dgm:presLayoutVars>
      </dgm:prSet>
      <dgm:spPr/>
    </dgm:pt>
    <dgm:pt modelId="{22133EA9-15ED-E641-8DCF-2365466CCA94}" type="pres">
      <dgm:prSet presAssocID="{AC298EE3-0B99-2C4E-8D6F-218B5D0C690D}" presName="accent_4" presStyleCnt="0"/>
      <dgm:spPr/>
    </dgm:pt>
    <dgm:pt modelId="{0C1D797A-ADD5-FE44-BF7A-23DC54406121}" type="pres">
      <dgm:prSet presAssocID="{AC298EE3-0B99-2C4E-8D6F-218B5D0C690D}" presName="accentRepeatNode" presStyleLbl="solidFgAcc1" presStyleIdx="3" presStyleCnt="6"/>
      <dgm:spPr/>
    </dgm:pt>
    <dgm:pt modelId="{E8193A64-1D3A-A94C-B820-AA5E41005B4A}" type="pres">
      <dgm:prSet presAssocID="{722086A0-1982-624D-8342-777D1E9A2FB2}" presName="text_5" presStyleLbl="node1" presStyleIdx="4" presStyleCnt="6">
        <dgm:presLayoutVars>
          <dgm:bulletEnabled val="1"/>
        </dgm:presLayoutVars>
      </dgm:prSet>
      <dgm:spPr/>
    </dgm:pt>
    <dgm:pt modelId="{B9EFA188-E09C-7F46-B85E-F2524417D561}" type="pres">
      <dgm:prSet presAssocID="{722086A0-1982-624D-8342-777D1E9A2FB2}" presName="accent_5" presStyleCnt="0"/>
      <dgm:spPr/>
    </dgm:pt>
    <dgm:pt modelId="{23E8B008-736B-8042-988D-C31B19BD2175}" type="pres">
      <dgm:prSet presAssocID="{722086A0-1982-624D-8342-777D1E9A2FB2}" presName="accentRepeatNode" presStyleLbl="solidFgAcc1" presStyleIdx="4" presStyleCnt="6"/>
      <dgm:spPr/>
    </dgm:pt>
    <dgm:pt modelId="{53C638EC-C198-D244-B4FD-8D7CEF0FD98E}" type="pres">
      <dgm:prSet presAssocID="{C26AA031-A3B1-CE40-B3F7-A47788337659}" presName="text_6" presStyleLbl="node1" presStyleIdx="5" presStyleCnt="6">
        <dgm:presLayoutVars>
          <dgm:bulletEnabled val="1"/>
        </dgm:presLayoutVars>
      </dgm:prSet>
      <dgm:spPr/>
    </dgm:pt>
    <dgm:pt modelId="{210D5160-0D8B-0340-AF07-6EB1F8849E80}" type="pres">
      <dgm:prSet presAssocID="{C26AA031-A3B1-CE40-B3F7-A47788337659}" presName="accent_6" presStyleCnt="0"/>
      <dgm:spPr/>
    </dgm:pt>
    <dgm:pt modelId="{FFE5B6BB-1F94-3C4C-8735-E0AD2B9C4F3F}" type="pres">
      <dgm:prSet presAssocID="{C26AA031-A3B1-CE40-B3F7-A47788337659}" presName="accentRepeatNode" presStyleLbl="solidFgAcc1" presStyleIdx="5" presStyleCnt="6"/>
      <dgm:spPr/>
    </dgm:pt>
  </dgm:ptLst>
  <dgm:cxnLst>
    <dgm:cxn modelId="{19275A00-3C69-DC46-9386-EB235744AE4E}" type="presOf" srcId="{206076DD-350D-B44A-B930-523945857D2E}" destId="{DF8E6B30-D378-F246-B451-A91E40D12803}" srcOrd="0" destOrd="0" presId="urn:microsoft.com/office/officeart/2008/layout/VerticalCurvedList"/>
    <dgm:cxn modelId="{308A2404-7DFB-A04B-AF16-EC3B44AE84F2}" type="presOf" srcId="{AC298EE3-0B99-2C4E-8D6F-218B5D0C690D}" destId="{94F3F34D-F909-9949-B9C1-5C81A4135152}" srcOrd="0" destOrd="0" presId="urn:microsoft.com/office/officeart/2008/layout/VerticalCurvedList"/>
    <dgm:cxn modelId="{A68CB73E-F3A5-1B46-92D1-F0894A5792D7}" type="presOf" srcId="{69AB3263-F0EB-E94E-B4B8-6A67F5DF16FD}" destId="{B407A064-A63F-1B41-821D-42DBCB1D14A4}" srcOrd="0" destOrd="0" presId="urn:microsoft.com/office/officeart/2008/layout/VerticalCurvedList"/>
    <dgm:cxn modelId="{55061942-87EB-E542-B8BA-807141B9F164}" type="presOf" srcId="{C26AA031-A3B1-CE40-B3F7-A47788337659}" destId="{53C638EC-C198-D244-B4FD-8D7CEF0FD98E}" srcOrd="0" destOrd="0" presId="urn:microsoft.com/office/officeart/2008/layout/VerticalCurvedList"/>
    <dgm:cxn modelId="{0E717F49-5487-124F-9C2C-8E67742AF909}" type="presOf" srcId="{5F52E38D-EE66-F944-86FB-606FD789D26F}" destId="{7A399E68-5940-1843-B1EE-62AAB2B0F434}" srcOrd="0" destOrd="0" presId="urn:microsoft.com/office/officeart/2008/layout/VerticalCurvedList"/>
    <dgm:cxn modelId="{F36FC353-C21F-4A4C-94CD-F382DC6F13CC}" srcId="{206076DD-350D-B44A-B930-523945857D2E}" destId="{CC594717-2CC8-A546-B52B-F798D9A3E179}" srcOrd="2" destOrd="0" parTransId="{4E2CF3A9-29C9-304E-8BE0-DC622AF798B5}" sibTransId="{C5B4D73A-2110-4042-982F-3C2C0A05966C}"/>
    <dgm:cxn modelId="{6ED6468A-7D79-654B-89EB-CDF1275D7FC7}" type="presOf" srcId="{722086A0-1982-624D-8342-777D1E9A2FB2}" destId="{E8193A64-1D3A-A94C-B820-AA5E41005B4A}" srcOrd="0" destOrd="0" presId="urn:microsoft.com/office/officeart/2008/layout/VerticalCurvedList"/>
    <dgm:cxn modelId="{08EBD297-C0CD-2746-8677-D68180CBBCAD}" srcId="{206076DD-350D-B44A-B930-523945857D2E}" destId="{722086A0-1982-624D-8342-777D1E9A2FB2}" srcOrd="4" destOrd="0" parTransId="{40B6B0B6-73F9-4F4C-BF84-1FA66D306C55}" sibTransId="{F6AFAB21-BFAB-724E-8D4E-81CDD2FB914B}"/>
    <dgm:cxn modelId="{0927FBA0-4535-CE4A-8937-BCE790CA2F5E}" srcId="{206076DD-350D-B44A-B930-523945857D2E}" destId="{69AB3263-F0EB-E94E-B4B8-6A67F5DF16FD}" srcOrd="0" destOrd="0" parTransId="{A4644B97-0489-CE43-AF7B-B2560151A3C7}" sibTransId="{5F52E38D-EE66-F944-86FB-606FD789D26F}"/>
    <dgm:cxn modelId="{515DDFA1-EA77-F440-AFD4-5971830AE668}" srcId="{206076DD-350D-B44A-B930-523945857D2E}" destId="{AC298EE3-0B99-2C4E-8D6F-218B5D0C690D}" srcOrd="3" destOrd="0" parTransId="{D331B311-7869-344B-AC6E-715CCC7A95E3}" sibTransId="{A01B0647-75E7-0443-8A38-B1DDCA2A631B}"/>
    <dgm:cxn modelId="{3A3A8AB3-30F2-064A-BBE1-1C14D0678652}" srcId="{206076DD-350D-B44A-B930-523945857D2E}" destId="{27582428-66E7-124B-A3AB-1E4426C1F072}" srcOrd="1" destOrd="0" parTransId="{25DFC4BA-52BF-0A4B-92EF-1C74733186C3}" sibTransId="{5F9C184E-3A2A-4549-B527-6A830F494ADD}"/>
    <dgm:cxn modelId="{DACCCBC6-61E3-FE49-817A-A0AC9B539583}" srcId="{206076DD-350D-B44A-B930-523945857D2E}" destId="{C26AA031-A3B1-CE40-B3F7-A47788337659}" srcOrd="5" destOrd="0" parTransId="{D4E1EDA5-BC53-DA46-8EA9-3062D8A6E9B2}" sibTransId="{D9DA39C4-5D50-4D4A-9726-3D32AF2EB7BE}"/>
    <dgm:cxn modelId="{CBB165CA-F9C8-3349-A80C-C570CAC55C10}" type="presOf" srcId="{CC594717-2CC8-A546-B52B-F798D9A3E179}" destId="{0F9822CC-F117-C445-9193-F4C91197A35D}" srcOrd="0" destOrd="0" presId="urn:microsoft.com/office/officeart/2008/layout/VerticalCurvedList"/>
    <dgm:cxn modelId="{CD9D96FC-EB4B-174C-9AA6-4F60EE1B0CB0}" type="presOf" srcId="{27582428-66E7-124B-A3AB-1E4426C1F072}" destId="{FC4207E8-7ED4-A542-815E-0D7E1991B1A1}" srcOrd="0" destOrd="0" presId="urn:microsoft.com/office/officeart/2008/layout/VerticalCurvedList"/>
    <dgm:cxn modelId="{CD558B3F-54A8-B848-93D5-11B2362488A3}" type="presParOf" srcId="{DF8E6B30-D378-F246-B451-A91E40D12803}" destId="{DBDBFBAC-4B71-9744-9842-84E16BF40025}" srcOrd="0" destOrd="0" presId="urn:microsoft.com/office/officeart/2008/layout/VerticalCurvedList"/>
    <dgm:cxn modelId="{7C400806-7022-DE4F-A8E9-F5333F0B9770}" type="presParOf" srcId="{DBDBFBAC-4B71-9744-9842-84E16BF40025}" destId="{394EB771-6C37-034D-84D2-18E7A1305030}" srcOrd="0" destOrd="0" presId="urn:microsoft.com/office/officeart/2008/layout/VerticalCurvedList"/>
    <dgm:cxn modelId="{CD940C28-C679-9446-93F7-CAC66323B9D5}" type="presParOf" srcId="{394EB771-6C37-034D-84D2-18E7A1305030}" destId="{A6157DE8-6CF8-B142-8141-BC2EA77027A3}" srcOrd="0" destOrd="0" presId="urn:microsoft.com/office/officeart/2008/layout/VerticalCurvedList"/>
    <dgm:cxn modelId="{8E04E12E-76BA-3C4D-8FE7-91F82FF35CD4}" type="presParOf" srcId="{394EB771-6C37-034D-84D2-18E7A1305030}" destId="{7A399E68-5940-1843-B1EE-62AAB2B0F434}" srcOrd="1" destOrd="0" presId="urn:microsoft.com/office/officeart/2008/layout/VerticalCurvedList"/>
    <dgm:cxn modelId="{49EFDE47-302A-304C-883A-50FBD099A685}" type="presParOf" srcId="{394EB771-6C37-034D-84D2-18E7A1305030}" destId="{C2172294-A99F-A643-A0AA-11E071D5E585}" srcOrd="2" destOrd="0" presId="urn:microsoft.com/office/officeart/2008/layout/VerticalCurvedList"/>
    <dgm:cxn modelId="{C876AD77-2B6F-BF42-960A-DD7706597DFA}" type="presParOf" srcId="{394EB771-6C37-034D-84D2-18E7A1305030}" destId="{B5D26976-0E8E-824F-BD1C-0DF02514FD4E}" srcOrd="3" destOrd="0" presId="urn:microsoft.com/office/officeart/2008/layout/VerticalCurvedList"/>
    <dgm:cxn modelId="{FC3086BD-961C-C343-8DD5-230231A34996}" type="presParOf" srcId="{DBDBFBAC-4B71-9744-9842-84E16BF40025}" destId="{B407A064-A63F-1B41-821D-42DBCB1D14A4}" srcOrd="1" destOrd="0" presId="urn:microsoft.com/office/officeart/2008/layout/VerticalCurvedList"/>
    <dgm:cxn modelId="{FA0915F7-7ADE-D54E-A0E6-A912A2BFFC8C}" type="presParOf" srcId="{DBDBFBAC-4B71-9744-9842-84E16BF40025}" destId="{03B1F247-3388-694D-83B8-6E6B84447B06}" srcOrd="2" destOrd="0" presId="urn:microsoft.com/office/officeart/2008/layout/VerticalCurvedList"/>
    <dgm:cxn modelId="{B06B4013-3D30-A74E-A81C-49E649FCC1E0}" type="presParOf" srcId="{03B1F247-3388-694D-83B8-6E6B84447B06}" destId="{E7322903-4FC6-CF4A-977B-7C301BBC5B62}" srcOrd="0" destOrd="0" presId="urn:microsoft.com/office/officeart/2008/layout/VerticalCurvedList"/>
    <dgm:cxn modelId="{1B380210-D04C-534F-900B-54674BB4B4B4}" type="presParOf" srcId="{DBDBFBAC-4B71-9744-9842-84E16BF40025}" destId="{FC4207E8-7ED4-A542-815E-0D7E1991B1A1}" srcOrd="3" destOrd="0" presId="urn:microsoft.com/office/officeart/2008/layout/VerticalCurvedList"/>
    <dgm:cxn modelId="{D0E08609-1B09-024B-8A03-A23A0A7E8380}" type="presParOf" srcId="{DBDBFBAC-4B71-9744-9842-84E16BF40025}" destId="{5E55EE15-B413-7C4B-8A18-1C346CC387F5}" srcOrd="4" destOrd="0" presId="urn:microsoft.com/office/officeart/2008/layout/VerticalCurvedList"/>
    <dgm:cxn modelId="{BB72BC55-10B2-2040-94B8-5D72A6D5DDC0}" type="presParOf" srcId="{5E55EE15-B413-7C4B-8A18-1C346CC387F5}" destId="{D1CB98C8-7A7B-9844-848B-A804C09E05BC}" srcOrd="0" destOrd="0" presId="urn:microsoft.com/office/officeart/2008/layout/VerticalCurvedList"/>
    <dgm:cxn modelId="{D8077FE3-DE07-C644-8882-0A36C97BE659}" type="presParOf" srcId="{DBDBFBAC-4B71-9744-9842-84E16BF40025}" destId="{0F9822CC-F117-C445-9193-F4C91197A35D}" srcOrd="5" destOrd="0" presId="urn:microsoft.com/office/officeart/2008/layout/VerticalCurvedList"/>
    <dgm:cxn modelId="{A77064EF-2B8E-0749-AF5F-AD300EAEBD53}" type="presParOf" srcId="{DBDBFBAC-4B71-9744-9842-84E16BF40025}" destId="{C0723FF6-C502-8A40-B95B-2AA143DE1EDB}" srcOrd="6" destOrd="0" presId="urn:microsoft.com/office/officeart/2008/layout/VerticalCurvedList"/>
    <dgm:cxn modelId="{11F357C5-82A6-8F46-ABC4-61C0E95028C3}" type="presParOf" srcId="{C0723FF6-C502-8A40-B95B-2AA143DE1EDB}" destId="{2A37E039-60FB-0F46-92C9-FEC024717779}" srcOrd="0" destOrd="0" presId="urn:microsoft.com/office/officeart/2008/layout/VerticalCurvedList"/>
    <dgm:cxn modelId="{FC224A24-F200-A249-9CD1-C31E2DA6A0A9}" type="presParOf" srcId="{DBDBFBAC-4B71-9744-9842-84E16BF40025}" destId="{94F3F34D-F909-9949-B9C1-5C81A4135152}" srcOrd="7" destOrd="0" presId="urn:microsoft.com/office/officeart/2008/layout/VerticalCurvedList"/>
    <dgm:cxn modelId="{55D1256C-840C-7E44-8282-066AC5B56A6F}" type="presParOf" srcId="{DBDBFBAC-4B71-9744-9842-84E16BF40025}" destId="{22133EA9-15ED-E641-8DCF-2365466CCA94}" srcOrd="8" destOrd="0" presId="urn:microsoft.com/office/officeart/2008/layout/VerticalCurvedList"/>
    <dgm:cxn modelId="{84AF68D2-BC51-1E4D-82A2-15268BF1587F}" type="presParOf" srcId="{22133EA9-15ED-E641-8DCF-2365466CCA94}" destId="{0C1D797A-ADD5-FE44-BF7A-23DC54406121}" srcOrd="0" destOrd="0" presId="urn:microsoft.com/office/officeart/2008/layout/VerticalCurvedList"/>
    <dgm:cxn modelId="{B7DAAFF0-43BF-3249-91EA-3071BE5FADAC}" type="presParOf" srcId="{DBDBFBAC-4B71-9744-9842-84E16BF40025}" destId="{E8193A64-1D3A-A94C-B820-AA5E41005B4A}" srcOrd="9" destOrd="0" presId="urn:microsoft.com/office/officeart/2008/layout/VerticalCurvedList"/>
    <dgm:cxn modelId="{F2E47946-4177-8A4D-9A09-71BD8D8041A3}" type="presParOf" srcId="{DBDBFBAC-4B71-9744-9842-84E16BF40025}" destId="{B9EFA188-E09C-7F46-B85E-F2524417D561}" srcOrd="10" destOrd="0" presId="urn:microsoft.com/office/officeart/2008/layout/VerticalCurvedList"/>
    <dgm:cxn modelId="{7CD896BA-C8D7-1A4F-AA19-2B64F87AF549}" type="presParOf" srcId="{B9EFA188-E09C-7F46-B85E-F2524417D561}" destId="{23E8B008-736B-8042-988D-C31B19BD2175}" srcOrd="0" destOrd="0" presId="urn:microsoft.com/office/officeart/2008/layout/VerticalCurvedList"/>
    <dgm:cxn modelId="{E0E74727-5671-9E4E-AAFD-CE7663FAAC24}" type="presParOf" srcId="{DBDBFBAC-4B71-9744-9842-84E16BF40025}" destId="{53C638EC-C198-D244-B4FD-8D7CEF0FD98E}" srcOrd="11" destOrd="0" presId="urn:microsoft.com/office/officeart/2008/layout/VerticalCurvedList"/>
    <dgm:cxn modelId="{C215F0F0-73A5-1F43-B5B1-02E3F9877F82}" type="presParOf" srcId="{DBDBFBAC-4B71-9744-9842-84E16BF40025}" destId="{210D5160-0D8B-0340-AF07-6EB1F8849E80}" srcOrd="12" destOrd="0" presId="urn:microsoft.com/office/officeart/2008/layout/VerticalCurvedList"/>
    <dgm:cxn modelId="{61773B1E-02CD-A94A-B3B3-A3C2E3E5F965}" type="presParOf" srcId="{210D5160-0D8B-0340-AF07-6EB1F8849E80}" destId="{FFE5B6BB-1F94-3C4C-8735-E0AD2B9C4F3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CEDFFD-6752-B548-AB8E-008CE6567428}" type="doc">
      <dgm:prSet loTypeId="urn:microsoft.com/office/officeart/2005/8/layout/chevron1" loCatId="" qsTypeId="urn:microsoft.com/office/officeart/2005/8/quickstyle/simple1" qsCatId="simple" csTypeId="urn:microsoft.com/office/officeart/2005/8/colors/colorful3" csCatId="colorful" phldr="1"/>
      <dgm:spPr/>
      <dgm:t>
        <a:bodyPr/>
        <a:lstStyle/>
        <a:p>
          <a:endParaRPr lang="en-US"/>
        </a:p>
      </dgm:t>
    </dgm:pt>
    <dgm:pt modelId="{E2218F5A-3521-2540-9F3A-DF0EC0BDAC0B}">
      <dgm:prSet phldrT="[Text]"/>
      <dgm:spPr>
        <a:solidFill>
          <a:schemeClr val="accent6">
            <a:lumMod val="75000"/>
          </a:schemeClr>
        </a:solidFill>
      </dgm:spPr>
      <dgm:t>
        <a:bodyPr/>
        <a:lstStyle/>
        <a:p>
          <a:r>
            <a:rPr lang="en-US" dirty="0"/>
            <a:t>Use Solved Problems</a:t>
          </a:r>
        </a:p>
      </dgm:t>
    </dgm:pt>
    <dgm:pt modelId="{6E5EE924-515A-EB4C-9716-6922A4E6100B}" type="parTrans" cxnId="{185487D2-EEFD-E141-BC64-F97C02C87B4B}">
      <dgm:prSet/>
      <dgm:spPr/>
      <dgm:t>
        <a:bodyPr/>
        <a:lstStyle/>
        <a:p>
          <a:endParaRPr lang="en-US"/>
        </a:p>
      </dgm:t>
    </dgm:pt>
    <dgm:pt modelId="{A5A7B7CF-8331-7F4D-9260-27E52687ACEC}" type="sibTrans" cxnId="{185487D2-EEFD-E141-BC64-F97C02C87B4B}">
      <dgm:prSet/>
      <dgm:spPr/>
      <dgm:t>
        <a:bodyPr/>
        <a:lstStyle/>
        <a:p>
          <a:endParaRPr lang="en-US"/>
        </a:p>
      </dgm:t>
    </dgm:pt>
    <dgm:pt modelId="{FBDFD91B-D2F9-9545-B26C-3F22810E106C}">
      <dgm:prSet phldrT="[Text]"/>
      <dgm:spPr>
        <a:solidFill>
          <a:srgbClr val="003462"/>
        </a:solidFill>
      </dgm:spPr>
      <dgm:t>
        <a:bodyPr/>
        <a:lstStyle/>
        <a:p>
          <a:r>
            <a:rPr lang="en-US" dirty="0"/>
            <a:t>Utilize the Structure of Algebraic Representations.</a:t>
          </a:r>
        </a:p>
      </dgm:t>
    </dgm:pt>
    <dgm:pt modelId="{089A7CE9-9883-614A-9698-E902882D3707}" type="parTrans" cxnId="{C1DF2F86-2A5E-1540-926F-4C9E45A8CA2D}">
      <dgm:prSet/>
      <dgm:spPr/>
      <dgm:t>
        <a:bodyPr/>
        <a:lstStyle/>
        <a:p>
          <a:endParaRPr lang="en-US"/>
        </a:p>
      </dgm:t>
    </dgm:pt>
    <dgm:pt modelId="{DE02AEFE-CAFF-4249-8102-F557DCC3C89C}" type="sibTrans" cxnId="{C1DF2F86-2A5E-1540-926F-4C9E45A8CA2D}">
      <dgm:prSet/>
      <dgm:spPr/>
      <dgm:t>
        <a:bodyPr/>
        <a:lstStyle/>
        <a:p>
          <a:endParaRPr lang="en-US"/>
        </a:p>
      </dgm:t>
    </dgm:pt>
    <dgm:pt modelId="{F4A39A0B-A754-0F41-9609-46C57A7D70CD}">
      <dgm:prSet phldrT="[Text]"/>
      <dgm:spPr>
        <a:solidFill>
          <a:schemeClr val="accent4">
            <a:lumMod val="75000"/>
          </a:schemeClr>
        </a:solidFill>
      </dgm:spPr>
      <dgm:t>
        <a:bodyPr/>
        <a:lstStyle/>
        <a:p>
          <a:r>
            <a:rPr lang="en-US" dirty="0"/>
            <a:t>Teach Students to Intentionally Choose Alternative Strategies</a:t>
          </a:r>
        </a:p>
      </dgm:t>
    </dgm:pt>
    <dgm:pt modelId="{1A9575D3-BC1A-CB4A-B2D3-1B031D9381F2}" type="parTrans" cxnId="{580B071F-B700-FF4E-A616-782FC12684A9}">
      <dgm:prSet/>
      <dgm:spPr/>
      <dgm:t>
        <a:bodyPr/>
        <a:lstStyle/>
        <a:p>
          <a:endParaRPr lang="en-US"/>
        </a:p>
      </dgm:t>
    </dgm:pt>
    <dgm:pt modelId="{99BA9071-3754-9842-875A-C3B1E256A417}" type="sibTrans" cxnId="{580B071F-B700-FF4E-A616-782FC12684A9}">
      <dgm:prSet/>
      <dgm:spPr/>
      <dgm:t>
        <a:bodyPr/>
        <a:lstStyle/>
        <a:p>
          <a:endParaRPr lang="en-US"/>
        </a:p>
      </dgm:t>
    </dgm:pt>
    <dgm:pt modelId="{43D7BD07-C0A8-BF46-9001-D423D266C78E}" type="pres">
      <dgm:prSet presAssocID="{FFCEDFFD-6752-B548-AB8E-008CE6567428}" presName="Name0" presStyleCnt="0">
        <dgm:presLayoutVars>
          <dgm:dir/>
          <dgm:animLvl val="lvl"/>
          <dgm:resizeHandles val="exact"/>
        </dgm:presLayoutVars>
      </dgm:prSet>
      <dgm:spPr/>
    </dgm:pt>
    <dgm:pt modelId="{38D3883C-0372-974A-BF80-D0FD2088B4BE}" type="pres">
      <dgm:prSet presAssocID="{E2218F5A-3521-2540-9F3A-DF0EC0BDAC0B}" presName="parTxOnly" presStyleLbl="node1" presStyleIdx="0" presStyleCnt="3">
        <dgm:presLayoutVars>
          <dgm:chMax val="0"/>
          <dgm:chPref val="0"/>
          <dgm:bulletEnabled val="1"/>
        </dgm:presLayoutVars>
      </dgm:prSet>
      <dgm:spPr/>
    </dgm:pt>
    <dgm:pt modelId="{8EF33332-EF9D-EC4F-ACB7-5DAAC9FC2F85}" type="pres">
      <dgm:prSet presAssocID="{A5A7B7CF-8331-7F4D-9260-27E52687ACEC}" presName="parTxOnlySpace" presStyleCnt="0"/>
      <dgm:spPr/>
    </dgm:pt>
    <dgm:pt modelId="{84A1D812-7FA1-624D-BBB4-BD1DC6F1A464}" type="pres">
      <dgm:prSet presAssocID="{FBDFD91B-D2F9-9545-B26C-3F22810E106C}" presName="parTxOnly" presStyleLbl="node1" presStyleIdx="1" presStyleCnt="3">
        <dgm:presLayoutVars>
          <dgm:chMax val="0"/>
          <dgm:chPref val="0"/>
          <dgm:bulletEnabled val="1"/>
        </dgm:presLayoutVars>
      </dgm:prSet>
      <dgm:spPr/>
    </dgm:pt>
    <dgm:pt modelId="{8EBEAB52-FCCF-D64B-9F53-06E0D3D7AA3A}" type="pres">
      <dgm:prSet presAssocID="{DE02AEFE-CAFF-4249-8102-F557DCC3C89C}" presName="parTxOnlySpace" presStyleCnt="0"/>
      <dgm:spPr/>
    </dgm:pt>
    <dgm:pt modelId="{64FF0AFD-518F-0D40-A63B-BA6830B395C1}" type="pres">
      <dgm:prSet presAssocID="{F4A39A0B-A754-0F41-9609-46C57A7D70CD}" presName="parTxOnly" presStyleLbl="node1" presStyleIdx="2" presStyleCnt="3">
        <dgm:presLayoutVars>
          <dgm:chMax val="0"/>
          <dgm:chPref val="0"/>
          <dgm:bulletEnabled val="1"/>
        </dgm:presLayoutVars>
      </dgm:prSet>
      <dgm:spPr/>
    </dgm:pt>
  </dgm:ptLst>
  <dgm:cxnLst>
    <dgm:cxn modelId="{2921770E-CBB5-8948-A9D4-374DDBF4669F}" type="presOf" srcId="{F4A39A0B-A754-0F41-9609-46C57A7D70CD}" destId="{64FF0AFD-518F-0D40-A63B-BA6830B395C1}" srcOrd="0" destOrd="0" presId="urn:microsoft.com/office/officeart/2005/8/layout/chevron1"/>
    <dgm:cxn modelId="{580B071F-B700-FF4E-A616-782FC12684A9}" srcId="{FFCEDFFD-6752-B548-AB8E-008CE6567428}" destId="{F4A39A0B-A754-0F41-9609-46C57A7D70CD}" srcOrd="2" destOrd="0" parTransId="{1A9575D3-BC1A-CB4A-B2D3-1B031D9381F2}" sibTransId="{99BA9071-3754-9842-875A-C3B1E256A417}"/>
    <dgm:cxn modelId="{2D64A970-D7A6-EB4B-8A3E-DFF18E633B97}" type="presOf" srcId="{FBDFD91B-D2F9-9545-B26C-3F22810E106C}" destId="{84A1D812-7FA1-624D-BBB4-BD1DC6F1A464}" srcOrd="0" destOrd="0" presId="urn:microsoft.com/office/officeart/2005/8/layout/chevron1"/>
    <dgm:cxn modelId="{C1DF2F86-2A5E-1540-926F-4C9E45A8CA2D}" srcId="{FFCEDFFD-6752-B548-AB8E-008CE6567428}" destId="{FBDFD91B-D2F9-9545-B26C-3F22810E106C}" srcOrd="1" destOrd="0" parTransId="{089A7CE9-9883-614A-9698-E902882D3707}" sibTransId="{DE02AEFE-CAFF-4249-8102-F557DCC3C89C}"/>
    <dgm:cxn modelId="{81F50AA0-6B4D-5045-A54D-7A29D9C22C3D}" type="presOf" srcId="{E2218F5A-3521-2540-9F3A-DF0EC0BDAC0B}" destId="{38D3883C-0372-974A-BF80-D0FD2088B4BE}" srcOrd="0" destOrd="0" presId="urn:microsoft.com/office/officeart/2005/8/layout/chevron1"/>
    <dgm:cxn modelId="{185487D2-EEFD-E141-BC64-F97C02C87B4B}" srcId="{FFCEDFFD-6752-B548-AB8E-008CE6567428}" destId="{E2218F5A-3521-2540-9F3A-DF0EC0BDAC0B}" srcOrd="0" destOrd="0" parTransId="{6E5EE924-515A-EB4C-9716-6922A4E6100B}" sibTransId="{A5A7B7CF-8331-7F4D-9260-27E52687ACEC}"/>
    <dgm:cxn modelId="{F1F343F7-EBE3-E449-B825-F3EFB9855FFC}" type="presOf" srcId="{FFCEDFFD-6752-B548-AB8E-008CE6567428}" destId="{43D7BD07-C0A8-BF46-9001-D423D266C78E}" srcOrd="0" destOrd="0" presId="urn:microsoft.com/office/officeart/2005/8/layout/chevron1"/>
    <dgm:cxn modelId="{08B2981B-4932-8340-9836-1FB98C5650DF}" type="presParOf" srcId="{43D7BD07-C0A8-BF46-9001-D423D266C78E}" destId="{38D3883C-0372-974A-BF80-D0FD2088B4BE}" srcOrd="0" destOrd="0" presId="urn:microsoft.com/office/officeart/2005/8/layout/chevron1"/>
    <dgm:cxn modelId="{FDDAA9BC-4D21-CB4C-BEE2-7F929FDAF11D}" type="presParOf" srcId="{43D7BD07-C0A8-BF46-9001-D423D266C78E}" destId="{8EF33332-EF9D-EC4F-ACB7-5DAAC9FC2F85}" srcOrd="1" destOrd="0" presId="urn:microsoft.com/office/officeart/2005/8/layout/chevron1"/>
    <dgm:cxn modelId="{64A34601-A205-7E44-AE83-F5816957684B}" type="presParOf" srcId="{43D7BD07-C0A8-BF46-9001-D423D266C78E}" destId="{84A1D812-7FA1-624D-BBB4-BD1DC6F1A464}" srcOrd="2" destOrd="0" presId="urn:microsoft.com/office/officeart/2005/8/layout/chevron1"/>
    <dgm:cxn modelId="{04A74CB2-DF1A-FF47-9E51-9D12B993B13F}" type="presParOf" srcId="{43D7BD07-C0A8-BF46-9001-D423D266C78E}" destId="{8EBEAB52-FCCF-D64B-9F53-06E0D3D7AA3A}" srcOrd="3" destOrd="0" presId="urn:microsoft.com/office/officeart/2005/8/layout/chevron1"/>
    <dgm:cxn modelId="{EE35DBED-DF63-0B44-994C-5BB4A9E4B017}" type="presParOf" srcId="{43D7BD07-C0A8-BF46-9001-D423D266C78E}" destId="{64FF0AFD-518F-0D40-A63B-BA6830B395C1}"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ACD853-C3FA-AE45-B43D-FCA301E6D18E}" type="doc">
      <dgm:prSet loTypeId="urn:microsoft.com/office/officeart/2005/8/layout/venn3" loCatId="" qsTypeId="urn:microsoft.com/office/officeart/2005/8/quickstyle/simple1" qsCatId="simple" csTypeId="urn:microsoft.com/office/officeart/2005/8/colors/colorful1" csCatId="colorful" phldr="1"/>
      <dgm:spPr/>
      <dgm:t>
        <a:bodyPr/>
        <a:lstStyle/>
        <a:p>
          <a:endParaRPr lang="en-US"/>
        </a:p>
      </dgm:t>
    </dgm:pt>
    <dgm:pt modelId="{2ADB8854-5990-3844-8949-8921D072918F}">
      <dgm:prSet phldrT="[Text]"/>
      <dgm:spPr>
        <a:solidFill>
          <a:srgbClr val="003462"/>
        </a:solidFill>
      </dgm:spPr>
      <dgm:t>
        <a:bodyPr/>
        <a:lstStyle/>
        <a:p>
          <a:r>
            <a:rPr lang="en-US" dirty="0">
              <a:solidFill>
                <a:schemeClr val="bg1"/>
              </a:solidFill>
              <a:latin typeface="Calibri" panose="020F0502020204030204" pitchFamily="34" charset="0"/>
              <a:cs typeface="Calibri" panose="020F0502020204030204" pitchFamily="34" charset="0"/>
            </a:rPr>
            <a:t>Culture of Growth</a:t>
          </a:r>
        </a:p>
      </dgm:t>
    </dgm:pt>
    <dgm:pt modelId="{ECC3A773-0C32-094B-9152-1E57E1445E31}" type="parTrans" cxnId="{C4EDD626-C599-194A-BA08-BB679FC43F02}">
      <dgm:prSet/>
      <dgm:spPr/>
      <dgm:t>
        <a:bodyPr/>
        <a:lstStyle/>
        <a:p>
          <a:endParaRPr lang="en-US"/>
        </a:p>
      </dgm:t>
    </dgm:pt>
    <dgm:pt modelId="{089FAE66-179E-F240-B998-49A6FD11233C}" type="sibTrans" cxnId="{C4EDD626-C599-194A-BA08-BB679FC43F02}">
      <dgm:prSet/>
      <dgm:spPr/>
      <dgm:t>
        <a:bodyPr/>
        <a:lstStyle/>
        <a:p>
          <a:endParaRPr lang="en-US"/>
        </a:p>
      </dgm:t>
    </dgm:pt>
    <dgm:pt modelId="{5787938E-4F73-984C-B80C-1D492256CCA5}">
      <dgm:prSet phldrT="[Text]"/>
      <dgm:spPr>
        <a:solidFill>
          <a:schemeClr val="accent6">
            <a:lumMod val="75000"/>
          </a:schemeClr>
        </a:solidFill>
      </dgm:spPr>
      <dgm:t>
        <a:bodyPr/>
        <a:lstStyle/>
        <a:p>
          <a:r>
            <a:rPr lang="en-US" dirty="0">
              <a:solidFill>
                <a:schemeClr val="bg1"/>
              </a:solidFill>
              <a:latin typeface="Calibri" panose="020F0502020204030204" pitchFamily="34" charset="0"/>
              <a:cs typeface="Calibri" panose="020F0502020204030204" pitchFamily="34" charset="0"/>
            </a:rPr>
            <a:t>Learning Leadership</a:t>
          </a:r>
        </a:p>
      </dgm:t>
    </dgm:pt>
    <dgm:pt modelId="{E5C291A2-5A89-8846-94D7-D6B98F2F541A}" type="parTrans" cxnId="{1F680B54-241E-9C41-9112-F0935B6A45BF}">
      <dgm:prSet/>
      <dgm:spPr/>
      <dgm:t>
        <a:bodyPr/>
        <a:lstStyle/>
        <a:p>
          <a:endParaRPr lang="en-US"/>
        </a:p>
      </dgm:t>
    </dgm:pt>
    <dgm:pt modelId="{B328725F-3753-C34F-9B4B-248D54F8D7A8}" type="sibTrans" cxnId="{1F680B54-241E-9C41-9112-F0935B6A45BF}">
      <dgm:prSet/>
      <dgm:spPr/>
      <dgm:t>
        <a:bodyPr/>
        <a:lstStyle/>
        <a:p>
          <a:endParaRPr lang="en-US"/>
        </a:p>
      </dgm:t>
    </dgm:pt>
    <dgm:pt modelId="{ABCAC9B1-5E36-E148-B33E-FC4A0B47B144}">
      <dgm:prSet phldrT="[Text]"/>
      <dgm:spPr>
        <a:solidFill>
          <a:schemeClr val="accent4">
            <a:lumMod val="75000"/>
          </a:schemeClr>
        </a:solidFill>
      </dgm:spPr>
      <dgm:t>
        <a:bodyPr/>
        <a:lstStyle/>
        <a:p>
          <a:r>
            <a:rPr lang="en-US" dirty="0">
              <a:solidFill>
                <a:schemeClr val="bg1"/>
              </a:solidFill>
              <a:latin typeface="Calibri" panose="020F0502020204030204" pitchFamily="34" charset="0"/>
              <a:cs typeface="Calibri" panose="020F0502020204030204" pitchFamily="34" charset="0"/>
            </a:rPr>
            <a:t>Capacity Building</a:t>
          </a:r>
        </a:p>
      </dgm:t>
    </dgm:pt>
    <dgm:pt modelId="{9BB013F0-D2A5-CF4B-8299-D7FCAEB3DFBE}" type="parTrans" cxnId="{8FD0D4D6-C317-5541-88DA-AF57AEA586D2}">
      <dgm:prSet/>
      <dgm:spPr/>
      <dgm:t>
        <a:bodyPr/>
        <a:lstStyle/>
        <a:p>
          <a:endParaRPr lang="en-US"/>
        </a:p>
      </dgm:t>
    </dgm:pt>
    <dgm:pt modelId="{78F62CD1-90C5-484F-A391-0351129BDB9C}" type="sibTrans" cxnId="{8FD0D4D6-C317-5541-88DA-AF57AEA586D2}">
      <dgm:prSet/>
      <dgm:spPr/>
      <dgm:t>
        <a:bodyPr/>
        <a:lstStyle/>
        <a:p>
          <a:endParaRPr lang="en-US"/>
        </a:p>
      </dgm:t>
    </dgm:pt>
    <dgm:pt modelId="{77E2C104-5D3F-DA40-94C8-7BAC18E7558F}">
      <dgm:prSet phldrT="[Text]"/>
      <dgm:spPr>
        <a:solidFill>
          <a:srgbClr val="52419B"/>
        </a:solidFill>
      </dgm:spPr>
      <dgm:t>
        <a:bodyPr/>
        <a:lstStyle/>
        <a:p>
          <a:r>
            <a:rPr lang="en-US" dirty="0">
              <a:solidFill>
                <a:schemeClr val="bg1"/>
              </a:solidFill>
              <a:latin typeface="Calibri" panose="020F0502020204030204" pitchFamily="34" charset="0"/>
              <a:cs typeface="Calibri" panose="020F0502020204030204" pitchFamily="34" charset="0"/>
            </a:rPr>
            <a:t>Collaborative Work</a:t>
          </a:r>
        </a:p>
      </dgm:t>
    </dgm:pt>
    <dgm:pt modelId="{5D9852CF-0800-F443-8E1F-6A9B170B4440}" type="parTrans" cxnId="{2B633396-AF26-C94B-A275-AA43BAEFB9BE}">
      <dgm:prSet/>
      <dgm:spPr/>
      <dgm:t>
        <a:bodyPr/>
        <a:lstStyle/>
        <a:p>
          <a:endParaRPr lang="en-US"/>
        </a:p>
      </dgm:t>
    </dgm:pt>
    <dgm:pt modelId="{4974AB08-0E2D-4244-A05D-9F56A1DE7273}" type="sibTrans" cxnId="{2B633396-AF26-C94B-A275-AA43BAEFB9BE}">
      <dgm:prSet/>
      <dgm:spPr/>
      <dgm:t>
        <a:bodyPr/>
        <a:lstStyle/>
        <a:p>
          <a:endParaRPr lang="en-US"/>
        </a:p>
      </dgm:t>
    </dgm:pt>
    <dgm:pt modelId="{69E2A638-5C29-8A45-972D-3D51ED53BC86}" type="pres">
      <dgm:prSet presAssocID="{74ACD853-C3FA-AE45-B43D-FCA301E6D18E}" presName="Name0" presStyleCnt="0">
        <dgm:presLayoutVars>
          <dgm:dir/>
          <dgm:resizeHandles val="exact"/>
        </dgm:presLayoutVars>
      </dgm:prSet>
      <dgm:spPr/>
    </dgm:pt>
    <dgm:pt modelId="{EB0B9462-73C6-C347-8713-6045907FE9AF}" type="pres">
      <dgm:prSet presAssocID="{2ADB8854-5990-3844-8949-8921D072918F}" presName="Name5" presStyleLbl="vennNode1" presStyleIdx="0" presStyleCnt="4">
        <dgm:presLayoutVars>
          <dgm:bulletEnabled val="1"/>
        </dgm:presLayoutVars>
      </dgm:prSet>
      <dgm:spPr/>
    </dgm:pt>
    <dgm:pt modelId="{12AC4EFB-CFF3-944E-A4BF-356483E93B3B}" type="pres">
      <dgm:prSet presAssocID="{089FAE66-179E-F240-B998-49A6FD11233C}" presName="space" presStyleCnt="0"/>
      <dgm:spPr/>
    </dgm:pt>
    <dgm:pt modelId="{98F06043-9B2D-CB4C-8B33-01F21C05E1D4}" type="pres">
      <dgm:prSet presAssocID="{5787938E-4F73-984C-B80C-1D492256CCA5}" presName="Name5" presStyleLbl="vennNode1" presStyleIdx="1" presStyleCnt="4">
        <dgm:presLayoutVars>
          <dgm:bulletEnabled val="1"/>
        </dgm:presLayoutVars>
      </dgm:prSet>
      <dgm:spPr/>
    </dgm:pt>
    <dgm:pt modelId="{FD508780-FEF9-5C4F-BF89-BF0CF6EEE7CE}" type="pres">
      <dgm:prSet presAssocID="{B328725F-3753-C34F-9B4B-248D54F8D7A8}" presName="space" presStyleCnt="0"/>
      <dgm:spPr/>
    </dgm:pt>
    <dgm:pt modelId="{5CFF8737-EDA8-6A42-B281-E0D807450479}" type="pres">
      <dgm:prSet presAssocID="{ABCAC9B1-5E36-E148-B33E-FC4A0B47B144}" presName="Name5" presStyleLbl="vennNode1" presStyleIdx="2" presStyleCnt="4">
        <dgm:presLayoutVars>
          <dgm:bulletEnabled val="1"/>
        </dgm:presLayoutVars>
      </dgm:prSet>
      <dgm:spPr/>
    </dgm:pt>
    <dgm:pt modelId="{4B6BC41B-6C2C-9E4B-ADA9-E4FE7947E8B4}" type="pres">
      <dgm:prSet presAssocID="{78F62CD1-90C5-484F-A391-0351129BDB9C}" presName="space" presStyleCnt="0"/>
      <dgm:spPr/>
    </dgm:pt>
    <dgm:pt modelId="{3E7E7BF5-5735-C546-9439-370E92B71729}" type="pres">
      <dgm:prSet presAssocID="{77E2C104-5D3F-DA40-94C8-7BAC18E7558F}" presName="Name5" presStyleLbl="vennNode1" presStyleIdx="3" presStyleCnt="4">
        <dgm:presLayoutVars>
          <dgm:bulletEnabled val="1"/>
        </dgm:presLayoutVars>
      </dgm:prSet>
      <dgm:spPr/>
    </dgm:pt>
  </dgm:ptLst>
  <dgm:cxnLst>
    <dgm:cxn modelId="{22769A26-28DE-2648-BC0D-487AEC545031}" type="presOf" srcId="{74ACD853-C3FA-AE45-B43D-FCA301E6D18E}" destId="{69E2A638-5C29-8A45-972D-3D51ED53BC86}" srcOrd="0" destOrd="0" presId="urn:microsoft.com/office/officeart/2005/8/layout/venn3"/>
    <dgm:cxn modelId="{C4EDD626-C599-194A-BA08-BB679FC43F02}" srcId="{74ACD853-C3FA-AE45-B43D-FCA301E6D18E}" destId="{2ADB8854-5990-3844-8949-8921D072918F}" srcOrd="0" destOrd="0" parTransId="{ECC3A773-0C32-094B-9152-1E57E1445E31}" sibTransId="{089FAE66-179E-F240-B998-49A6FD11233C}"/>
    <dgm:cxn modelId="{BB9A7D36-4045-174B-AFEA-8821721B7827}" type="presOf" srcId="{ABCAC9B1-5E36-E148-B33E-FC4A0B47B144}" destId="{5CFF8737-EDA8-6A42-B281-E0D807450479}" srcOrd="0" destOrd="0" presId="urn:microsoft.com/office/officeart/2005/8/layout/venn3"/>
    <dgm:cxn modelId="{1F680B54-241E-9C41-9112-F0935B6A45BF}" srcId="{74ACD853-C3FA-AE45-B43D-FCA301E6D18E}" destId="{5787938E-4F73-984C-B80C-1D492256CCA5}" srcOrd="1" destOrd="0" parTransId="{E5C291A2-5A89-8846-94D7-D6B98F2F541A}" sibTransId="{B328725F-3753-C34F-9B4B-248D54F8D7A8}"/>
    <dgm:cxn modelId="{2B633396-AF26-C94B-A275-AA43BAEFB9BE}" srcId="{74ACD853-C3FA-AE45-B43D-FCA301E6D18E}" destId="{77E2C104-5D3F-DA40-94C8-7BAC18E7558F}" srcOrd="3" destOrd="0" parTransId="{5D9852CF-0800-F443-8E1F-6A9B170B4440}" sibTransId="{4974AB08-0E2D-4244-A05D-9F56A1DE7273}"/>
    <dgm:cxn modelId="{58744196-6944-E945-BAEB-4A80B7138A7E}" type="presOf" srcId="{77E2C104-5D3F-DA40-94C8-7BAC18E7558F}" destId="{3E7E7BF5-5735-C546-9439-370E92B71729}" srcOrd="0" destOrd="0" presId="urn:microsoft.com/office/officeart/2005/8/layout/venn3"/>
    <dgm:cxn modelId="{9C3DEEBA-B3DA-B14B-BA76-8C327B5807E3}" type="presOf" srcId="{2ADB8854-5990-3844-8949-8921D072918F}" destId="{EB0B9462-73C6-C347-8713-6045907FE9AF}" srcOrd="0" destOrd="0" presId="urn:microsoft.com/office/officeart/2005/8/layout/venn3"/>
    <dgm:cxn modelId="{8FD0D4D6-C317-5541-88DA-AF57AEA586D2}" srcId="{74ACD853-C3FA-AE45-B43D-FCA301E6D18E}" destId="{ABCAC9B1-5E36-E148-B33E-FC4A0B47B144}" srcOrd="2" destOrd="0" parTransId="{9BB013F0-D2A5-CF4B-8299-D7FCAEB3DFBE}" sibTransId="{78F62CD1-90C5-484F-A391-0351129BDB9C}"/>
    <dgm:cxn modelId="{0D5A93DB-923E-DA4C-989B-D6B978F05E00}" type="presOf" srcId="{5787938E-4F73-984C-B80C-1D492256CCA5}" destId="{98F06043-9B2D-CB4C-8B33-01F21C05E1D4}" srcOrd="0" destOrd="0" presId="urn:microsoft.com/office/officeart/2005/8/layout/venn3"/>
    <dgm:cxn modelId="{307F959C-FB5F-ED43-A4A5-24206E71A5A1}" type="presParOf" srcId="{69E2A638-5C29-8A45-972D-3D51ED53BC86}" destId="{EB0B9462-73C6-C347-8713-6045907FE9AF}" srcOrd="0" destOrd="0" presId="urn:microsoft.com/office/officeart/2005/8/layout/venn3"/>
    <dgm:cxn modelId="{E37F2E20-703F-D143-81E4-5855480FBF51}" type="presParOf" srcId="{69E2A638-5C29-8A45-972D-3D51ED53BC86}" destId="{12AC4EFB-CFF3-944E-A4BF-356483E93B3B}" srcOrd="1" destOrd="0" presId="urn:microsoft.com/office/officeart/2005/8/layout/venn3"/>
    <dgm:cxn modelId="{3915C458-A2BB-BF41-8D2F-65D454C275E0}" type="presParOf" srcId="{69E2A638-5C29-8A45-972D-3D51ED53BC86}" destId="{98F06043-9B2D-CB4C-8B33-01F21C05E1D4}" srcOrd="2" destOrd="0" presId="urn:microsoft.com/office/officeart/2005/8/layout/venn3"/>
    <dgm:cxn modelId="{84FE6A65-1826-6140-AFF9-D5266654A097}" type="presParOf" srcId="{69E2A638-5C29-8A45-972D-3D51ED53BC86}" destId="{FD508780-FEF9-5C4F-BF89-BF0CF6EEE7CE}" srcOrd="3" destOrd="0" presId="urn:microsoft.com/office/officeart/2005/8/layout/venn3"/>
    <dgm:cxn modelId="{2F907EEC-0CAF-A441-82B4-0E9A07525D7D}" type="presParOf" srcId="{69E2A638-5C29-8A45-972D-3D51ED53BC86}" destId="{5CFF8737-EDA8-6A42-B281-E0D807450479}" srcOrd="4" destOrd="0" presId="urn:microsoft.com/office/officeart/2005/8/layout/venn3"/>
    <dgm:cxn modelId="{A5036643-6E90-124C-A369-F7825E3F8294}" type="presParOf" srcId="{69E2A638-5C29-8A45-972D-3D51ED53BC86}" destId="{4B6BC41B-6C2C-9E4B-ADA9-E4FE7947E8B4}" srcOrd="5" destOrd="0" presId="urn:microsoft.com/office/officeart/2005/8/layout/venn3"/>
    <dgm:cxn modelId="{F8C5F8CA-6603-EF44-A010-DC02213CE41D}" type="presParOf" srcId="{69E2A638-5C29-8A45-972D-3D51ED53BC86}" destId="{3E7E7BF5-5735-C546-9439-370E92B71729}"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D247F4-DE5C-9742-814E-59C3A176F7B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AAF8829-1E2D-FA4D-AEB3-DA1B39898891}">
      <dgm:prSet phldrT="[Text]" custT="1"/>
      <dgm:spPr>
        <a:solidFill>
          <a:srgbClr val="52419B"/>
        </a:solidFill>
      </dgm:spPr>
      <dgm:t>
        <a:bodyPr/>
        <a:lstStyle/>
        <a:p>
          <a:pPr algn="ctr"/>
          <a:r>
            <a:rPr lang="en-US" sz="2800" dirty="0">
              <a:latin typeface="Calibri" panose="020F0502020204030204" pitchFamily="34" charset="0"/>
              <a:cs typeface="Calibri" panose="020F0502020204030204" pitchFamily="34" charset="0"/>
            </a:rPr>
            <a:t>Language</a:t>
          </a:r>
        </a:p>
      </dgm:t>
    </dgm:pt>
    <dgm:pt modelId="{AC3ED650-07C4-234C-8CB4-A7A2173C094B}" type="parTrans" cxnId="{E1D01030-F11F-874B-B36E-89DA1933DC45}">
      <dgm:prSet/>
      <dgm:spPr/>
      <dgm:t>
        <a:bodyPr/>
        <a:lstStyle/>
        <a:p>
          <a:endParaRPr lang="en-US"/>
        </a:p>
      </dgm:t>
    </dgm:pt>
    <dgm:pt modelId="{69732FC9-62E3-5944-98E9-EDCB3F7AA7CE}" type="sibTrans" cxnId="{E1D01030-F11F-874B-B36E-89DA1933DC45}">
      <dgm:prSet/>
      <dgm:spPr/>
      <dgm:t>
        <a:bodyPr/>
        <a:lstStyle/>
        <a:p>
          <a:endParaRPr lang="en-US"/>
        </a:p>
      </dgm:t>
    </dgm:pt>
    <dgm:pt modelId="{3F39AA9D-3CF1-8743-867C-88164CA6FF37}">
      <dgm:prSet phldrT="[Text]" custT="1"/>
      <dgm:spPr>
        <a:solidFill>
          <a:srgbClr val="003462"/>
        </a:solidFill>
      </dgm:spPr>
      <dgm:t>
        <a:bodyPr/>
        <a:lstStyle/>
        <a:p>
          <a:pPr algn="ctr"/>
          <a:r>
            <a:rPr lang="en-US" sz="2800" dirty="0">
              <a:latin typeface="Calibri" panose="020F0502020204030204" pitchFamily="34" charset="0"/>
              <a:cs typeface="Calibri" panose="020F0502020204030204" pitchFamily="34" charset="0"/>
            </a:rPr>
            <a:t>Notation</a:t>
          </a:r>
        </a:p>
      </dgm:t>
    </dgm:pt>
    <dgm:pt modelId="{334D918B-2845-D040-AA43-6C82FF28E53C}" type="parTrans" cxnId="{3DBB43BA-35F7-C74A-9621-2A17CFC5A924}">
      <dgm:prSet/>
      <dgm:spPr/>
      <dgm:t>
        <a:bodyPr/>
        <a:lstStyle/>
        <a:p>
          <a:endParaRPr lang="en-US"/>
        </a:p>
      </dgm:t>
    </dgm:pt>
    <dgm:pt modelId="{CEBD72B5-45FD-3C41-AF33-0386F33A4E3E}" type="sibTrans" cxnId="{3DBB43BA-35F7-C74A-9621-2A17CFC5A924}">
      <dgm:prSet/>
      <dgm:spPr/>
      <dgm:t>
        <a:bodyPr/>
        <a:lstStyle/>
        <a:p>
          <a:endParaRPr lang="en-US"/>
        </a:p>
      </dgm:t>
    </dgm:pt>
    <dgm:pt modelId="{C3F7C101-AEC8-FD4E-9B72-DD07CACD676D}">
      <dgm:prSet phldrT="[Text]" custT="1"/>
      <dgm:spPr>
        <a:solidFill>
          <a:schemeClr val="accent6">
            <a:lumMod val="75000"/>
          </a:schemeClr>
        </a:solidFill>
      </dgm:spPr>
      <dgm:t>
        <a:bodyPr/>
        <a:lstStyle/>
        <a:p>
          <a:pPr algn="ctr"/>
          <a:r>
            <a:rPr lang="en-US" sz="2800" dirty="0">
              <a:latin typeface="Calibri" panose="020F0502020204030204" pitchFamily="34" charset="0"/>
              <a:cs typeface="Calibri" panose="020F0502020204030204" pitchFamily="34" charset="0"/>
            </a:rPr>
            <a:t>Representations</a:t>
          </a:r>
        </a:p>
      </dgm:t>
    </dgm:pt>
    <dgm:pt modelId="{32FC6DCF-08B3-824B-AA37-7D1F57376A10}" type="parTrans" cxnId="{E6D2D08C-FEB6-FF49-AFED-485857CCCC4E}">
      <dgm:prSet/>
      <dgm:spPr/>
      <dgm:t>
        <a:bodyPr/>
        <a:lstStyle/>
        <a:p>
          <a:endParaRPr lang="en-US"/>
        </a:p>
      </dgm:t>
    </dgm:pt>
    <dgm:pt modelId="{97F1CE1B-AD91-5442-A86F-7F7637C33491}" type="sibTrans" cxnId="{E6D2D08C-FEB6-FF49-AFED-485857CCCC4E}">
      <dgm:prSet/>
      <dgm:spPr/>
      <dgm:t>
        <a:bodyPr/>
        <a:lstStyle/>
        <a:p>
          <a:endParaRPr lang="en-US"/>
        </a:p>
      </dgm:t>
    </dgm:pt>
    <dgm:pt modelId="{772DF98B-714F-A945-82E1-087A23F9D7E9}">
      <dgm:prSet custT="1"/>
      <dgm:spPr>
        <a:solidFill>
          <a:schemeClr val="accent4">
            <a:lumMod val="75000"/>
          </a:schemeClr>
        </a:solidFill>
      </dgm:spPr>
      <dgm:t>
        <a:bodyPr/>
        <a:lstStyle/>
        <a:p>
          <a:pPr algn="ctr"/>
          <a:r>
            <a:rPr lang="en-US" sz="2800" dirty="0">
              <a:latin typeface="Calibri" panose="020F0502020204030204" pitchFamily="34" charset="0"/>
              <a:cs typeface="Calibri" panose="020F0502020204030204" pitchFamily="34" charset="0"/>
            </a:rPr>
            <a:t>Rules</a:t>
          </a:r>
        </a:p>
      </dgm:t>
    </dgm:pt>
    <dgm:pt modelId="{E31F7922-1A7B-B545-8850-A8D16630B8D2}" type="parTrans" cxnId="{313FF630-BEF5-0441-A012-C8CC4443841B}">
      <dgm:prSet/>
      <dgm:spPr/>
      <dgm:t>
        <a:bodyPr/>
        <a:lstStyle/>
        <a:p>
          <a:endParaRPr lang="en-US"/>
        </a:p>
      </dgm:t>
    </dgm:pt>
    <dgm:pt modelId="{2B9A2DDA-4BC7-1D4C-B825-7009B02B0D6C}" type="sibTrans" cxnId="{313FF630-BEF5-0441-A012-C8CC4443841B}">
      <dgm:prSet/>
      <dgm:spPr/>
      <dgm:t>
        <a:bodyPr/>
        <a:lstStyle/>
        <a:p>
          <a:endParaRPr lang="en-US"/>
        </a:p>
      </dgm:t>
    </dgm:pt>
    <dgm:pt modelId="{4B4D5ED3-B1A4-824F-BD9D-B7BDB5713BD6}">
      <dgm:prSet custT="1"/>
      <dgm:spPr>
        <a:solidFill>
          <a:schemeClr val="accent1">
            <a:lumMod val="75000"/>
          </a:schemeClr>
        </a:solidFill>
      </dgm:spPr>
      <dgm:t>
        <a:bodyPr/>
        <a:lstStyle/>
        <a:p>
          <a:pPr algn="ctr"/>
          <a:r>
            <a:rPr lang="en-US" sz="2800" dirty="0">
              <a:latin typeface="Calibri" panose="020F0502020204030204" pitchFamily="34" charset="0"/>
              <a:cs typeface="Calibri" panose="020F0502020204030204" pitchFamily="34" charset="0"/>
            </a:rPr>
            <a:t>Generalizations</a:t>
          </a:r>
        </a:p>
      </dgm:t>
    </dgm:pt>
    <dgm:pt modelId="{76360029-3F1E-CD4A-BEDF-2CC7A9AF143A}" type="parTrans" cxnId="{FBABA234-348A-9046-918E-FBD62873BC08}">
      <dgm:prSet/>
      <dgm:spPr/>
      <dgm:t>
        <a:bodyPr/>
        <a:lstStyle/>
        <a:p>
          <a:endParaRPr lang="en-US"/>
        </a:p>
      </dgm:t>
    </dgm:pt>
    <dgm:pt modelId="{DA14A841-54FF-D247-838A-D3FCC57CA95E}" type="sibTrans" cxnId="{FBABA234-348A-9046-918E-FBD62873BC08}">
      <dgm:prSet/>
      <dgm:spPr/>
      <dgm:t>
        <a:bodyPr/>
        <a:lstStyle/>
        <a:p>
          <a:endParaRPr lang="en-US"/>
        </a:p>
      </dgm:t>
    </dgm:pt>
    <dgm:pt modelId="{66CDB659-AD12-C04C-93F7-728AC0A77E34}">
      <dgm:prSet custT="1"/>
      <dgm:spPr>
        <a:solidFill>
          <a:schemeClr val="accent5">
            <a:lumMod val="50000"/>
          </a:schemeClr>
        </a:solidFill>
      </dgm:spPr>
      <dgm:t>
        <a:bodyPr/>
        <a:lstStyle/>
        <a:p>
          <a:pPr algn="ctr"/>
          <a:r>
            <a:rPr lang="en-US" sz="2800" dirty="0">
              <a:latin typeface="Calibri" panose="020F0502020204030204" pitchFamily="34" charset="0"/>
              <a:cs typeface="Calibri" panose="020F0502020204030204" pitchFamily="34" charset="0"/>
            </a:rPr>
            <a:t>Instructional Strategies</a:t>
          </a:r>
        </a:p>
      </dgm:t>
    </dgm:pt>
    <dgm:pt modelId="{4338B84B-83E6-D44C-8B28-7E2A7AD15E22}" type="parTrans" cxnId="{8265A368-0719-D246-9B5D-F03B87F414C6}">
      <dgm:prSet/>
      <dgm:spPr/>
      <dgm:t>
        <a:bodyPr/>
        <a:lstStyle/>
        <a:p>
          <a:endParaRPr lang="en-US"/>
        </a:p>
      </dgm:t>
    </dgm:pt>
    <dgm:pt modelId="{6091C21E-63A0-2A4C-8946-F51D33E4C834}" type="sibTrans" cxnId="{8265A368-0719-D246-9B5D-F03B87F414C6}">
      <dgm:prSet/>
      <dgm:spPr/>
      <dgm:t>
        <a:bodyPr/>
        <a:lstStyle/>
        <a:p>
          <a:endParaRPr lang="en-US"/>
        </a:p>
      </dgm:t>
    </dgm:pt>
    <dgm:pt modelId="{AB6BF15C-F411-4344-B8A1-BD36E1455B5A}" type="pres">
      <dgm:prSet presAssocID="{FBD247F4-DE5C-9742-814E-59C3A176F7BE}" presName="linear" presStyleCnt="0">
        <dgm:presLayoutVars>
          <dgm:animLvl val="lvl"/>
          <dgm:resizeHandles val="exact"/>
        </dgm:presLayoutVars>
      </dgm:prSet>
      <dgm:spPr/>
    </dgm:pt>
    <dgm:pt modelId="{1DD467E6-398C-42E0-B63E-A2DB74586550}" type="pres">
      <dgm:prSet presAssocID="{4AAF8829-1E2D-FA4D-AEB3-DA1B39898891}" presName="parentText" presStyleLbl="node1" presStyleIdx="0" presStyleCnt="6">
        <dgm:presLayoutVars>
          <dgm:chMax val="0"/>
          <dgm:bulletEnabled val="1"/>
        </dgm:presLayoutVars>
      </dgm:prSet>
      <dgm:spPr/>
    </dgm:pt>
    <dgm:pt modelId="{A2F07B82-E50A-48A2-A5E2-210C68C8CD86}" type="pres">
      <dgm:prSet presAssocID="{69732FC9-62E3-5944-98E9-EDCB3F7AA7CE}" presName="spacer" presStyleCnt="0"/>
      <dgm:spPr/>
    </dgm:pt>
    <dgm:pt modelId="{34FE6E29-9429-439C-8ABB-DCF4D1612E53}" type="pres">
      <dgm:prSet presAssocID="{3F39AA9D-3CF1-8743-867C-88164CA6FF37}" presName="parentText" presStyleLbl="node1" presStyleIdx="1" presStyleCnt="6">
        <dgm:presLayoutVars>
          <dgm:chMax val="0"/>
          <dgm:bulletEnabled val="1"/>
        </dgm:presLayoutVars>
      </dgm:prSet>
      <dgm:spPr/>
    </dgm:pt>
    <dgm:pt modelId="{93DAFCF8-EB5D-4BD0-9E72-DC8F7CF47379}" type="pres">
      <dgm:prSet presAssocID="{CEBD72B5-45FD-3C41-AF33-0386F33A4E3E}" presName="spacer" presStyleCnt="0"/>
      <dgm:spPr/>
    </dgm:pt>
    <dgm:pt modelId="{DDBB3F11-1633-4E56-85B9-08209E2ED5C1}" type="pres">
      <dgm:prSet presAssocID="{C3F7C101-AEC8-FD4E-9B72-DD07CACD676D}" presName="parentText" presStyleLbl="node1" presStyleIdx="2" presStyleCnt="6">
        <dgm:presLayoutVars>
          <dgm:chMax val="0"/>
          <dgm:bulletEnabled val="1"/>
        </dgm:presLayoutVars>
      </dgm:prSet>
      <dgm:spPr/>
    </dgm:pt>
    <dgm:pt modelId="{232937A5-A4A7-4970-8CAC-61784BC7318D}" type="pres">
      <dgm:prSet presAssocID="{97F1CE1B-AD91-5442-A86F-7F7637C33491}" presName="spacer" presStyleCnt="0"/>
      <dgm:spPr/>
    </dgm:pt>
    <dgm:pt modelId="{197111B1-3B3B-4ED6-A411-9850FC43A1C0}" type="pres">
      <dgm:prSet presAssocID="{772DF98B-714F-A945-82E1-087A23F9D7E9}" presName="parentText" presStyleLbl="node1" presStyleIdx="3" presStyleCnt="6">
        <dgm:presLayoutVars>
          <dgm:chMax val="0"/>
          <dgm:bulletEnabled val="1"/>
        </dgm:presLayoutVars>
      </dgm:prSet>
      <dgm:spPr/>
    </dgm:pt>
    <dgm:pt modelId="{691B9809-A52F-477B-95B4-46FF5E480374}" type="pres">
      <dgm:prSet presAssocID="{2B9A2DDA-4BC7-1D4C-B825-7009B02B0D6C}" presName="spacer" presStyleCnt="0"/>
      <dgm:spPr/>
    </dgm:pt>
    <dgm:pt modelId="{510B418C-61AD-43DB-BDF2-CF96557C301D}" type="pres">
      <dgm:prSet presAssocID="{4B4D5ED3-B1A4-824F-BD9D-B7BDB5713BD6}" presName="parentText" presStyleLbl="node1" presStyleIdx="4" presStyleCnt="6">
        <dgm:presLayoutVars>
          <dgm:chMax val="0"/>
          <dgm:bulletEnabled val="1"/>
        </dgm:presLayoutVars>
      </dgm:prSet>
      <dgm:spPr/>
    </dgm:pt>
    <dgm:pt modelId="{DE986B24-B363-485D-AB6A-C0CDC37FD07B}" type="pres">
      <dgm:prSet presAssocID="{DA14A841-54FF-D247-838A-D3FCC57CA95E}" presName="spacer" presStyleCnt="0"/>
      <dgm:spPr/>
    </dgm:pt>
    <dgm:pt modelId="{B77F0DBD-763B-48DA-B982-3BE684F2926C}" type="pres">
      <dgm:prSet presAssocID="{66CDB659-AD12-C04C-93F7-728AC0A77E34}" presName="parentText" presStyleLbl="node1" presStyleIdx="5" presStyleCnt="6">
        <dgm:presLayoutVars>
          <dgm:chMax val="0"/>
          <dgm:bulletEnabled val="1"/>
        </dgm:presLayoutVars>
      </dgm:prSet>
      <dgm:spPr/>
    </dgm:pt>
  </dgm:ptLst>
  <dgm:cxnLst>
    <dgm:cxn modelId="{16BD1209-6C82-402A-BA44-946F0144A2D1}" type="presOf" srcId="{772DF98B-714F-A945-82E1-087A23F9D7E9}" destId="{197111B1-3B3B-4ED6-A411-9850FC43A1C0}" srcOrd="0" destOrd="0" presId="urn:microsoft.com/office/officeart/2005/8/layout/vList2"/>
    <dgm:cxn modelId="{E1D01030-F11F-874B-B36E-89DA1933DC45}" srcId="{FBD247F4-DE5C-9742-814E-59C3A176F7BE}" destId="{4AAF8829-1E2D-FA4D-AEB3-DA1B39898891}" srcOrd="0" destOrd="0" parTransId="{AC3ED650-07C4-234C-8CB4-A7A2173C094B}" sibTransId="{69732FC9-62E3-5944-98E9-EDCB3F7AA7CE}"/>
    <dgm:cxn modelId="{313FF630-BEF5-0441-A012-C8CC4443841B}" srcId="{FBD247F4-DE5C-9742-814E-59C3A176F7BE}" destId="{772DF98B-714F-A945-82E1-087A23F9D7E9}" srcOrd="3" destOrd="0" parTransId="{E31F7922-1A7B-B545-8850-A8D16630B8D2}" sibTransId="{2B9A2DDA-4BC7-1D4C-B825-7009B02B0D6C}"/>
    <dgm:cxn modelId="{FBABA234-348A-9046-918E-FBD62873BC08}" srcId="{FBD247F4-DE5C-9742-814E-59C3A176F7BE}" destId="{4B4D5ED3-B1A4-824F-BD9D-B7BDB5713BD6}" srcOrd="4" destOrd="0" parTransId="{76360029-3F1E-CD4A-BEDF-2CC7A9AF143A}" sibTransId="{DA14A841-54FF-D247-838A-D3FCC57CA95E}"/>
    <dgm:cxn modelId="{D9B6EA40-F662-485B-80F6-79B59473BCF5}" type="presOf" srcId="{FBD247F4-DE5C-9742-814E-59C3A176F7BE}" destId="{AB6BF15C-F411-4344-B8A1-BD36E1455B5A}" srcOrd="0" destOrd="0" presId="urn:microsoft.com/office/officeart/2005/8/layout/vList2"/>
    <dgm:cxn modelId="{1C335B5E-7D41-45F0-9445-3FEA9C2A7FC8}" type="presOf" srcId="{C3F7C101-AEC8-FD4E-9B72-DD07CACD676D}" destId="{DDBB3F11-1633-4E56-85B9-08209E2ED5C1}" srcOrd="0" destOrd="0" presId="urn:microsoft.com/office/officeart/2005/8/layout/vList2"/>
    <dgm:cxn modelId="{EDD77E47-05A4-4E9B-93F3-E69DC7E0B44C}" type="presOf" srcId="{4AAF8829-1E2D-FA4D-AEB3-DA1B39898891}" destId="{1DD467E6-398C-42E0-B63E-A2DB74586550}" srcOrd="0" destOrd="0" presId="urn:microsoft.com/office/officeart/2005/8/layout/vList2"/>
    <dgm:cxn modelId="{8265A368-0719-D246-9B5D-F03B87F414C6}" srcId="{FBD247F4-DE5C-9742-814E-59C3A176F7BE}" destId="{66CDB659-AD12-C04C-93F7-728AC0A77E34}" srcOrd="5" destOrd="0" parTransId="{4338B84B-83E6-D44C-8B28-7E2A7AD15E22}" sibTransId="{6091C21E-63A0-2A4C-8946-F51D33E4C834}"/>
    <dgm:cxn modelId="{08154C69-B472-45F4-9C71-49D2247BCD7C}" type="presOf" srcId="{66CDB659-AD12-C04C-93F7-728AC0A77E34}" destId="{B77F0DBD-763B-48DA-B982-3BE684F2926C}" srcOrd="0" destOrd="0" presId="urn:microsoft.com/office/officeart/2005/8/layout/vList2"/>
    <dgm:cxn modelId="{E6D2D08C-FEB6-FF49-AFED-485857CCCC4E}" srcId="{FBD247F4-DE5C-9742-814E-59C3A176F7BE}" destId="{C3F7C101-AEC8-FD4E-9B72-DD07CACD676D}" srcOrd="2" destOrd="0" parTransId="{32FC6DCF-08B3-824B-AA37-7D1F57376A10}" sibTransId="{97F1CE1B-AD91-5442-A86F-7F7637C33491}"/>
    <dgm:cxn modelId="{C8F99B96-31F3-4B54-B26E-6211E33B6FC9}" type="presOf" srcId="{4B4D5ED3-B1A4-824F-BD9D-B7BDB5713BD6}" destId="{510B418C-61AD-43DB-BDF2-CF96557C301D}" srcOrd="0" destOrd="0" presId="urn:microsoft.com/office/officeart/2005/8/layout/vList2"/>
    <dgm:cxn modelId="{3DBB43BA-35F7-C74A-9621-2A17CFC5A924}" srcId="{FBD247F4-DE5C-9742-814E-59C3A176F7BE}" destId="{3F39AA9D-3CF1-8743-867C-88164CA6FF37}" srcOrd="1" destOrd="0" parTransId="{334D918B-2845-D040-AA43-6C82FF28E53C}" sibTransId="{CEBD72B5-45FD-3C41-AF33-0386F33A4E3E}"/>
    <dgm:cxn modelId="{F1FA7FF4-64CC-4A87-96DE-C9C3ABC521CD}" type="presOf" srcId="{3F39AA9D-3CF1-8743-867C-88164CA6FF37}" destId="{34FE6E29-9429-439C-8ABB-DCF4D1612E53}" srcOrd="0" destOrd="0" presId="urn:microsoft.com/office/officeart/2005/8/layout/vList2"/>
    <dgm:cxn modelId="{B0E12C90-5544-4F03-A52F-AC5CE20822A1}" type="presParOf" srcId="{AB6BF15C-F411-4344-B8A1-BD36E1455B5A}" destId="{1DD467E6-398C-42E0-B63E-A2DB74586550}" srcOrd="0" destOrd="0" presId="urn:microsoft.com/office/officeart/2005/8/layout/vList2"/>
    <dgm:cxn modelId="{2FC95BC3-6AE5-4A15-8D08-1A0D9CE8BAAB}" type="presParOf" srcId="{AB6BF15C-F411-4344-B8A1-BD36E1455B5A}" destId="{A2F07B82-E50A-48A2-A5E2-210C68C8CD86}" srcOrd="1" destOrd="0" presId="urn:microsoft.com/office/officeart/2005/8/layout/vList2"/>
    <dgm:cxn modelId="{BA42A0EE-5B36-406D-8CD7-D2AC4989A69B}" type="presParOf" srcId="{AB6BF15C-F411-4344-B8A1-BD36E1455B5A}" destId="{34FE6E29-9429-439C-8ABB-DCF4D1612E53}" srcOrd="2" destOrd="0" presId="urn:microsoft.com/office/officeart/2005/8/layout/vList2"/>
    <dgm:cxn modelId="{5D5B2873-0BB3-4816-BFB5-0B283765726D}" type="presParOf" srcId="{AB6BF15C-F411-4344-B8A1-BD36E1455B5A}" destId="{93DAFCF8-EB5D-4BD0-9E72-DC8F7CF47379}" srcOrd="3" destOrd="0" presId="urn:microsoft.com/office/officeart/2005/8/layout/vList2"/>
    <dgm:cxn modelId="{7F585A26-D372-47A1-8389-DB13B5CAA42A}" type="presParOf" srcId="{AB6BF15C-F411-4344-B8A1-BD36E1455B5A}" destId="{DDBB3F11-1633-4E56-85B9-08209E2ED5C1}" srcOrd="4" destOrd="0" presId="urn:microsoft.com/office/officeart/2005/8/layout/vList2"/>
    <dgm:cxn modelId="{C82852F8-8FEC-444D-82D7-61FDD7EDF7B6}" type="presParOf" srcId="{AB6BF15C-F411-4344-B8A1-BD36E1455B5A}" destId="{232937A5-A4A7-4970-8CAC-61784BC7318D}" srcOrd="5" destOrd="0" presId="urn:microsoft.com/office/officeart/2005/8/layout/vList2"/>
    <dgm:cxn modelId="{A19312F7-50FE-4736-8C0F-D920C2424580}" type="presParOf" srcId="{AB6BF15C-F411-4344-B8A1-BD36E1455B5A}" destId="{197111B1-3B3B-4ED6-A411-9850FC43A1C0}" srcOrd="6" destOrd="0" presId="urn:microsoft.com/office/officeart/2005/8/layout/vList2"/>
    <dgm:cxn modelId="{60B9130B-6633-4304-8C2D-1B4839A9A273}" type="presParOf" srcId="{AB6BF15C-F411-4344-B8A1-BD36E1455B5A}" destId="{691B9809-A52F-477B-95B4-46FF5E480374}" srcOrd="7" destOrd="0" presId="urn:microsoft.com/office/officeart/2005/8/layout/vList2"/>
    <dgm:cxn modelId="{52A39EA6-3059-48F9-97D1-6A738BE3C85F}" type="presParOf" srcId="{AB6BF15C-F411-4344-B8A1-BD36E1455B5A}" destId="{510B418C-61AD-43DB-BDF2-CF96557C301D}" srcOrd="8" destOrd="0" presId="urn:microsoft.com/office/officeart/2005/8/layout/vList2"/>
    <dgm:cxn modelId="{69357F01-C7BE-4ECF-B17C-0CCD9CD30880}" type="presParOf" srcId="{AB6BF15C-F411-4344-B8A1-BD36E1455B5A}" destId="{DE986B24-B363-485D-AB6A-C0CDC37FD07B}" srcOrd="9" destOrd="0" presId="urn:microsoft.com/office/officeart/2005/8/layout/vList2"/>
    <dgm:cxn modelId="{08799A58-6D3E-4139-BBBC-879E9BC1C9E7}" type="presParOf" srcId="{AB6BF15C-F411-4344-B8A1-BD36E1455B5A}" destId="{B77F0DBD-763B-48DA-B982-3BE684F2926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1BC5D-E2A2-744C-B109-261AA3210F26}">
      <dsp:nvSpPr>
        <dsp:cNvPr id="0" name=""/>
        <dsp:cNvSpPr/>
      </dsp:nvSpPr>
      <dsp:spPr>
        <a:xfrm rot="16200000">
          <a:off x="-359896" y="361235"/>
          <a:ext cx="4203033" cy="3480562"/>
        </a:xfrm>
        <a:prstGeom prst="flowChartManualOperation">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073" bIns="0" numCol="1" spcCol="1270" anchor="t" anchorCtr="0">
          <a:noAutofit/>
        </a:bodyPr>
        <a:lstStyle/>
        <a:p>
          <a:pPr marL="0" lvl="0" indent="0" algn="l" defTabSz="977900">
            <a:lnSpc>
              <a:spcPct val="90000"/>
            </a:lnSpc>
            <a:spcBef>
              <a:spcPct val="0"/>
            </a:spcBef>
            <a:spcAft>
              <a:spcPct val="35000"/>
            </a:spcAft>
            <a:buNone/>
          </a:pPr>
          <a:r>
            <a:rPr lang="en-US" sz="2200" b="1" kern="1200" dirty="0"/>
            <a:t>Collaboration</a:t>
          </a:r>
        </a:p>
        <a:p>
          <a:pPr marL="171450" lvl="1" indent="-171450" algn="l" defTabSz="755650">
            <a:lnSpc>
              <a:spcPct val="90000"/>
            </a:lnSpc>
            <a:spcBef>
              <a:spcPct val="0"/>
            </a:spcBef>
            <a:spcAft>
              <a:spcPts val="1200"/>
            </a:spcAft>
            <a:buChar char="•"/>
          </a:pPr>
          <a:r>
            <a:rPr lang="en-US" sz="1700" kern="1200" dirty="0"/>
            <a:t>Collaborate with professionals to increase student success.</a:t>
          </a:r>
        </a:p>
        <a:p>
          <a:pPr marL="171450" lvl="1" indent="-171450" algn="l" defTabSz="755650">
            <a:lnSpc>
              <a:spcPct val="90000"/>
            </a:lnSpc>
            <a:spcBef>
              <a:spcPct val="0"/>
            </a:spcBef>
            <a:spcAft>
              <a:spcPct val="15000"/>
            </a:spcAft>
            <a:buChar char="•"/>
          </a:pPr>
          <a:r>
            <a:rPr lang="en-US" sz="1700" kern="1200" dirty="0"/>
            <a:t>Collaborate with families to support student learning.</a:t>
          </a:r>
        </a:p>
      </dsp:txBody>
      <dsp:txXfrm rot="5400000">
        <a:off x="1340" y="840606"/>
        <a:ext cx="3480562" cy="2521819"/>
      </dsp:txXfrm>
    </dsp:sp>
    <dsp:sp modelId="{FFF4406D-6F6E-3E40-9941-2459F15D11B7}">
      <dsp:nvSpPr>
        <dsp:cNvPr id="0" name=""/>
        <dsp:cNvSpPr/>
      </dsp:nvSpPr>
      <dsp:spPr>
        <a:xfrm rot="16200000">
          <a:off x="3381708" y="361235"/>
          <a:ext cx="4203033" cy="3480562"/>
        </a:xfrm>
        <a:prstGeom prst="flowChartManualOperation">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073" bIns="0" numCol="1" spcCol="1270" anchor="t" anchorCtr="0">
          <a:noAutofit/>
        </a:bodyPr>
        <a:lstStyle/>
        <a:p>
          <a:pPr marL="0" lvl="0" indent="0" algn="l" defTabSz="977900">
            <a:lnSpc>
              <a:spcPct val="90000"/>
            </a:lnSpc>
            <a:spcBef>
              <a:spcPct val="0"/>
            </a:spcBef>
            <a:spcAft>
              <a:spcPct val="35000"/>
            </a:spcAft>
            <a:buNone/>
          </a:pPr>
          <a:r>
            <a:rPr lang="en-US" sz="2200" b="1" kern="1200" dirty="0"/>
            <a:t>Assessment</a:t>
          </a:r>
        </a:p>
        <a:p>
          <a:pPr marL="171450" lvl="1" indent="-171450" algn="l" defTabSz="755650">
            <a:lnSpc>
              <a:spcPct val="90000"/>
            </a:lnSpc>
            <a:spcBef>
              <a:spcPct val="0"/>
            </a:spcBef>
            <a:spcAft>
              <a:spcPts val="1200"/>
            </a:spcAft>
            <a:buChar char="•"/>
          </a:pPr>
          <a:r>
            <a:rPr lang="en-US" sz="1700" kern="1200" dirty="0"/>
            <a:t>Use multiple sources of information to develop understanding of student’s strengths and needs.</a:t>
          </a:r>
        </a:p>
        <a:p>
          <a:pPr marL="171450" lvl="1" indent="-171450" algn="l" defTabSz="755650" rtl="0">
            <a:lnSpc>
              <a:spcPct val="90000"/>
            </a:lnSpc>
            <a:spcBef>
              <a:spcPct val="0"/>
            </a:spcBef>
            <a:spcAft>
              <a:spcPts val="1200"/>
            </a:spcAft>
            <a:buChar char="•"/>
          </a:pPr>
          <a:r>
            <a:rPr lang="en-US" sz="1700" kern="1200" dirty="0"/>
            <a:t>Communicate </a:t>
          </a:r>
          <a:r>
            <a:rPr lang="en-US" sz="1700" kern="1200" dirty="0">
              <a:latin typeface="Arial"/>
            </a:rPr>
            <a:t>assessment information with</a:t>
          </a:r>
          <a:r>
            <a:rPr lang="en-US" sz="1700" kern="1200" dirty="0"/>
            <a:t> </a:t>
          </a:r>
          <a:r>
            <a:rPr lang="en-US" sz="1700" kern="1200" dirty="0">
              <a:latin typeface="Arial"/>
            </a:rPr>
            <a:t>stakeholders</a:t>
          </a:r>
          <a:r>
            <a:rPr lang="en-US" sz="1700" kern="1200" dirty="0"/>
            <a:t>.</a:t>
          </a:r>
        </a:p>
        <a:p>
          <a:pPr marL="171450" lvl="1" indent="-171450" algn="l" defTabSz="755650">
            <a:lnSpc>
              <a:spcPct val="90000"/>
            </a:lnSpc>
            <a:spcBef>
              <a:spcPct val="0"/>
            </a:spcBef>
            <a:spcAft>
              <a:spcPct val="15000"/>
            </a:spcAft>
            <a:buChar char="•"/>
          </a:pPr>
          <a:r>
            <a:rPr lang="en-US" sz="1700" kern="1200" dirty="0"/>
            <a:t>Use data to improve instruction and improve student outcomes. </a:t>
          </a:r>
        </a:p>
      </dsp:txBody>
      <dsp:txXfrm rot="5400000">
        <a:off x="3742944" y="840606"/>
        <a:ext cx="3480562" cy="2521819"/>
      </dsp:txXfrm>
    </dsp:sp>
    <dsp:sp modelId="{08BCA3CA-0AB7-9849-BC96-C84E5B5AF3EB}">
      <dsp:nvSpPr>
        <dsp:cNvPr id="0" name=""/>
        <dsp:cNvSpPr/>
      </dsp:nvSpPr>
      <dsp:spPr>
        <a:xfrm rot="16200000">
          <a:off x="7123313" y="361235"/>
          <a:ext cx="4203033" cy="3480562"/>
        </a:xfrm>
        <a:prstGeom prst="flowChartManualOperati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US" sz="2200" b="1" kern="1200" dirty="0"/>
            <a:t>Generalization</a:t>
          </a:r>
          <a:endParaRPr lang="en-US" sz="2200" kern="1200" dirty="0"/>
        </a:p>
        <a:p>
          <a:pPr marL="171450" lvl="1" indent="-171450" algn="l" defTabSz="755650">
            <a:lnSpc>
              <a:spcPct val="90000"/>
            </a:lnSpc>
            <a:spcBef>
              <a:spcPct val="0"/>
            </a:spcBef>
            <a:spcAft>
              <a:spcPct val="15000"/>
            </a:spcAft>
            <a:buChar char="•"/>
          </a:pPr>
          <a:r>
            <a:rPr lang="en-US" sz="1700" kern="1200" dirty="0"/>
            <a:t>Teach students to maintain and generalize new learning across time and settings.</a:t>
          </a:r>
        </a:p>
        <a:p>
          <a:pPr marL="171450" lvl="1" indent="-171450" algn="l" defTabSz="755650">
            <a:lnSpc>
              <a:spcPct val="90000"/>
            </a:lnSpc>
            <a:spcBef>
              <a:spcPct val="0"/>
            </a:spcBef>
            <a:spcAft>
              <a:spcPct val="15000"/>
            </a:spcAft>
            <a:buChar char="•"/>
          </a:pPr>
          <a:r>
            <a:rPr lang="en-US" sz="1700" kern="1200" dirty="0"/>
            <a:t>Provide positive and constructive feedback to guide students’ learning and behavior.</a:t>
          </a:r>
        </a:p>
      </dsp:txBody>
      <dsp:txXfrm rot="5400000">
        <a:off x="7484549" y="840606"/>
        <a:ext cx="3480562" cy="2521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2AC23-BB72-4644-B947-D73F024AEAE5}">
      <dsp:nvSpPr>
        <dsp:cNvPr id="0" name=""/>
        <dsp:cNvSpPr/>
      </dsp:nvSpPr>
      <dsp:spPr>
        <a:xfrm>
          <a:off x="4031737" y="1383670"/>
          <a:ext cx="2902974" cy="2902974"/>
        </a:xfrm>
        <a:prstGeom prst="ellipse">
          <a:avLst/>
        </a:prstGeom>
        <a:solidFill>
          <a:srgbClr val="5241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chemeClr val="bg1"/>
              </a:solidFill>
              <a:latin typeface="Calibri" panose="020F0502020204030204" pitchFamily="34" charset="0"/>
              <a:cs typeface="Calibri" panose="020F0502020204030204" pitchFamily="34" charset="0"/>
            </a:rPr>
            <a:t>Sweet Spot! </a:t>
          </a:r>
        </a:p>
      </dsp:txBody>
      <dsp:txXfrm>
        <a:off x="4456868" y="1808801"/>
        <a:ext cx="2052712" cy="2052712"/>
      </dsp:txXfrm>
    </dsp:sp>
    <dsp:sp modelId="{CB94E4E0-4B77-BC40-9A88-59B1B2256642}">
      <dsp:nvSpPr>
        <dsp:cNvPr id="0" name=""/>
        <dsp:cNvSpPr/>
      </dsp:nvSpPr>
      <dsp:spPr>
        <a:xfrm>
          <a:off x="4568824" y="32100"/>
          <a:ext cx="1828801" cy="1828801"/>
        </a:xfrm>
        <a:prstGeom prst="ellipse">
          <a:avLst/>
        </a:prstGeom>
        <a:solidFill>
          <a:srgbClr val="9C8F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Concrete</a:t>
          </a:r>
        </a:p>
      </dsp:txBody>
      <dsp:txXfrm>
        <a:off x="4836646" y="299922"/>
        <a:ext cx="1293157" cy="1293157"/>
      </dsp:txXfrm>
    </dsp:sp>
    <dsp:sp modelId="{CC9CE67A-FF40-8E41-BFA6-4E0DFF8FCE01}">
      <dsp:nvSpPr>
        <dsp:cNvPr id="0" name=""/>
        <dsp:cNvSpPr/>
      </dsp:nvSpPr>
      <dsp:spPr>
        <a:xfrm>
          <a:off x="6204448" y="2865084"/>
          <a:ext cx="1828801" cy="1828801"/>
        </a:xfrm>
        <a:prstGeom prst="ellipse">
          <a:avLst/>
        </a:prstGeom>
        <a:solidFill>
          <a:srgbClr val="9C8F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Semi-concrete</a:t>
          </a:r>
        </a:p>
      </dsp:txBody>
      <dsp:txXfrm>
        <a:off x="6472270" y="3132906"/>
        <a:ext cx="1293157" cy="1293157"/>
      </dsp:txXfrm>
    </dsp:sp>
    <dsp:sp modelId="{496D666F-BDC1-3743-BE75-2C8BE3773B34}">
      <dsp:nvSpPr>
        <dsp:cNvPr id="0" name=""/>
        <dsp:cNvSpPr/>
      </dsp:nvSpPr>
      <dsp:spPr>
        <a:xfrm>
          <a:off x="2933200" y="2865084"/>
          <a:ext cx="1828801" cy="1828801"/>
        </a:xfrm>
        <a:prstGeom prst="ellipse">
          <a:avLst/>
        </a:prstGeom>
        <a:solidFill>
          <a:srgbClr val="9C8FD1">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Abstract</a:t>
          </a:r>
        </a:p>
      </dsp:txBody>
      <dsp:txXfrm>
        <a:off x="3201022" y="3132906"/>
        <a:ext cx="1293157" cy="1293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2146B-D26B-154A-B622-FBD84B0E254A}">
      <dsp:nvSpPr>
        <dsp:cNvPr id="0" name=""/>
        <dsp:cNvSpPr/>
      </dsp:nvSpPr>
      <dsp:spPr>
        <a:xfrm>
          <a:off x="1844" y="1135224"/>
          <a:ext cx="2444425" cy="2444425"/>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Lack of conceptual understanding and RTEs</a:t>
          </a:r>
        </a:p>
      </dsp:txBody>
      <dsp:txXfrm>
        <a:off x="121171" y="1254551"/>
        <a:ext cx="2205771" cy="2205771"/>
      </dsp:txXfrm>
    </dsp:sp>
    <dsp:sp modelId="{91F1BE78-4CDD-AD46-843B-32C54D214FC7}">
      <dsp:nvSpPr>
        <dsp:cNvPr id="0" name=""/>
        <dsp:cNvSpPr/>
      </dsp:nvSpPr>
      <dsp:spPr>
        <a:xfrm>
          <a:off x="2644757" y="1648553"/>
          <a:ext cx="1417767" cy="1417767"/>
        </a:xfrm>
        <a:prstGeom prst="mathPlus">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832682" y="2190707"/>
        <a:ext cx="1041917" cy="333459"/>
      </dsp:txXfrm>
    </dsp:sp>
    <dsp:sp modelId="{AF1ED640-DC66-4646-8F34-E29784B7FC72}">
      <dsp:nvSpPr>
        <dsp:cNvPr id="0" name=""/>
        <dsp:cNvSpPr/>
      </dsp:nvSpPr>
      <dsp:spPr>
        <a:xfrm>
          <a:off x="4261012" y="1135224"/>
          <a:ext cx="2444425" cy="2444425"/>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Misconceptions</a:t>
          </a:r>
        </a:p>
      </dsp:txBody>
      <dsp:txXfrm>
        <a:off x="4380339" y="1254551"/>
        <a:ext cx="2205771" cy="2205771"/>
      </dsp:txXfrm>
    </dsp:sp>
    <dsp:sp modelId="{91321D11-EBB9-FC4F-B97F-CFD5343C4A9E}">
      <dsp:nvSpPr>
        <dsp:cNvPr id="0" name=""/>
        <dsp:cNvSpPr/>
      </dsp:nvSpPr>
      <dsp:spPr>
        <a:xfrm>
          <a:off x="6903925" y="1648553"/>
          <a:ext cx="1417767" cy="1417767"/>
        </a:xfrm>
        <a:prstGeom prst="mathEqual">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7091850" y="1940613"/>
        <a:ext cx="1041917" cy="833647"/>
      </dsp:txXfrm>
    </dsp:sp>
    <dsp:sp modelId="{E32A2C92-9E42-FF47-901B-254F77FE44F2}">
      <dsp:nvSpPr>
        <dsp:cNvPr id="0" name=""/>
        <dsp:cNvSpPr/>
      </dsp:nvSpPr>
      <dsp:spPr>
        <a:xfrm>
          <a:off x="8520179" y="1135224"/>
          <a:ext cx="2444425" cy="2444425"/>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Long-term mathematics struggles</a:t>
          </a:r>
        </a:p>
      </dsp:txBody>
      <dsp:txXfrm>
        <a:off x="8639506" y="1254551"/>
        <a:ext cx="2205771" cy="22057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7AC30-32B1-3F4F-B87F-C417630584C9}">
      <dsp:nvSpPr>
        <dsp:cNvPr id="0" name=""/>
        <dsp:cNvSpPr/>
      </dsp:nvSpPr>
      <dsp:spPr>
        <a:xfrm>
          <a:off x="3427" y="182853"/>
          <a:ext cx="3341340" cy="1299802"/>
        </a:xfrm>
        <a:prstGeom prst="rect">
          <a:avLst/>
        </a:prstGeom>
        <a:solidFill>
          <a:schemeClr val="accent1">
            <a:lumMod val="75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Beliefs About Mathematics Education</a:t>
          </a:r>
        </a:p>
      </dsp:txBody>
      <dsp:txXfrm>
        <a:off x="3427" y="182853"/>
        <a:ext cx="3341340" cy="1299802"/>
      </dsp:txXfrm>
    </dsp:sp>
    <dsp:sp modelId="{9C01199A-B63F-1E4E-AAF8-48E68CF25DED}">
      <dsp:nvSpPr>
        <dsp:cNvPr id="0" name=""/>
        <dsp:cNvSpPr/>
      </dsp:nvSpPr>
      <dsp:spPr>
        <a:xfrm>
          <a:off x="3427" y="1482656"/>
          <a:ext cx="3341340" cy="3060476"/>
        </a:xfrm>
        <a:prstGeom prst="rect">
          <a:avLst/>
        </a:prstGeom>
        <a:solidFill>
          <a:schemeClr val="accent1">
            <a:lumMod val="60000"/>
            <a:lumOff val="4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Mathematics learning</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Beliefs about mathematical problem solving</a:t>
          </a:r>
        </a:p>
      </dsp:txBody>
      <dsp:txXfrm>
        <a:off x="3427" y="1482656"/>
        <a:ext cx="3341340" cy="3060476"/>
      </dsp:txXfrm>
    </dsp:sp>
    <dsp:sp modelId="{39DAA96A-DA26-A24C-B2B1-4B3E350AE6F3}">
      <dsp:nvSpPr>
        <dsp:cNvPr id="0" name=""/>
        <dsp:cNvSpPr/>
      </dsp:nvSpPr>
      <dsp:spPr>
        <a:xfrm>
          <a:off x="3812554" y="182853"/>
          <a:ext cx="3341340" cy="1299802"/>
        </a:xfrm>
        <a:prstGeom prst="rect">
          <a:avLst/>
        </a:prstGeom>
        <a:solidFill>
          <a:schemeClr val="accent6">
            <a:lumMod val="75000"/>
          </a:schemeClr>
        </a:solidFill>
        <a:ln w="25400" cap="flat" cmpd="sng" algn="ctr">
          <a:solidFill>
            <a:schemeClr val="accent3">
              <a:hueOff val="6489510"/>
              <a:satOff val="-16853"/>
              <a:lumOff val="-30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Beliefs About Self</a:t>
          </a:r>
        </a:p>
      </dsp:txBody>
      <dsp:txXfrm>
        <a:off x="3812554" y="182853"/>
        <a:ext cx="3341340" cy="1299802"/>
      </dsp:txXfrm>
    </dsp:sp>
    <dsp:sp modelId="{B1C80536-1F59-BF44-87B4-D5C5981B7FC4}">
      <dsp:nvSpPr>
        <dsp:cNvPr id="0" name=""/>
        <dsp:cNvSpPr/>
      </dsp:nvSpPr>
      <dsp:spPr>
        <a:xfrm>
          <a:off x="3812554" y="1482656"/>
          <a:ext cx="3341340" cy="3060476"/>
        </a:xfrm>
        <a:prstGeom prst="rect">
          <a:avLst/>
        </a:prstGeom>
        <a:solidFill>
          <a:schemeClr val="accent6">
            <a:lumMod val="60000"/>
            <a:lumOff val="40000"/>
            <a:alpha val="90000"/>
          </a:schemeClr>
        </a:solidFill>
        <a:ln w="25400" cap="flat" cmpd="sng" algn="ctr">
          <a:solidFill>
            <a:schemeClr val="accent3">
              <a:tint val="40000"/>
              <a:alpha val="90000"/>
              <a:hueOff val="6188786"/>
              <a:satOff val="-10225"/>
              <a:lumOff val="-11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Self-efficacy </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Control beliefs</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Task-value beliefs</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Goal-orientation beliefs</a:t>
          </a:r>
        </a:p>
      </dsp:txBody>
      <dsp:txXfrm>
        <a:off x="3812554" y="1482656"/>
        <a:ext cx="3341340" cy="3060476"/>
      </dsp:txXfrm>
    </dsp:sp>
    <dsp:sp modelId="{D9924F1D-D318-5F4B-8167-E09E80B6229D}">
      <dsp:nvSpPr>
        <dsp:cNvPr id="0" name=""/>
        <dsp:cNvSpPr/>
      </dsp:nvSpPr>
      <dsp:spPr>
        <a:xfrm>
          <a:off x="7621682" y="182853"/>
          <a:ext cx="3341340" cy="1299802"/>
        </a:xfrm>
        <a:prstGeom prst="rect">
          <a:avLst/>
        </a:prstGeom>
        <a:solidFill>
          <a:schemeClr val="accent3">
            <a:hueOff val="12979021"/>
            <a:satOff val="-33706"/>
            <a:lumOff val="-6079"/>
            <a:alphaOff val="0"/>
          </a:schemeClr>
        </a:solidFill>
        <a:ln w="25400" cap="flat" cmpd="sng" algn="ctr">
          <a:solidFill>
            <a:schemeClr val="accent3">
              <a:hueOff val="12979021"/>
              <a:satOff val="-33706"/>
              <a:lumOff val="-6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Beliefs About the Social Context</a:t>
          </a:r>
        </a:p>
      </dsp:txBody>
      <dsp:txXfrm>
        <a:off x="7621682" y="182853"/>
        <a:ext cx="3341340" cy="1299802"/>
      </dsp:txXfrm>
    </dsp:sp>
    <dsp:sp modelId="{9C9B1DCF-7E18-E843-BCF6-5F3D3C332234}">
      <dsp:nvSpPr>
        <dsp:cNvPr id="0" name=""/>
        <dsp:cNvSpPr/>
      </dsp:nvSpPr>
      <dsp:spPr>
        <a:xfrm>
          <a:off x="7621682" y="1482656"/>
          <a:ext cx="3341340" cy="3060476"/>
        </a:xfrm>
        <a:prstGeom prst="rect">
          <a:avLst/>
        </a:prstGeom>
        <a:solidFill>
          <a:schemeClr val="accent3">
            <a:tint val="40000"/>
            <a:alpha val="90000"/>
            <a:hueOff val="12377573"/>
            <a:satOff val="-20450"/>
            <a:lumOff val="-2264"/>
            <a:alphaOff val="0"/>
          </a:schemeClr>
        </a:solidFill>
        <a:ln w="25400" cap="flat" cmpd="sng" algn="ctr">
          <a:solidFill>
            <a:schemeClr val="accent3">
              <a:tint val="40000"/>
              <a:alpha val="90000"/>
              <a:hueOff val="12377573"/>
              <a:satOff val="-20450"/>
              <a:lumOff val="-22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Norms in their own class</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Role and functioning of the teacher and student</a:t>
          </a:r>
        </a:p>
        <a:p>
          <a:pPr marL="228600" lvl="1" indent="-228600" algn="l" defTabSz="1155700">
            <a:lnSpc>
              <a:spcPct val="90000"/>
            </a:lnSpc>
            <a:spcBef>
              <a:spcPct val="0"/>
            </a:spcBef>
            <a:spcAft>
              <a:spcPct val="15000"/>
            </a:spcAft>
            <a:buChar char="•"/>
          </a:pPr>
          <a:r>
            <a:rPr lang="en-US" sz="2600" kern="1200" dirty="0">
              <a:latin typeface="Calibri" panose="020F0502020204030204" pitchFamily="34" charset="0"/>
              <a:cs typeface="Calibri" panose="020F0502020204030204" pitchFamily="34" charset="0"/>
            </a:rPr>
            <a:t>Sociomathematical norms in class</a:t>
          </a:r>
        </a:p>
      </dsp:txBody>
      <dsp:txXfrm>
        <a:off x="7621682" y="1482656"/>
        <a:ext cx="3341340" cy="30604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99E68-5940-1843-B1EE-62AAB2B0F434}">
      <dsp:nvSpPr>
        <dsp:cNvPr id="0" name=""/>
        <dsp:cNvSpPr/>
      </dsp:nvSpPr>
      <dsp:spPr>
        <a:xfrm>
          <a:off x="-5343295" y="-818269"/>
          <a:ext cx="6362526" cy="6362526"/>
        </a:xfrm>
        <a:prstGeom prst="blockArc">
          <a:avLst>
            <a:gd name="adj1" fmla="val 18900000"/>
            <a:gd name="adj2" fmla="val 2700000"/>
            <a:gd name="adj3" fmla="val 339"/>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07A064-A63F-1B41-821D-42DBCB1D14A4}">
      <dsp:nvSpPr>
        <dsp:cNvPr id="0" name=""/>
        <dsp:cNvSpPr/>
      </dsp:nvSpPr>
      <dsp:spPr>
        <a:xfrm>
          <a:off x="380018" y="248870"/>
          <a:ext cx="8717242" cy="497551"/>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93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Systematic Instruction</a:t>
          </a:r>
        </a:p>
      </dsp:txBody>
      <dsp:txXfrm>
        <a:off x="380018" y="248870"/>
        <a:ext cx="8717242" cy="497551"/>
      </dsp:txXfrm>
    </dsp:sp>
    <dsp:sp modelId="{E7322903-4FC6-CF4A-977B-7C301BBC5B62}">
      <dsp:nvSpPr>
        <dsp:cNvPr id="0" name=""/>
        <dsp:cNvSpPr/>
      </dsp:nvSpPr>
      <dsp:spPr>
        <a:xfrm>
          <a:off x="69048" y="186676"/>
          <a:ext cx="621939" cy="62193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4207E8-7ED4-A542-815E-0D7E1991B1A1}">
      <dsp:nvSpPr>
        <dsp:cNvPr id="0" name=""/>
        <dsp:cNvSpPr/>
      </dsp:nvSpPr>
      <dsp:spPr>
        <a:xfrm>
          <a:off x="789289" y="995103"/>
          <a:ext cx="8307971" cy="497551"/>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93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Mathematical Language</a:t>
          </a:r>
        </a:p>
      </dsp:txBody>
      <dsp:txXfrm>
        <a:off x="789289" y="995103"/>
        <a:ext cx="8307971" cy="497551"/>
      </dsp:txXfrm>
    </dsp:sp>
    <dsp:sp modelId="{D1CB98C8-7A7B-9844-848B-A804C09E05BC}">
      <dsp:nvSpPr>
        <dsp:cNvPr id="0" name=""/>
        <dsp:cNvSpPr/>
      </dsp:nvSpPr>
      <dsp:spPr>
        <a:xfrm>
          <a:off x="478319" y="932909"/>
          <a:ext cx="621939" cy="62193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9822CC-F117-C445-9193-F4C91197A35D}">
      <dsp:nvSpPr>
        <dsp:cNvPr id="0" name=""/>
        <dsp:cNvSpPr/>
      </dsp:nvSpPr>
      <dsp:spPr>
        <a:xfrm>
          <a:off x="976438" y="1741337"/>
          <a:ext cx="8120822" cy="49755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93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Representations</a:t>
          </a:r>
        </a:p>
      </dsp:txBody>
      <dsp:txXfrm>
        <a:off x="976438" y="1741337"/>
        <a:ext cx="8120822" cy="497551"/>
      </dsp:txXfrm>
    </dsp:sp>
    <dsp:sp modelId="{2A37E039-60FB-0F46-92C9-FEC024717779}">
      <dsp:nvSpPr>
        <dsp:cNvPr id="0" name=""/>
        <dsp:cNvSpPr/>
      </dsp:nvSpPr>
      <dsp:spPr>
        <a:xfrm>
          <a:off x="665468" y="1679143"/>
          <a:ext cx="621939" cy="62193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F3F34D-F909-9949-B9C1-5C81A4135152}">
      <dsp:nvSpPr>
        <dsp:cNvPr id="0" name=""/>
        <dsp:cNvSpPr/>
      </dsp:nvSpPr>
      <dsp:spPr>
        <a:xfrm>
          <a:off x="976438" y="2487097"/>
          <a:ext cx="8120822" cy="497551"/>
        </a:xfrm>
        <a:prstGeom prst="rect">
          <a:avLst/>
        </a:prstGeom>
        <a:solidFill>
          <a:srgbClr val="0034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93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Number Lines</a:t>
          </a:r>
        </a:p>
      </dsp:txBody>
      <dsp:txXfrm>
        <a:off x="976438" y="2487097"/>
        <a:ext cx="8120822" cy="497551"/>
      </dsp:txXfrm>
    </dsp:sp>
    <dsp:sp modelId="{0C1D797A-ADD5-FE44-BF7A-23DC54406121}">
      <dsp:nvSpPr>
        <dsp:cNvPr id="0" name=""/>
        <dsp:cNvSpPr/>
      </dsp:nvSpPr>
      <dsp:spPr>
        <a:xfrm>
          <a:off x="665468" y="2424903"/>
          <a:ext cx="621939" cy="62193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193A64-1D3A-A94C-B820-AA5E41005B4A}">
      <dsp:nvSpPr>
        <dsp:cNvPr id="0" name=""/>
        <dsp:cNvSpPr/>
      </dsp:nvSpPr>
      <dsp:spPr>
        <a:xfrm>
          <a:off x="789289" y="3233331"/>
          <a:ext cx="8307971" cy="497551"/>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93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Word Problems</a:t>
          </a:r>
        </a:p>
      </dsp:txBody>
      <dsp:txXfrm>
        <a:off x="789289" y="3233331"/>
        <a:ext cx="8307971" cy="497551"/>
      </dsp:txXfrm>
    </dsp:sp>
    <dsp:sp modelId="{23E8B008-736B-8042-988D-C31B19BD2175}">
      <dsp:nvSpPr>
        <dsp:cNvPr id="0" name=""/>
        <dsp:cNvSpPr/>
      </dsp:nvSpPr>
      <dsp:spPr>
        <a:xfrm>
          <a:off x="478319" y="3171137"/>
          <a:ext cx="621939" cy="621939"/>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C638EC-C198-D244-B4FD-8D7CEF0FD98E}">
      <dsp:nvSpPr>
        <dsp:cNvPr id="0" name=""/>
        <dsp:cNvSpPr/>
      </dsp:nvSpPr>
      <dsp:spPr>
        <a:xfrm>
          <a:off x="380018" y="3979564"/>
          <a:ext cx="8717242" cy="497551"/>
        </a:xfrm>
        <a:prstGeom prst="rect">
          <a:avLst/>
        </a:prstGeom>
        <a:solidFill>
          <a:schemeClr val="tx2">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4932"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Timed Activities </a:t>
          </a:r>
        </a:p>
      </dsp:txBody>
      <dsp:txXfrm>
        <a:off x="380018" y="3979564"/>
        <a:ext cx="8717242" cy="497551"/>
      </dsp:txXfrm>
    </dsp:sp>
    <dsp:sp modelId="{FFE5B6BB-1F94-3C4C-8735-E0AD2B9C4F3F}">
      <dsp:nvSpPr>
        <dsp:cNvPr id="0" name=""/>
        <dsp:cNvSpPr/>
      </dsp:nvSpPr>
      <dsp:spPr>
        <a:xfrm>
          <a:off x="69048" y="3917370"/>
          <a:ext cx="621939" cy="62193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3883C-0372-974A-BF80-D0FD2088B4BE}">
      <dsp:nvSpPr>
        <dsp:cNvPr id="0" name=""/>
        <dsp:cNvSpPr/>
      </dsp:nvSpPr>
      <dsp:spPr>
        <a:xfrm>
          <a:off x="3212" y="556470"/>
          <a:ext cx="3914294" cy="1565717"/>
        </a:xfrm>
        <a:prstGeom prst="chevron">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Use Solved Problems</a:t>
          </a:r>
        </a:p>
      </dsp:txBody>
      <dsp:txXfrm>
        <a:off x="786071" y="556470"/>
        <a:ext cx="2348577" cy="1565717"/>
      </dsp:txXfrm>
    </dsp:sp>
    <dsp:sp modelId="{84A1D812-7FA1-624D-BBB4-BD1DC6F1A464}">
      <dsp:nvSpPr>
        <dsp:cNvPr id="0" name=""/>
        <dsp:cNvSpPr/>
      </dsp:nvSpPr>
      <dsp:spPr>
        <a:xfrm>
          <a:off x="3526077" y="556470"/>
          <a:ext cx="3914294" cy="1565717"/>
        </a:xfrm>
        <a:prstGeom prst="chevron">
          <a:avLst/>
        </a:prstGeom>
        <a:solidFill>
          <a:srgbClr val="0034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Utilize the Structure of Algebraic Representations.</a:t>
          </a:r>
        </a:p>
      </dsp:txBody>
      <dsp:txXfrm>
        <a:off x="4308936" y="556470"/>
        <a:ext cx="2348577" cy="1565717"/>
      </dsp:txXfrm>
    </dsp:sp>
    <dsp:sp modelId="{64FF0AFD-518F-0D40-A63B-BA6830B395C1}">
      <dsp:nvSpPr>
        <dsp:cNvPr id="0" name=""/>
        <dsp:cNvSpPr/>
      </dsp:nvSpPr>
      <dsp:spPr>
        <a:xfrm>
          <a:off x="7048942" y="556470"/>
          <a:ext cx="3914294" cy="1565717"/>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Teach Students to Intentionally Choose Alternative Strategies</a:t>
          </a:r>
        </a:p>
      </dsp:txBody>
      <dsp:txXfrm>
        <a:off x="7831801" y="556470"/>
        <a:ext cx="2348577" cy="15657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B9462-73C6-C347-8713-6045907FE9AF}">
      <dsp:nvSpPr>
        <dsp:cNvPr id="0" name=""/>
        <dsp:cNvSpPr/>
      </dsp:nvSpPr>
      <dsp:spPr>
        <a:xfrm>
          <a:off x="3212" y="751225"/>
          <a:ext cx="3223536" cy="3223536"/>
        </a:xfrm>
        <a:prstGeom prst="ellipse">
          <a:avLst/>
        </a:prstGeom>
        <a:solidFill>
          <a:srgbClr val="00346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402" tIns="35560" rIns="177402"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Calibri" panose="020F0502020204030204" pitchFamily="34" charset="0"/>
              <a:cs typeface="Calibri" panose="020F0502020204030204" pitchFamily="34" charset="0"/>
            </a:rPr>
            <a:t>Culture of Growth</a:t>
          </a:r>
        </a:p>
      </dsp:txBody>
      <dsp:txXfrm>
        <a:off x="475288" y="1223301"/>
        <a:ext cx="2279384" cy="2279384"/>
      </dsp:txXfrm>
    </dsp:sp>
    <dsp:sp modelId="{98F06043-9B2D-CB4C-8B33-01F21C05E1D4}">
      <dsp:nvSpPr>
        <dsp:cNvPr id="0" name=""/>
        <dsp:cNvSpPr/>
      </dsp:nvSpPr>
      <dsp:spPr>
        <a:xfrm>
          <a:off x="2582042" y="751225"/>
          <a:ext cx="3223536" cy="3223536"/>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402" tIns="35560" rIns="177402"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Calibri" panose="020F0502020204030204" pitchFamily="34" charset="0"/>
              <a:cs typeface="Calibri" panose="020F0502020204030204" pitchFamily="34" charset="0"/>
            </a:rPr>
            <a:t>Learning Leadership</a:t>
          </a:r>
        </a:p>
      </dsp:txBody>
      <dsp:txXfrm>
        <a:off x="3054118" y="1223301"/>
        <a:ext cx="2279384" cy="2279384"/>
      </dsp:txXfrm>
    </dsp:sp>
    <dsp:sp modelId="{5CFF8737-EDA8-6A42-B281-E0D807450479}">
      <dsp:nvSpPr>
        <dsp:cNvPr id="0" name=""/>
        <dsp:cNvSpPr/>
      </dsp:nvSpPr>
      <dsp:spPr>
        <a:xfrm>
          <a:off x="5160871" y="751225"/>
          <a:ext cx="3223536" cy="3223536"/>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402" tIns="35560" rIns="177402"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Calibri" panose="020F0502020204030204" pitchFamily="34" charset="0"/>
              <a:cs typeface="Calibri" panose="020F0502020204030204" pitchFamily="34" charset="0"/>
            </a:rPr>
            <a:t>Capacity Building</a:t>
          </a:r>
        </a:p>
      </dsp:txBody>
      <dsp:txXfrm>
        <a:off x="5632947" y="1223301"/>
        <a:ext cx="2279384" cy="2279384"/>
      </dsp:txXfrm>
    </dsp:sp>
    <dsp:sp modelId="{3E7E7BF5-5735-C546-9439-370E92B71729}">
      <dsp:nvSpPr>
        <dsp:cNvPr id="0" name=""/>
        <dsp:cNvSpPr/>
      </dsp:nvSpPr>
      <dsp:spPr>
        <a:xfrm>
          <a:off x="7739700" y="751225"/>
          <a:ext cx="3223536" cy="3223536"/>
        </a:xfrm>
        <a:prstGeom prst="ellipse">
          <a:avLst/>
        </a:prstGeom>
        <a:solidFill>
          <a:srgbClr val="5241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402" tIns="35560" rIns="177402"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Calibri" panose="020F0502020204030204" pitchFamily="34" charset="0"/>
              <a:cs typeface="Calibri" panose="020F0502020204030204" pitchFamily="34" charset="0"/>
            </a:rPr>
            <a:t>Collaborative Work</a:t>
          </a:r>
        </a:p>
      </dsp:txBody>
      <dsp:txXfrm>
        <a:off x="8211776" y="1223301"/>
        <a:ext cx="2279384" cy="2279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467E6-398C-42E0-B63E-A2DB74586550}">
      <dsp:nvSpPr>
        <dsp:cNvPr id="0" name=""/>
        <dsp:cNvSpPr/>
      </dsp:nvSpPr>
      <dsp:spPr>
        <a:xfrm>
          <a:off x="0" y="1383"/>
          <a:ext cx="10972800" cy="568592"/>
        </a:xfrm>
        <a:prstGeom prst="roundRect">
          <a:avLst/>
        </a:prstGeom>
        <a:solidFill>
          <a:srgbClr val="52419B"/>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Language</a:t>
          </a:r>
        </a:p>
      </dsp:txBody>
      <dsp:txXfrm>
        <a:off x="27756" y="29139"/>
        <a:ext cx="10917288" cy="513080"/>
      </dsp:txXfrm>
    </dsp:sp>
    <dsp:sp modelId="{34FE6E29-9429-439C-8ABB-DCF4D1612E53}">
      <dsp:nvSpPr>
        <dsp:cNvPr id="0" name=""/>
        <dsp:cNvSpPr/>
      </dsp:nvSpPr>
      <dsp:spPr>
        <a:xfrm>
          <a:off x="0" y="582041"/>
          <a:ext cx="10972800" cy="568592"/>
        </a:xfrm>
        <a:prstGeom prst="roundRect">
          <a:avLst/>
        </a:prstGeom>
        <a:solidFill>
          <a:srgbClr val="00346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Notation</a:t>
          </a:r>
        </a:p>
      </dsp:txBody>
      <dsp:txXfrm>
        <a:off x="27756" y="609797"/>
        <a:ext cx="10917288" cy="513080"/>
      </dsp:txXfrm>
    </dsp:sp>
    <dsp:sp modelId="{DDBB3F11-1633-4E56-85B9-08209E2ED5C1}">
      <dsp:nvSpPr>
        <dsp:cNvPr id="0" name=""/>
        <dsp:cNvSpPr/>
      </dsp:nvSpPr>
      <dsp:spPr>
        <a:xfrm>
          <a:off x="0" y="1162700"/>
          <a:ext cx="10972800" cy="568592"/>
        </a:xfrm>
        <a:prstGeom prst="roundRect">
          <a:avLst/>
        </a:prstGeom>
        <a:solidFill>
          <a:schemeClr val="accent6">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Representations</a:t>
          </a:r>
        </a:p>
      </dsp:txBody>
      <dsp:txXfrm>
        <a:off x="27756" y="1190456"/>
        <a:ext cx="10917288" cy="513080"/>
      </dsp:txXfrm>
    </dsp:sp>
    <dsp:sp modelId="{197111B1-3B3B-4ED6-A411-9850FC43A1C0}">
      <dsp:nvSpPr>
        <dsp:cNvPr id="0" name=""/>
        <dsp:cNvSpPr/>
      </dsp:nvSpPr>
      <dsp:spPr>
        <a:xfrm>
          <a:off x="0" y="1743358"/>
          <a:ext cx="10972800" cy="568592"/>
        </a:xfrm>
        <a:prstGeom prst="roundRect">
          <a:avLst/>
        </a:prstGeom>
        <a:solidFill>
          <a:schemeClr val="accent4">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Rules</a:t>
          </a:r>
        </a:p>
      </dsp:txBody>
      <dsp:txXfrm>
        <a:off x="27756" y="1771114"/>
        <a:ext cx="10917288" cy="513080"/>
      </dsp:txXfrm>
    </dsp:sp>
    <dsp:sp modelId="{510B418C-61AD-43DB-BDF2-CF96557C301D}">
      <dsp:nvSpPr>
        <dsp:cNvPr id="0" name=""/>
        <dsp:cNvSpPr/>
      </dsp:nvSpPr>
      <dsp:spPr>
        <a:xfrm>
          <a:off x="0" y="2324016"/>
          <a:ext cx="10972800" cy="568592"/>
        </a:xfrm>
        <a:prstGeom prst="roundRect">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Generalizations</a:t>
          </a:r>
        </a:p>
      </dsp:txBody>
      <dsp:txXfrm>
        <a:off x="27756" y="2351772"/>
        <a:ext cx="10917288" cy="513080"/>
      </dsp:txXfrm>
    </dsp:sp>
    <dsp:sp modelId="{B77F0DBD-763B-48DA-B982-3BE684F2926C}">
      <dsp:nvSpPr>
        <dsp:cNvPr id="0" name=""/>
        <dsp:cNvSpPr/>
      </dsp:nvSpPr>
      <dsp:spPr>
        <a:xfrm>
          <a:off x="0" y="2904674"/>
          <a:ext cx="10972800" cy="568592"/>
        </a:xfrm>
        <a:prstGeom prst="roundRect">
          <a:avLst/>
        </a:prstGeom>
        <a:solidFill>
          <a:schemeClr val="accent5">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Instructional Strategies</a:t>
          </a:r>
        </a:p>
      </dsp:txBody>
      <dsp:txXfrm>
        <a:off x="27756" y="2932430"/>
        <a:ext cx="10917288" cy="51308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4DE2DD-16A0-B540-B85A-5F36CD24610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2D7139B0-F576-3A4D-807B-A2F17A9001F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13E321F-F95F-C842-865A-7F7F63C7D0E8}" type="datetimeFigureOut">
              <a:rPr lang="en-US" smtClean="0"/>
              <a:t>10/20/2022</a:t>
            </a:fld>
            <a:endParaRPr lang="en-US" dirty="0"/>
          </a:p>
        </p:txBody>
      </p:sp>
      <p:sp>
        <p:nvSpPr>
          <p:cNvPr id="4" name="Footer Placeholder 3">
            <a:extLst>
              <a:ext uri="{FF2B5EF4-FFF2-40B4-BE49-F238E27FC236}">
                <a16:creationId xmlns:a16="http://schemas.microsoft.com/office/drawing/2014/main" id="{4BE85F59-94B9-E34C-818C-33E0A2B0AA7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D33B8F1-75FB-5B43-ACBF-0B5921CF99A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77D5834-1DCB-1D44-86B0-F227FBD12905}" type="slidenum">
              <a:rPr lang="en-US" smtClean="0"/>
              <a:t>‹#›</a:t>
            </a:fld>
            <a:endParaRPr lang="en-US" dirty="0"/>
          </a:p>
        </p:txBody>
      </p:sp>
    </p:spTree>
    <p:extLst>
      <p:ext uri="{BB962C8B-B14F-4D97-AF65-F5344CB8AC3E}">
        <p14:creationId xmlns:p14="http://schemas.microsoft.com/office/powerpoint/2010/main" val="3799547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9A60A63-474E-1143-8040-5CF9037975CB}" type="datetimeFigureOut">
              <a:rPr lang="en-US" smtClean="0"/>
              <a:t>10/20/2022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BC013DF-1BBD-3547-8ED8-967F630AD9C5}" type="slidenum">
              <a:rPr lang="en-US" smtClean="0"/>
              <a:t>‹#›</a:t>
            </a:fld>
            <a:endParaRPr lang="en-US" dirty="0"/>
          </a:p>
        </p:txBody>
      </p:sp>
    </p:spTree>
    <p:extLst>
      <p:ext uri="{BB962C8B-B14F-4D97-AF65-F5344CB8AC3E}">
        <p14:creationId xmlns:p14="http://schemas.microsoft.com/office/powerpoint/2010/main" val="95758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ghleveragepractices.org/clarifying-relationship-between-hlps-and-ebp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jamboard.google.com/d/1CY0Gs0EIoJA8TVePRoGch0yHpUszY3sbLTPr-Gpxyp8/viewer?f=2"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a:t>
            </a:fld>
            <a:endParaRPr lang="en-US" dirty="0"/>
          </a:p>
        </p:txBody>
      </p:sp>
    </p:spTree>
    <p:extLst>
      <p:ext uri="{BB962C8B-B14F-4D97-AF65-F5344CB8AC3E}">
        <p14:creationId xmlns:p14="http://schemas.microsoft.com/office/powerpoint/2010/main" val="882172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15</a:t>
            </a:fld>
            <a:endParaRPr lang="en-US" dirty="0"/>
          </a:p>
        </p:txBody>
      </p:sp>
    </p:spTree>
    <p:extLst>
      <p:ext uri="{BB962C8B-B14F-4D97-AF65-F5344CB8AC3E}">
        <p14:creationId xmlns:p14="http://schemas.microsoft.com/office/powerpoint/2010/main" val="5864468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the date for the next session and any other pertinent information. Read the slide and highlight important information.]</a:t>
            </a:r>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pPr defTabSz="931774">
              <a:defRPr/>
            </a:pPr>
            <a:fld id="{2BC013DF-1BBD-3547-8ED8-967F630AD9C5}" type="slidenum">
              <a:rPr lang="en-US">
                <a:solidFill>
                  <a:prstClr val="black"/>
                </a:solidFill>
                <a:latin typeface="Calibri" panose="020F0502020204030204"/>
              </a:rPr>
              <a:pPr defTabSz="931774">
                <a:defRPr/>
              </a:pPr>
              <a:t>129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654737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discuss Chapter 6: “Building Generalizations: Developing Instructional Strategies the MWSA Way.” Here is an overview of our session </a:t>
            </a:r>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131</a:t>
            </a:fld>
            <a:endParaRPr lang="en-US" dirty="0"/>
          </a:p>
        </p:txBody>
      </p:sp>
    </p:spTree>
    <p:extLst>
      <p:ext uri="{BB962C8B-B14F-4D97-AF65-F5344CB8AC3E}">
        <p14:creationId xmlns:p14="http://schemas.microsoft.com/office/powerpoint/2010/main" val="42312737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today’s session, we hope to achieve these objectives </a:t>
            </a:r>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132</a:t>
            </a:fld>
            <a:endParaRPr lang="en-US" dirty="0"/>
          </a:p>
        </p:txBody>
      </p:sp>
    </p:spTree>
    <p:extLst>
      <p:ext uri="{BB962C8B-B14F-4D97-AF65-F5344CB8AC3E}">
        <p14:creationId xmlns:p14="http://schemas.microsoft.com/office/powerpoint/2010/main" val="25229590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 will start with a mathematical sorting warm-up to help link to the material that we read for today’s session. </a:t>
            </a:r>
          </a:p>
          <a:p>
            <a:endParaRPr lang="en-US" dirty="0"/>
          </a:p>
          <a:p>
            <a:r>
              <a:rPr lang="en-US" i="1" dirty="0"/>
              <a:t>[Read slide. Discuss and have teachers talk about how they would solve. Direct participants to Jamboard to solve.]</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p:txBody>
      </p:sp>
      <p:sp>
        <p:nvSpPr>
          <p:cNvPr id="4" name="Slide Number Placeholder 3"/>
          <p:cNvSpPr>
            <a:spLocks noGrp="1"/>
          </p:cNvSpPr>
          <p:nvPr>
            <p:ph type="sldNum" sz="quarter" idx="5"/>
          </p:nvPr>
        </p:nvSpPr>
        <p:spPr/>
        <p:txBody>
          <a:bodyPr/>
          <a:lstStyle/>
          <a:p>
            <a:fld id="{4C43A9C7-3DBA-1F49-9BE8-472CD1F77734}" type="slidenum">
              <a:rPr lang="en-US" smtClean="0"/>
              <a:t>134</a:t>
            </a:fld>
            <a:endParaRPr lang="en-US" dirty="0"/>
          </a:p>
        </p:txBody>
      </p:sp>
    </p:spTree>
    <p:extLst>
      <p:ext uri="{BB962C8B-B14F-4D97-AF65-F5344CB8AC3E}">
        <p14:creationId xmlns:p14="http://schemas.microsoft.com/office/powerpoint/2010/main" val="28497509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135</a:t>
            </a:fld>
            <a:endParaRPr lang="en-US" dirty="0"/>
          </a:p>
        </p:txBody>
      </p:sp>
    </p:spTree>
    <p:extLst>
      <p:ext uri="{BB962C8B-B14F-4D97-AF65-F5344CB8AC3E}">
        <p14:creationId xmlns:p14="http://schemas.microsoft.com/office/powerpoint/2010/main" val="16017265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Discuss and have teachers talk about how they would solve. Direct participants to Jamboard to solve.]</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p:txBody>
      </p:sp>
      <p:sp>
        <p:nvSpPr>
          <p:cNvPr id="4" name="Slide Number Placeholder 3"/>
          <p:cNvSpPr>
            <a:spLocks noGrp="1"/>
          </p:cNvSpPr>
          <p:nvPr>
            <p:ph type="sldNum" sz="quarter" idx="5"/>
          </p:nvPr>
        </p:nvSpPr>
        <p:spPr/>
        <p:txBody>
          <a:bodyPr/>
          <a:lstStyle/>
          <a:p>
            <a:fld id="{2BC013DF-1BBD-3547-8ED8-967F630AD9C5}" type="slidenum">
              <a:rPr lang="en-US" smtClean="0"/>
              <a:t>137</a:t>
            </a:fld>
            <a:endParaRPr lang="en-US" dirty="0"/>
          </a:p>
        </p:txBody>
      </p:sp>
    </p:spTree>
    <p:extLst>
      <p:ext uri="{BB962C8B-B14F-4D97-AF65-F5344CB8AC3E}">
        <p14:creationId xmlns:p14="http://schemas.microsoft.com/office/powerpoint/2010/main" val="22704901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138</a:t>
            </a:fld>
            <a:endParaRPr lang="en-US" dirty="0"/>
          </a:p>
        </p:txBody>
      </p:sp>
    </p:spTree>
    <p:extLst>
      <p:ext uri="{BB962C8B-B14F-4D97-AF65-F5344CB8AC3E}">
        <p14:creationId xmlns:p14="http://schemas.microsoft.com/office/powerpoint/2010/main" val="19469460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4C43A9C7-3DBA-1F49-9BE8-472CD1F77734}" type="slidenum">
              <a:rPr lang="en-US" smtClean="0"/>
              <a:t>139</a:t>
            </a:fld>
            <a:endParaRPr lang="en-US" dirty="0"/>
          </a:p>
        </p:txBody>
      </p:sp>
    </p:spTree>
    <p:extLst>
      <p:ext uri="{BB962C8B-B14F-4D97-AF65-F5344CB8AC3E}">
        <p14:creationId xmlns:p14="http://schemas.microsoft.com/office/powerpoint/2010/main" val="14411982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140</a:t>
            </a:fld>
            <a:endParaRPr lang="en-US" dirty="0"/>
          </a:p>
        </p:txBody>
      </p:sp>
    </p:spTree>
    <p:extLst>
      <p:ext uri="{BB962C8B-B14F-4D97-AF65-F5344CB8AC3E}">
        <p14:creationId xmlns:p14="http://schemas.microsoft.com/office/powerpoint/2010/main" val="28617393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these problems and the types of questions we just reviewed. How are these problems alike? How are they different?</a:t>
            </a:r>
          </a:p>
        </p:txBody>
      </p:sp>
      <p:sp>
        <p:nvSpPr>
          <p:cNvPr id="4" name="Slide Number Placeholder 3"/>
          <p:cNvSpPr>
            <a:spLocks noGrp="1"/>
          </p:cNvSpPr>
          <p:nvPr>
            <p:ph type="sldNum" sz="quarter" idx="5"/>
          </p:nvPr>
        </p:nvSpPr>
        <p:spPr/>
        <p:txBody>
          <a:bodyPr/>
          <a:lstStyle/>
          <a:p>
            <a:fld id="{2BC013DF-1BBD-3547-8ED8-967F630AD9C5}" type="slidenum">
              <a:rPr lang="en-US" smtClean="0"/>
              <a:t>141</a:t>
            </a:fld>
            <a:endParaRPr lang="en-US" dirty="0"/>
          </a:p>
        </p:txBody>
      </p:sp>
    </p:spTree>
    <p:extLst>
      <p:ext uri="{BB962C8B-B14F-4D97-AF65-F5344CB8AC3E}">
        <p14:creationId xmlns:p14="http://schemas.microsoft.com/office/powerpoint/2010/main" val="59089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through slide content; pause and ask participants if they have any questions.</a:t>
            </a:r>
          </a:p>
          <a:p>
            <a:pPr defTabSz="931774">
              <a:defRPr/>
            </a:pPr>
            <a:endParaRPr lang="en-US" dirty="0"/>
          </a:p>
          <a:p>
            <a:pPr defTabSz="931774">
              <a:defRPr/>
            </a:pPr>
            <a:r>
              <a:rPr lang="en-US" dirty="0"/>
              <a:t>Today, the content is focused on </a:t>
            </a:r>
            <a:r>
              <a:rPr lang="en-US" b="0" i="0" dirty="0">
                <a:solidFill>
                  <a:srgbClr val="555555"/>
                </a:solidFill>
                <a:effectLst/>
                <a:latin typeface="Montserrat" panose="020B0604020202020204" pitchFamily="2" charset="0"/>
              </a:rPr>
              <a:t>Chapter 1: “Jumping on Board: What Is the Mathematics Whole School Agreement?”</a:t>
            </a:r>
            <a:endParaRPr lang="en-US" dirty="0"/>
          </a:p>
        </p:txBody>
      </p:sp>
      <p:sp>
        <p:nvSpPr>
          <p:cNvPr id="4" name="Slide Number Placeholder 3"/>
          <p:cNvSpPr>
            <a:spLocks noGrp="1"/>
          </p:cNvSpPr>
          <p:nvPr>
            <p:ph type="sldNum" sz="quarter" idx="5"/>
          </p:nvPr>
        </p:nvSpPr>
        <p:spPr/>
        <p:txBody>
          <a:bodyPr/>
          <a:lstStyle/>
          <a:p>
            <a:fld id="{AE28F4BE-1624-294F-A851-A678A4EAE2F1}" type="slidenum">
              <a:rPr lang="en-US" smtClean="0"/>
              <a:t>16</a:t>
            </a:fld>
            <a:endParaRPr lang="en-US" dirty="0"/>
          </a:p>
        </p:txBody>
      </p:sp>
    </p:spTree>
    <p:extLst>
      <p:ext uri="{BB962C8B-B14F-4D97-AF65-F5344CB8AC3E}">
        <p14:creationId xmlns:p14="http://schemas.microsoft.com/office/powerpoint/2010/main" val="16216300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practice sorting questions by reversibility, flexibility, generalization, or a basic computational problem. There is no right answer; rather, this is a time for us to learn, discuss, and practice so that we can begin to think about how to bring in different types of questions into your classes. </a:t>
            </a:r>
          </a:p>
        </p:txBody>
      </p:sp>
      <p:sp>
        <p:nvSpPr>
          <p:cNvPr id="4" name="Slide Number Placeholder 3"/>
          <p:cNvSpPr>
            <a:spLocks noGrp="1"/>
          </p:cNvSpPr>
          <p:nvPr>
            <p:ph type="sldNum" sz="quarter" idx="5"/>
          </p:nvPr>
        </p:nvSpPr>
        <p:spPr/>
        <p:txBody>
          <a:bodyPr/>
          <a:lstStyle/>
          <a:p>
            <a:fld id="{4C43A9C7-3DBA-1F49-9BE8-472CD1F77734}" type="slidenum">
              <a:rPr lang="en-US" smtClean="0"/>
              <a:t>142</a:t>
            </a:fld>
            <a:endParaRPr lang="en-US" dirty="0"/>
          </a:p>
        </p:txBody>
      </p:sp>
    </p:spTree>
    <p:extLst>
      <p:ext uri="{BB962C8B-B14F-4D97-AF65-F5344CB8AC3E}">
        <p14:creationId xmlns:p14="http://schemas.microsoft.com/office/powerpoint/2010/main" val="10605172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143</a:t>
            </a:fld>
            <a:endParaRPr lang="en-US" dirty="0"/>
          </a:p>
        </p:txBody>
      </p:sp>
    </p:spTree>
    <p:extLst>
      <p:ext uri="{BB962C8B-B14F-4D97-AF65-F5344CB8AC3E}">
        <p14:creationId xmlns:p14="http://schemas.microsoft.com/office/powerpoint/2010/main" val="4845654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this slide in a previous section. As we have read and learned more about our own mathematics instruction and challenges faced by students, where do you see the greatest challenge?</a:t>
            </a:r>
          </a:p>
        </p:txBody>
      </p:sp>
      <p:sp>
        <p:nvSpPr>
          <p:cNvPr id="4" name="Slide Number Placeholder 3"/>
          <p:cNvSpPr>
            <a:spLocks noGrp="1"/>
          </p:cNvSpPr>
          <p:nvPr>
            <p:ph type="sldNum" sz="quarter" idx="5"/>
          </p:nvPr>
        </p:nvSpPr>
        <p:spPr/>
        <p:txBody>
          <a:bodyPr/>
          <a:lstStyle/>
          <a:p>
            <a:fld id="{2BC013DF-1BBD-3547-8ED8-967F630AD9C5}" type="slidenum">
              <a:rPr lang="en-US" smtClean="0"/>
              <a:t>145</a:t>
            </a:fld>
            <a:endParaRPr lang="en-US" dirty="0"/>
          </a:p>
        </p:txBody>
      </p:sp>
    </p:spTree>
    <p:extLst>
      <p:ext uri="{BB962C8B-B14F-4D97-AF65-F5344CB8AC3E}">
        <p14:creationId xmlns:p14="http://schemas.microsoft.com/office/powerpoint/2010/main" val="29572098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evidence-based practices, the Institute for Education Sciences (IES) and the What Works Clearinghouse have created practice guides. This practice guide outlines six practices that can support students struggling in mathematics. Although the title states elementary, all of these practices can and should be part of middle school intervention and core classrooms. These include the use of systematic instruction, mathematical language. use of representations, use of number lines, word problem instruction, and regularly timed activities. How many of these practices are currently part of your instruction?</a:t>
            </a:r>
          </a:p>
        </p:txBody>
      </p:sp>
      <p:sp>
        <p:nvSpPr>
          <p:cNvPr id="4" name="Slide Number Placeholder 3"/>
          <p:cNvSpPr>
            <a:spLocks noGrp="1"/>
          </p:cNvSpPr>
          <p:nvPr>
            <p:ph type="sldNum" sz="quarter" idx="5"/>
          </p:nvPr>
        </p:nvSpPr>
        <p:spPr/>
        <p:txBody>
          <a:bodyPr/>
          <a:lstStyle/>
          <a:p>
            <a:fld id="{2BC013DF-1BBD-3547-8ED8-967F630AD9C5}" type="slidenum">
              <a:rPr lang="en-US" smtClean="0"/>
              <a:t>146</a:t>
            </a:fld>
            <a:endParaRPr lang="en-US" dirty="0"/>
          </a:p>
        </p:txBody>
      </p:sp>
    </p:spTree>
    <p:extLst>
      <p:ext uri="{BB962C8B-B14F-4D97-AF65-F5344CB8AC3E}">
        <p14:creationId xmlns:p14="http://schemas.microsoft.com/office/powerpoint/2010/main" val="24793627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practice guide focuses specifically on evidence-based practices in middle schools. As mentioned on the previous slide, this is another practice guide that shows solving worked problems and word problems, teaching students to use algebraic structures, and choosing strategies for solving problems are all EBPs. Many teachers often question the role of evidence, what about the practices that are minimal? The IES process is very stringent and applies high standards for judging intervention studies, as they should, which means that if a practice is even minimal, it often contains more evidence than programs or other instructional programs in schools.</a:t>
            </a:r>
          </a:p>
        </p:txBody>
      </p:sp>
      <p:sp>
        <p:nvSpPr>
          <p:cNvPr id="4" name="Slide Number Placeholder 3"/>
          <p:cNvSpPr>
            <a:spLocks noGrp="1"/>
          </p:cNvSpPr>
          <p:nvPr>
            <p:ph type="sldNum" sz="quarter" idx="5"/>
          </p:nvPr>
        </p:nvSpPr>
        <p:spPr/>
        <p:txBody>
          <a:bodyPr/>
          <a:lstStyle/>
          <a:p>
            <a:fld id="{2BC013DF-1BBD-3547-8ED8-967F630AD9C5}" type="slidenum">
              <a:rPr lang="en-US" smtClean="0"/>
              <a:t>147</a:t>
            </a:fld>
            <a:endParaRPr lang="en-US" dirty="0"/>
          </a:p>
        </p:txBody>
      </p:sp>
    </p:spTree>
    <p:extLst>
      <p:ext uri="{BB962C8B-B14F-4D97-AF65-F5344CB8AC3E}">
        <p14:creationId xmlns:p14="http://schemas.microsoft.com/office/powerpoint/2010/main" val="36274992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and 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148</a:t>
            </a:fld>
            <a:endParaRPr lang="en-US" dirty="0"/>
          </a:p>
        </p:txBody>
      </p:sp>
    </p:spTree>
    <p:extLst>
      <p:ext uri="{BB962C8B-B14F-4D97-AF65-F5344CB8AC3E}">
        <p14:creationId xmlns:p14="http://schemas.microsoft.com/office/powerpoint/2010/main" val="20003267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date for the next session. See Resource list for link to articles. [Read slide.]</a:t>
            </a:r>
          </a:p>
        </p:txBody>
      </p:sp>
      <p:sp>
        <p:nvSpPr>
          <p:cNvPr id="4" name="Slide Number Placeholder 3"/>
          <p:cNvSpPr>
            <a:spLocks noGrp="1"/>
          </p:cNvSpPr>
          <p:nvPr>
            <p:ph type="sldNum" sz="quarter" idx="5"/>
          </p:nvPr>
        </p:nvSpPr>
        <p:spPr/>
        <p:txBody>
          <a:bodyPr/>
          <a:lstStyle/>
          <a:p>
            <a:fld id="{4C43A9C7-3DBA-1F49-9BE8-472CD1F77734}" type="slidenum">
              <a:rPr lang="en-US" smtClean="0"/>
              <a:t>150</a:t>
            </a:fld>
            <a:endParaRPr lang="en-US" dirty="0"/>
          </a:p>
        </p:txBody>
      </p:sp>
    </p:spTree>
    <p:extLst>
      <p:ext uri="{BB962C8B-B14F-4D97-AF65-F5344CB8AC3E}">
        <p14:creationId xmlns:p14="http://schemas.microsoft.com/office/powerpoint/2010/main" val="3557116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152</a:t>
            </a:fld>
            <a:endParaRPr lang="en-US" dirty="0"/>
          </a:p>
        </p:txBody>
      </p:sp>
    </p:spTree>
    <p:extLst>
      <p:ext uri="{BB962C8B-B14F-4D97-AF65-F5344CB8AC3E}">
        <p14:creationId xmlns:p14="http://schemas.microsoft.com/office/powerpoint/2010/main" val="34236732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153</a:t>
            </a:fld>
            <a:endParaRPr lang="en-US" dirty="0"/>
          </a:p>
        </p:txBody>
      </p:sp>
    </p:spTree>
    <p:extLst>
      <p:ext uri="{BB962C8B-B14F-4D97-AF65-F5344CB8AC3E}">
        <p14:creationId xmlns:p14="http://schemas.microsoft.com/office/powerpoint/2010/main" val="21541914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t>
            </a:r>
            <a:r>
              <a:rPr lang="en-US" dirty="0"/>
              <a:t>Today’s warm-up will be a discussion rather than a mathematical problem. We have been spending a lot of time learning and practicing mathematics together, rather than alone. Think about your role at your school. How often do you have an opportunity to learn with peers? Collaborate between general and special education? </a:t>
            </a:r>
          </a:p>
        </p:txBody>
      </p:sp>
      <p:sp>
        <p:nvSpPr>
          <p:cNvPr id="4" name="Slide Number Placeholder 3"/>
          <p:cNvSpPr>
            <a:spLocks noGrp="1"/>
          </p:cNvSpPr>
          <p:nvPr>
            <p:ph type="sldNum" sz="quarter" idx="5"/>
          </p:nvPr>
        </p:nvSpPr>
        <p:spPr/>
        <p:txBody>
          <a:bodyPr/>
          <a:lstStyle/>
          <a:p>
            <a:fld id="{2BC013DF-1BBD-3547-8ED8-967F630AD9C5}" type="slidenum">
              <a:rPr lang="en-US" smtClean="0"/>
              <a:t>155</a:t>
            </a:fld>
            <a:endParaRPr lang="en-US" dirty="0"/>
          </a:p>
        </p:txBody>
      </p:sp>
    </p:spTree>
    <p:extLst>
      <p:ext uri="{BB962C8B-B14F-4D97-AF65-F5344CB8AC3E}">
        <p14:creationId xmlns:p14="http://schemas.microsoft.com/office/powerpoint/2010/main" val="281703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Although you have already introduced yourself, please take a moment to state your name again and briefly describe your interest in mathematics or your hope for this book study. Once the facilitator(s) have introduced themselves, prompt participants to introduce themselves using the information on the slide as a guide for their brief introduction. </a:t>
            </a:r>
          </a:p>
        </p:txBody>
      </p:sp>
      <p:sp>
        <p:nvSpPr>
          <p:cNvPr id="4" name="Slide Number Placeholder 3"/>
          <p:cNvSpPr>
            <a:spLocks noGrp="1"/>
          </p:cNvSpPr>
          <p:nvPr>
            <p:ph type="sldNum" sz="quarter" idx="5"/>
          </p:nvPr>
        </p:nvSpPr>
        <p:spPr/>
        <p:txBody>
          <a:bodyPr/>
          <a:lstStyle/>
          <a:p>
            <a:fld id="{2BC013DF-1BBD-3547-8ED8-967F630AD9C5}" type="slidenum">
              <a:rPr lang="en-US" smtClean="0"/>
              <a:t>18</a:t>
            </a:fld>
            <a:endParaRPr lang="en-US" dirty="0"/>
          </a:p>
        </p:txBody>
      </p:sp>
    </p:spTree>
    <p:extLst>
      <p:ext uri="{BB962C8B-B14F-4D97-AF65-F5344CB8AC3E}">
        <p14:creationId xmlns:p14="http://schemas.microsoft.com/office/powerpoint/2010/main" val="37348704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go to breakout rooms depending on the article you read. Take 8 minutes to chat about key insights and takeaways and then add notes to your slide on Jamboard.</a:t>
            </a:r>
          </a:p>
          <a:p>
            <a:endParaRPr lang="en-US" dirty="0"/>
          </a:p>
          <a:p>
            <a:r>
              <a:rPr lang="en-US" dirty="0">
                <a:cs typeface="Arial"/>
              </a:rPr>
              <a:t>Slide 1: When Students Use Technology Tools, What Are You Noticing?</a:t>
            </a:r>
          </a:p>
          <a:p>
            <a:r>
              <a:rPr lang="en-US" dirty="0">
                <a:cs typeface="Arial"/>
              </a:rPr>
              <a:t>Slide 2: Launching a Mathematical Model Lesson</a:t>
            </a:r>
          </a:p>
          <a:p>
            <a:r>
              <a:rPr lang="en-US" b="1" i="1" dirty="0"/>
              <a:t>Jamboard 2 (new Jamboard link)</a:t>
            </a:r>
          </a:p>
          <a:p>
            <a:r>
              <a:rPr lang="en-US" i="1" dirty="0"/>
              <a:t>https://jamboard.google.com/d/1Ms2L_2Au57MioNRY9auy_lyC_YBjtY9UEZN_e22-2pE/edit?usp=sharing</a:t>
            </a:r>
          </a:p>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fld id="{4C43A9C7-3DBA-1F49-9BE8-472CD1F77734}" type="slidenum">
              <a:rPr lang="en-US" smtClean="0"/>
              <a:t>157</a:t>
            </a:fld>
            <a:endParaRPr lang="en-US" dirty="0"/>
          </a:p>
        </p:txBody>
      </p:sp>
    </p:spTree>
    <p:extLst>
      <p:ext uri="{BB962C8B-B14F-4D97-AF65-F5344CB8AC3E}">
        <p14:creationId xmlns:p14="http://schemas.microsoft.com/office/powerpoint/2010/main" val="39665562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Once you bring the groups back together, have each group share two takeaways with the participants who read a different article.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158</a:t>
            </a:fld>
            <a:endParaRPr lang="en-US" dirty="0"/>
          </a:p>
        </p:txBody>
      </p:sp>
    </p:spTree>
    <p:extLst>
      <p:ext uri="{BB962C8B-B14F-4D97-AF65-F5344CB8AC3E}">
        <p14:creationId xmlns:p14="http://schemas.microsoft.com/office/powerpoint/2010/main" val="41873089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discussing changing our own mathematics instruction, but it is hard to live in a bubble. The key within the </a:t>
            </a:r>
            <a:r>
              <a:rPr lang="en-US" i="0" dirty="0"/>
              <a:t>Math Pact </a:t>
            </a:r>
            <a:r>
              <a:rPr lang="en-US" dirty="0"/>
              <a:t>is that it is more than just you; it is a team that is willing to be vulnerable and willing to change instructional practices to meet student needs. It also is about creating a culture that allows you to be open and honest in admitting that you may need more support. This slide is an example of the ideal coherence system components. Consider how each area has been part of our book study. For example, we have focused direction on EBPs, and we have deepened our learning of how to teach mathematics. In addition, we have grown as a team, collaborating across schools, grade levels, and general and special education. Accountability refers to more than just assessments; it is the accountability of learning, reading, discussing, and approaching your teaching with the understanding that you do not know everything and always want to learn. </a:t>
            </a:r>
          </a:p>
        </p:txBody>
      </p:sp>
      <p:sp>
        <p:nvSpPr>
          <p:cNvPr id="4" name="Slide Number Placeholder 3"/>
          <p:cNvSpPr>
            <a:spLocks noGrp="1"/>
          </p:cNvSpPr>
          <p:nvPr>
            <p:ph type="sldNum" sz="quarter" idx="5"/>
          </p:nvPr>
        </p:nvSpPr>
        <p:spPr/>
        <p:txBody>
          <a:bodyPr/>
          <a:lstStyle/>
          <a:p>
            <a:pPr defTabSz="465887">
              <a:defRPr/>
            </a:pPr>
            <a:fld id="{A9405462-EF77-4A5E-AB8C-B24540B16906}" type="slidenum">
              <a:rPr lang="en-US">
                <a:solidFill>
                  <a:prstClr val="black"/>
                </a:solidFill>
                <a:latin typeface="Calibri"/>
              </a:rPr>
              <a:pPr defTabSz="465887">
                <a:defRPr/>
              </a:pPr>
              <a:t>160</a:t>
            </a:fld>
            <a:endParaRPr lang="en-US" dirty="0">
              <a:solidFill>
                <a:prstClr val="black"/>
              </a:solidFill>
              <a:latin typeface="Calibri"/>
            </a:endParaRPr>
          </a:p>
        </p:txBody>
      </p:sp>
    </p:spTree>
    <p:extLst>
      <p:ext uri="{BB962C8B-B14F-4D97-AF65-F5344CB8AC3E}">
        <p14:creationId xmlns:p14="http://schemas.microsoft.com/office/powerpoint/2010/main" val="42153580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161</a:t>
            </a:fld>
            <a:endParaRPr lang="en-US" dirty="0"/>
          </a:p>
        </p:txBody>
      </p:sp>
    </p:spTree>
    <p:extLst>
      <p:ext uri="{BB962C8B-B14F-4D97-AF65-F5344CB8AC3E}">
        <p14:creationId xmlns:p14="http://schemas.microsoft.com/office/powerpoint/2010/main" val="19280420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annotate, mark the area of cultivating a coherence system that you feel is strong at your school. Using a different stamp, what is an area that you see as an area of improvement or would like additional support?</a:t>
            </a:r>
          </a:p>
        </p:txBody>
      </p:sp>
      <p:sp>
        <p:nvSpPr>
          <p:cNvPr id="4" name="Slide Number Placeholder 3"/>
          <p:cNvSpPr>
            <a:spLocks noGrp="1"/>
          </p:cNvSpPr>
          <p:nvPr>
            <p:ph type="sldNum" sz="quarter" idx="5"/>
          </p:nvPr>
        </p:nvSpPr>
        <p:spPr/>
        <p:txBody>
          <a:bodyPr/>
          <a:lstStyle/>
          <a:p>
            <a:fld id="{2BC013DF-1BBD-3547-8ED8-967F630AD9C5}" type="slidenum">
              <a:rPr lang="en-US" smtClean="0"/>
              <a:t>162</a:t>
            </a:fld>
            <a:endParaRPr lang="en-US" dirty="0"/>
          </a:p>
        </p:txBody>
      </p:sp>
    </p:spTree>
    <p:extLst>
      <p:ext uri="{BB962C8B-B14F-4D97-AF65-F5344CB8AC3E}">
        <p14:creationId xmlns:p14="http://schemas.microsoft.com/office/powerpoint/2010/main" val="1197988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163</a:t>
            </a:fld>
            <a:endParaRPr lang="en-US" dirty="0"/>
          </a:p>
        </p:txBody>
      </p:sp>
    </p:spTree>
    <p:extLst>
      <p:ext uri="{BB962C8B-B14F-4D97-AF65-F5344CB8AC3E}">
        <p14:creationId xmlns:p14="http://schemas.microsoft.com/office/powerpoint/2010/main" val="23184606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the date for the next and final session. [Read slide.]</a:t>
            </a:r>
          </a:p>
        </p:txBody>
      </p:sp>
      <p:sp>
        <p:nvSpPr>
          <p:cNvPr id="4" name="Slide Number Placeholder 3"/>
          <p:cNvSpPr>
            <a:spLocks noGrp="1"/>
          </p:cNvSpPr>
          <p:nvPr>
            <p:ph type="sldNum" sz="quarter" idx="5"/>
          </p:nvPr>
        </p:nvSpPr>
        <p:spPr/>
        <p:txBody>
          <a:bodyPr/>
          <a:lstStyle/>
          <a:p>
            <a:fld id="{4C43A9C7-3DBA-1F49-9BE8-472CD1F77734}" type="slidenum">
              <a:rPr lang="en-US" smtClean="0"/>
              <a:t>165</a:t>
            </a:fld>
            <a:endParaRPr lang="en-US" dirty="0"/>
          </a:p>
        </p:txBody>
      </p:sp>
    </p:spTree>
    <p:extLst>
      <p:ext uri="{BB962C8B-B14F-4D97-AF65-F5344CB8AC3E}">
        <p14:creationId xmlns:p14="http://schemas.microsoft.com/office/powerpoint/2010/main" val="3557116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166</a:t>
            </a:fld>
            <a:endParaRPr lang="en-US" dirty="0"/>
          </a:p>
        </p:txBody>
      </p:sp>
    </p:spTree>
    <p:extLst>
      <p:ext uri="{BB962C8B-B14F-4D97-AF65-F5344CB8AC3E}">
        <p14:creationId xmlns:p14="http://schemas.microsoft.com/office/powerpoint/2010/main" val="9975921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dirty="0"/>
              <a:t>Today in our final session. We will discuss </a:t>
            </a:r>
            <a:r>
              <a:rPr lang="en-US" sz="1800" dirty="0">
                <a:solidFill>
                  <a:srgbClr val="000000"/>
                </a:solidFill>
                <a:latin typeface="Calibri" panose="020F0502020204030204" pitchFamily="34" charset="0"/>
              </a:rPr>
              <a:t>Chapter 8: “Getting to the Nitty Gritty: Building and Enacting the MWSA” and Chapter 9: “Sharing Successes From the Field: MWSA Heroes Tell Their Stories!” </a:t>
            </a:r>
          </a:p>
        </p:txBody>
      </p:sp>
      <p:sp>
        <p:nvSpPr>
          <p:cNvPr id="4" name="Slide Number Placeholder 3"/>
          <p:cNvSpPr>
            <a:spLocks noGrp="1"/>
          </p:cNvSpPr>
          <p:nvPr>
            <p:ph type="sldNum" sz="quarter" idx="5"/>
          </p:nvPr>
        </p:nvSpPr>
        <p:spPr/>
        <p:txBody>
          <a:bodyPr/>
          <a:lstStyle/>
          <a:p>
            <a:fld id="{2BC013DF-1BBD-3547-8ED8-967F630AD9C5}" type="slidenum">
              <a:rPr lang="en-US" smtClean="0"/>
              <a:t>167</a:t>
            </a:fld>
            <a:endParaRPr lang="en-US" dirty="0"/>
          </a:p>
        </p:txBody>
      </p:sp>
    </p:spTree>
    <p:extLst>
      <p:ext uri="{BB962C8B-B14F-4D97-AF65-F5344CB8AC3E}">
        <p14:creationId xmlns:p14="http://schemas.microsoft.com/office/powerpoint/2010/main" val="8973245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168</a:t>
            </a:fld>
            <a:endParaRPr lang="en-US" dirty="0"/>
          </a:p>
        </p:txBody>
      </p:sp>
    </p:spTree>
    <p:extLst>
      <p:ext uri="{BB962C8B-B14F-4D97-AF65-F5344CB8AC3E}">
        <p14:creationId xmlns:p14="http://schemas.microsoft.com/office/powerpoint/2010/main" val="299578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rtl="0"/>
            <a:r>
              <a:rPr lang="en-US" i="1" dirty="0"/>
              <a:t>Take a moment to let participants read the screen; then review the key points. At the end, ask for other suggested working assumptions and norms.</a:t>
            </a:r>
          </a:p>
          <a:p>
            <a:pPr rtl="0"/>
            <a:endParaRPr lang="en-US" dirty="0"/>
          </a:p>
          <a:p>
            <a:pPr rtl="0"/>
            <a:r>
              <a:rPr lang="en-US" dirty="0"/>
              <a:t>We’ve planned our sessions to be as interactive as possible. In that vein, we would like to cultivate an environment in which people feel safe, supported, and validated. So here are a few working assumptions we believe will help us create and maintain a safe space for learning and engagement. </a:t>
            </a:r>
          </a:p>
          <a:p>
            <a:pPr rtl="0"/>
            <a:endParaRPr lang="en-US" dirty="0"/>
          </a:p>
          <a:p>
            <a:pPr marL="232943" indent="-232943">
              <a:buFont typeface="Arial" panose="020B0604020202020204" pitchFamily="34" charset="0"/>
              <a:buChar char="•"/>
            </a:pPr>
            <a:r>
              <a:rPr lang="en-US" dirty="0"/>
              <a:t>Everyone has wisdom that we need.</a:t>
            </a:r>
          </a:p>
          <a:p>
            <a:pPr marL="232943" indent="-232943">
              <a:buFont typeface="Arial" panose="020B0604020202020204" pitchFamily="34" charset="0"/>
              <a:buChar char="•"/>
            </a:pPr>
            <a:r>
              <a:rPr lang="en-US" dirty="0"/>
              <a:t>This is a space of mutual learning.</a:t>
            </a:r>
          </a:p>
          <a:p>
            <a:pPr marL="232943" indent="-232943">
              <a:buFont typeface="Arial" panose="020B0604020202020204" pitchFamily="34" charset="0"/>
              <a:buChar char="•"/>
            </a:pPr>
            <a:r>
              <a:rPr lang="en-US" dirty="0"/>
              <a:t>Everyone’s time and space are valuable.</a:t>
            </a:r>
          </a:p>
          <a:p>
            <a:pPr marL="232943" indent="-232943">
              <a:buFont typeface="Arial" panose="020B0604020202020204" pitchFamily="34" charset="0"/>
              <a:buChar char="•"/>
            </a:pPr>
            <a:r>
              <a:rPr lang="en-US" dirty="0"/>
              <a:t>We bring our whole selves to everything we do.</a:t>
            </a:r>
          </a:p>
          <a:p>
            <a:endParaRPr lang="en-US" dirty="0"/>
          </a:p>
          <a:p>
            <a:r>
              <a:rPr lang="en-US" dirty="0"/>
              <a:t>To actualize these assumptions, let’s all agree to listen actively. To actively question and share thoughts. To practice self-awareness and self-management. We want to assure that everyone's voice is heard so that all feel as if they can engage. To be present, please manage technology and distractions. We’ll do our best to keep to our time. Validate others when they speak. Are there any other norms that you’d like to add, especially because we are in a virtual space?</a:t>
            </a:r>
          </a:p>
        </p:txBody>
      </p:sp>
      <p:sp>
        <p:nvSpPr>
          <p:cNvPr id="4" name="Slide Number Placeholder 3"/>
          <p:cNvSpPr>
            <a:spLocks noGrp="1"/>
          </p:cNvSpPr>
          <p:nvPr>
            <p:ph type="sldNum" sz="quarter" idx="10"/>
          </p:nvPr>
        </p:nvSpPr>
        <p:spPr/>
        <p:txBody>
          <a:bodyPr/>
          <a:lstStyle/>
          <a:p>
            <a:pPr defTabSz="465887">
              <a:defRPr/>
            </a:pPr>
            <a:fld id="{391CF105-50E1-304F-ABD8-728DF42D4C3A}" type="slidenum">
              <a:rPr lang="en-US">
                <a:solidFill>
                  <a:prstClr val="black"/>
                </a:solidFill>
                <a:latin typeface="Calibri" panose="020F0502020204030204"/>
              </a:rPr>
              <a:pPr defTabSz="465887">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832352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Math Pact Components Continuum features listed here. Use the annotation feature or share out your confidence in implementing or supporting these features.</a:t>
            </a:r>
          </a:p>
          <a:p>
            <a:endParaRPr lang="en-US" i="1" dirty="0"/>
          </a:p>
          <a:p>
            <a:r>
              <a:rPr lang="en-US" i="1" dirty="0"/>
              <a:t>Additional questions for discussion:</a:t>
            </a:r>
          </a:p>
          <a:p>
            <a:pPr marL="171450" indent="-171450">
              <a:buFont typeface="Arial" panose="020B0604020202020204" pitchFamily="34" charset="0"/>
              <a:buChar char="•"/>
            </a:pPr>
            <a:r>
              <a:rPr lang="en-US" i="1" dirty="0"/>
              <a:t>How has your confidence in these areas changed since the beginning?</a:t>
            </a:r>
          </a:p>
          <a:p>
            <a:pPr marL="171450" indent="-171450">
              <a:buFont typeface="Arial" panose="020B0604020202020204" pitchFamily="34" charset="0"/>
              <a:buChar char="•"/>
            </a:pPr>
            <a:r>
              <a:rPr lang="en-US" i="1" dirty="0"/>
              <a:t>Are there particular chapters or readings that stand out or that you feel had a strong impact?</a:t>
            </a:r>
          </a:p>
        </p:txBody>
      </p:sp>
      <p:sp>
        <p:nvSpPr>
          <p:cNvPr id="4" name="Slide Number Placeholder 3"/>
          <p:cNvSpPr>
            <a:spLocks noGrp="1"/>
          </p:cNvSpPr>
          <p:nvPr>
            <p:ph type="sldNum" sz="quarter" idx="5"/>
          </p:nvPr>
        </p:nvSpPr>
        <p:spPr/>
        <p:txBody>
          <a:bodyPr/>
          <a:lstStyle/>
          <a:p>
            <a:fld id="{2BC013DF-1BBD-3547-8ED8-967F630AD9C5}" type="slidenum">
              <a:rPr lang="en-US" smtClean="0"/>
              <a:t>170</a:t>
            </a:fld>
            <a:endParaRPr lang="en-US" dirty="0"/>
          </a:p>
        </p:txBody>
      </p:sp>
    </p:spTree>
    <p:extLst>
      <p:ext uri="{BB962C8B-B14F-4D97-AF65-F5344CB8AC3E}">
        <p14:creationId xmlns:p14="http://schemas.microsoft.com/office/powerpoint/2010/main" val="28718208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t>
            </a:r>
            <a:r>
              <a:rPr lang="en-US" dirty="0"/>
              <a:t>Consider this problem. We will first answer some questions and then look at some student work to discuss the level of understanding.</a:t>
            </a:r>
          </a:p>
        </p:txBody>
      </p:sp>
      <p:sp>
        <p:nvSpPr>
          <p:cNvPr id="4" name="Slide Number Placeholder 3"/>
          <p:cNvSpPr>
            <a:spLocks noGrp="1"/>
          </p:cNvSpPr>
          <p:nvPr>
            <p:ph type="sldNum" sz="quarter" idx="5"/>
          </p:nvPr>
        </p:nvSpPr>
        <p:spPr/>
        <p:txBody>
          <a:bodyPr/>
          <a:lstStyle/>
          <a:p>
            <a:fld id="{4C43A9C7-3DBA-1F49-9BE8-472CD1F77734}" type="slidenum">
              <a:rPr lang="en-US" smtClean="0"/>
              <a:t>172</a:t>
            </a:fld>
            <a:endParaRPr lang="en-US" dirty="0"/>
          </a:p>
        </p:txBody>
      </p:sp>
    </p:spTree>
    <p:extLst>
      <p:ext uri="{BB962C8B-B14F-4D97-AF65-F5344CB8AC3E}">
        <p14:creationId xmlns:p14="http://schemas.microsoft.com/office/powerpoint/2010/main" val="10191790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173</a:t>
            </a:fld>
            <a:endParaRPr lang="en-US" dirty="0"/>
          </a:p>
        </p:txBody>
      </p:sp>
    </p:spTree>
    <p:extLst>
      <p:ext uri="{BB962C8B-B14F-4D97-AF65-F5344CB8AC3E}">
        <p14:creationId xmlns:p14="http://schemas.microsoft.com/office/powerpoint/2010/main" val="396019818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Jamboard 2 </a:t>
            </a:r>
          </a:p>
          <a:p>
            <a:r>
              <a:rPr lang="en-US" i="1" dirty="0"/>
              <a:t>https://jamboard.google.com/d/1Ms2L_2Au57MioNRY9auy_lyC_YBjtY9UEZN_e22-2pE/edit?usp=sharing</a:t>
            </a:r>
          </a:p>
        </p:txBody>
      </p:sp>
      <p:sp>
        <p:nvSpPr>
          <p:cNvPr id="4" name="Slide Number Placeholder 3"/>
          <p:cNvSpPr>
            <a:spLocks noGrp="1"/>
          </p:cNvSpPr>
          <p:nvPr>
            <p:ph type="sldNum" sz="quarter" idx="5"/>
          </p:nvPr>
        </p:nvSpPr>
        <p:spPr/>
        <p:txBody>
          <a:bodyPr/>
          <a:lstStyle/>
          <a:p>
            <a:fld id="{2BC013DF-1BBD-3547-8ED8-967F630AD9C5}" type="slidenum">
              <a:rPr lang="en-US" smtClean="0"/>
              <a:t>174</a:t>
            </a:fld>
            <a:endParaRPr lang="en-US" dirty="0"/>
          </a:p>
        </p:txBody>
      </p:sp>
    </p:spTree>
    <p:extLst>
      <p:ext uri="{BB962C8B-B14F-4D97-AF65-F5344CB8AC3E}">
        <p14:creationId xmlns:p14="http://schemas.microsoft.com/office/powerpoint/2010/main" val="133675136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this student’s work. How did they solve? What do you notice about the number lines drawn? How could these diagrams impact the student's ability to discuss and understand the problem?</a:t>
            </a:r>
          </a:p>
        </p:txBody>
      </p:sp>
      <p:sp>
        <p:nvSpPr>
          <p:cNvPr id="4" name="Slide Number Placeholder 3"/>
          <p:cNvSpPr>
            <a:spLocks noGrp="1"/>
          </p:cNvSpPr>
          <p:nvPr>
            <p:ph type="sldNum" sz="quarter" idx="5"/>
          </p:nvPr>
        </p:nvSpPr>
        <p:spPr/>
        <p:txBody>
          <a:bodyPr/>
          <a:lstStyle/>
          <a:p>
            <a:fld id="{2BC013DF-1BBD-3547-8ED8-967F630AD9C5}" type="slidenum">
              <a:rPr lang="en-US" smtClean="0"/>
              <a:t>175</a:t>
            </a:fld>
            <a:endParaRPr lang="en-US" dirty="0"/>
          </a:p>
        </p:txBody>
      </p:sp>
    </p:spTree>
    <p:extLst>
      <p:ext uri="{BB962C8B-B14F-4D97-AF65-F5344CB8AC3E}">
        <p14:creationId xmlns:p14="http://schemas.microsoft.com/office/powerpoint/2010/main" val="20653276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 at this student’s answer. Rather than create three separate diagrams, this student drew it on one number line. How would you describe this student’s understanding versus the first student? What could make this diagram better? This student did answer the follow-up question; is it possible to ride all the rides in the part? Is so, who may ride all the rides? The response is, “you would have to be 51 but wear heels and on one ride take them off. If you have no heels, you can’t be because they do not all overlap.” How would you describe this student’s understanding after seeing the follow-up question’s response?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Source: </a:t>
            </a:r>
            <a:r>
              <a:rPr lang="en-US" sz="1200" dirty="0"/>
              <a:t>Big Idea 28: Inequalities • Task A Retrieved from the companion website for Mine the Gap for Mathematical Understanding, Grades 6–8: Common Holes and Misconceptions and What To Do About Them by John SanGiovanni and Jennifer Rose Novak. Thousand Oaks, CA: Corwin, www.corwin.com. Copyright © 2018 by Corwin. All rights reserved. Reproduction authorized only for the local school site or nonprofit organization that has purchased this book.</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176</a:t>
            </a:fld>
            <a:endParaRPr lang="en-US" dirty="0"/>
          </a:p>
        </p:txBody>
      </p:sp>
    </p:spTree>
    <p:extLst>
      <p:ext uri="{BB962C8B-B14F-4D97-AF65-F5344CB8AC3E}">
        <p14:creationId xmlns:p14="http://schemas.microsoft.com/office/powerpoint/2010/main" val="34328650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177</a:t>
            </a:fld>
            <a:endParaRPr lang="en-US" dirty="0"/>
          </a:p>
        </p:txBody>
      </p:sp>
    </p:spTree>
    <p:extLst>
      <p:ext uri="{BB962C8B-B14F-4D97-AF65-F5344CB8AC3E}">
        <p14:creationId xmlns:p14="http://schemas.microsoft.com/office/powerpoint/2010/main" val="40327202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179</a:t>
            </a:fld>
            <a:endParaRPr lang="en-US" dirty="0"/>
          </a:p>
        </p:txBody>
      </p:sp>
    </p:spTree>
    <p:extLst>
      <p:ext uri="{BB962C8B-B14F-4D97-AF65-F5344CB8AC3E}">
        <p14:creationId xmlns:p14="http://schemas.microsoft.com/office/powerpoint/2010/main" val="39308246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[Read slide.]</a:t>
            </a:r>
          </a:p>
          <a:p>
            <a:endParaRPr lang="en-US" b="0" i="1" dirty="0"/>
          </a:p>
          <a:p>
            <a:r>
              <a:rPr lang="en-US" b="1" i="1" dirty="0"/>
              <a:t>Jamboard 2 </a:t>
            </a:r>
          </a:p>
          <a:p>
            <a:r>
              <a:rPr lang="en-US" i="1" dirty="0"/>
              <a:t>https://jamboard.google.com/d/1Ms2L_2Au57MioNRY9auy_lyC_YBjtY9UEZN_e22-2pE/edit?usp=sharing</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180</a:t>
            </a:fld>
            <a:endParaRPr lang="en-US" dirty="0"/>
          </a:p>
        </p:txBody>
      </p:sp>
    </p:spTree>
    <p:extLst>
      <p:ext uri="{BB962C8B-B14F-4D97-AF65-F5344CB8AC3E}">
        <p14:creationId xmlns:p14="http://schemas.microsoft.com/office/powerpoint/2010/main" val="10538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Use this slide if you hold the meeting virtually. This guide is tailored to Zoom, so some adjustments may be necessary if using another platform. </a:t>
            </a:r>
          </a:p>
          <a:p>
            <a:endParaRPr lang="en-US" dirty="0">
              <a:cs typeface="Calibri"/>
            </a:endParaRPr>
          </a:p>
          <a:p>
            <a:pPr marL="174708" indent="-174708">
              <a:buFont typeface="Arial" panose="020B0604020202020204" pitchFamily="34" charset="0"/>
              <a:buChar char="•"/>
            </a:pPr>
            <a:r>
              <a:rPr lang="en-US" dirty="0">
                <a:cs typeface="Calibri"/>
              </a:rPr>
              <a:t>You have the ability to mute and unmute yourselves.</a:t>
            </a:r>
          </a:p>
          <a:p>
            <a:pPr marL="174708" indent="-174708">
              <a:buFont typeface="Arial" panose="020B0604020202020204" pitchFamily="34" charset="0"/>
              <a:buChar char="•"/>
            </a:pPr>
            <a:r>
              <a:rPr lang="en-US" dirty="0">
                <a:cs typeface="Calibri"/>
              </a:rPr>
              <a:t>If you haven’t already, we encourage you to share your camera and join us via video.</a:t>
            </a:r>
          </a:p>
          <a:p>
            <a:pPr marL="174708" indent="-174708">
              <a:buFont typeface="Arial" panose="020B0604020202020204" pitchFamily="34" charset="0"/>
              <a:buChar char="•"/>
            </a:pPr>
            <a:r>
              <a:rPr lang="en-US" dirty="0">
                <a:cs typeface="Calibri"/>
              </a:rPr>
              <a:t>Keep the chat box and participant panel open because we’ll be using them both throughout our sessions.</a:t>
            </a:r>
          </a:p>
          <a:p>
            <a:pPr marL="174708" indent="-174708">
              <a:buFont typeface="Arial" panose="020B0604020202020204" pitchFamily="34" charset="0"/>
              <a:buChar char="•"/>
            </a:pPr>
            <a:r>
              <a:rPr lang="en-US" dirty="0">
                <a:cs typeface="Calibri"/>
              </a:rPr>
              <a:t>If you have a question about the platform, feel free to toss your question in the chat box, and we’ll help you out.</a:t>
            </a:r>
          </a:p>
        </p:txBody>
      </p:sp>
      <p:sp>
        <p:nvSpPr>
          <p:cNvPr id="4" name="Slide Number Placeholder 3"/>
          <p:cNvSpPr>
            <a:spLocks noGrp="1"/>
          </p:cNvSpPr>
          <p:nvPr>
            <p:ph type="sldNum" sz="quarter" idx="5"/>
          </p:nvPr>
        </p:nvSpPr>
        <p:spPr/>
        <p:txBody>
          <a:bodyPr/>
          <a:lstStyle/>
          <a:p>
            <a:pPr defTabSz="931774">
              <a:defRPr/>
            </a:pPr>
            <a:fld id="{19B14596-3A4E-BD4F-A55B-24D0120603EC}" type="slidenum">
              <a:rPr lang="en-US">
                <a:solidFill>
                  <a:prstClr val="black"/>
                </a:solidFill>
                <a:latin typeface="Calibri" panose="020F0502020204030204"/>
              </a:rPr>
              <a:pPr defTabSz="93177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3771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22</a:t>
            </a:fld>
            <a:endParaRPr lang="en-US" dirty="0"/>
          </a:p>
        </p:txBody>
      </p:sp>
    </p:spTree>
    <p:extLst>
      <p:ext uri="{BB962C8B-B14F-4D97-AF65-F5344CB8AC3E}">
        <p14:creationId xmlns:p14="http://schemas.microsoft.com/office/powerpoint/2010/main" val="326507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Here you will provide the purpose of the book study and supporting content and activities. The goal is to provide an overview of the concepts and enhance participant background knowledge and understanding. </a:t>
            </a:r>
          </a:p>
          <a:p>
            <a:pPr defTabSz="931774">
              <a:defRPr/>
            </a:pPr>
            <a:endParaRPr lang="en-US" dirty="0">
              <a:solidFill>
                <a:srgbClr val="000000"/>
              </a:solidFill>
            </a:endParaRPr>
          </a:p>
          <a:p>
            <a:pPr defTabSz="931774">
              <a:defRPr/>
            </a:pPr>
            <a:r>
              <a:rPr lang="en-US" dirty="0">
                <a:solidFill>
                  <a:srgbClr val="000000"/>
                </a:solidFill>
              </a:rPr>
              <a:t>Our goal in this book study is to impact student outcomes; specifically, we want to increase classroom discourse, conceptual understanding, and algebraic reasoning for students in middle school through evidence-based practices. We will approach these goals by supporting you as you navigate this book and the supporting resources, and we, as a group, have our own whole and small-group mathematics-focused discourse.</a:t>
            </a:r>
          </a:p>
        </p:txBody>
      </p:sp>
      <p:sp>
        <p:nvSpPr>
          <p:cNvPr id="4" name="Slide Number Placeholder 3"/>
          <p:cNvSpPr>
            <a:spLocks noGrp="1"/>
          </p:cNvSpPr>
          <p:nvPr>
            <p:ph type="sldNum" sz="quarter" idx="5"/>
          </p:nvPr>
        </p:nvSpPr>
        <p:spPr/>
        <p:txBody>
          <a:bodyPr/>
          <a:lstStyle/>
          <a:p>
            <a:fld id="{2BC013DF-1BBD-3547-8ED8-967F630AD9C5}" type="slidenum">
              <a:rPr lang="en-US" smtClean="0"/>
              <a:t>23</a:t>
            </a:fld>
            <a:endParaRPr lang="en-US" dirty="0"/>
          </a:p>
        </p:txBody>
      </p:sp>
    </p:spTree>
    <p:extLst>
      <p:ext uri="{BB962C8B-B14F-4D97-AF65-F5344CB8AC3E}">
        <p14:creationId xmlns:p14="http://schemas.microsoft.com/office/powerpoint/2010/main" val="4197053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24</a:t>
            </a:fld>
            <a:endParaRPr lang="en-US" dirty="0"/>
          </a:p>
        </p:txBody>
      </p:sp>
    </p:spTree>
    <p:extLst>
      <p:ext uri="{BB962C8B-B14F-4D97-AF65-F5344CB8AC3E}">
        <p14:creationId xmlns:p14="http://schemas.microsoft.com/office/powerpoint/2010/main" val="357318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deepen your understanding of the content presented in the book, we will have three main activity areas throughout the study. You will read a chapter between each session from </a:t>
            </a:r>
            <a:r>
              <a:rPr lang="en-US" i="1" dirty="0"/>
              <a:t>The Math Pact</a:t>
            </a:r>
            <a:r>
              <a:rPr lang="en-US" dirty="0"/>
              <a:t>. We will occasionally have supplemental readings from research or practitioner articles to extend or provide additional examples of the instructional practice. We will hold sessions, such as this one, during which we discuss concepts from the readings not only as a whole group but in breakout small-group sessions as well. </a:t>
            </a:r>
          </a:p>
        </p:txBody>
      </p:sp>
      <p:sp>
        <p:nvSpPr>
          <p:cNvPr id="4" name="Slide Number Placeholder 3"/>
          <p:cNvSpPr>
            <a:spLocks noGrp="1"/>
          </p:cNvSpPr>
          <p:nvPr>
            <p:ph type="sldNum" sz="quarter" idx="5"/>
          </p:nvPr>
        </p:nvSpPr>
        <p:spPr/>
        <p:txBody>
          <a:bodyPr/>
          <a:lstStyle/>
          <a:p>
            <a:pPr defTabSz="931774">
              <a:defRPr/>
            </a:pPr>
            <a:fld id="{1809CDBD-E29D-3A4D-A802-8E77EAB5902F}" type="slidenum">
              <a:rPr lang="en-US">
                <a:solidFill>
                  <a:prstClr val="black"/>
                </a:solidFill>
                <a:latin typeface="Calibri" panose="020F0502020204030204"/>
              </a:rPr>
              <a:pPr defTabSz="93177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7944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26</a:t>
            </a:fld>
            <a:endParaRPr lang="en-US" dirty="0"/>
          </a:p>
        </p:txBody>
      </p:sp>
    </p:spTree>
    <p:extLst>
      <p:ext uri="{BB962C8B-B14F-4D97-AF65-F5344CB8AC3E}">
        <p14:creationId xmlns:p14="http://schemas.microsoft.com/office/powerpoint/2010/main" val="3461252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The content in this book study was developed from information found in </a:t>
            </a:r>
            <a:r>
              <a:rPr lang="en-US" i="0" dirty="0"/>
              <a:t>Math Pact: Middle School, </a:t>
            </a:r>
            <a:r>
              <a:rPr lang="en-US" i="1" dirty="0"/>
              <a:t>as well as supporting resources, such as practitioner and journal articles. Much like the evidence-based practices described in the reading, we created the modules so that participants can engage with and have discourse about the content. </a:t>
            </a:r>
          </a:p>
          <a:p>
            <a:pPr defTabSz="931774">
              <a:defRPr/>
            </a:pPr>
            <a:endParaRPr lang="en-US" i="1" dirty="0"/>
          </a:p>
          <a:p>
            <a:pPr defTabSz="931774">
              <a:defRPr/>
            </a:pPr>
            <a:r>
              <a:rPr lang="en-US" i="1" dirty="0"/>
              <a:t>The book can be purchased from the publisher: https://us.corwin.com/en-us/nam/the-math-pact-middle-school/book270983</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3</a:t>
            </a:fld>
            <a:endParaRPr lang="en-US" dirty="0"/>
          </a:p>
        </p:txBody>
      </p:sp>
    </p:spTree>
    <p:extLst>
      <p:ext uri="{BB962C8B-B14F-4D97-AF65-F5344CB8AC3E}">
        <p14:creationId xmlns:p14="http://schemas.microsoft.com/office/powerpoint/2010/main" val="4035822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Here is a link to the Jamboard Template; make sure to update the notes with the Jamboard link for this specific book study prior to the session: https://jamboard.google.com/d/18fB8Iy1AT3CtBTkgZXN5hAv5W3kl8sMjGfI9_O8K57c/edit?usp=sharing</a:t>
            </a:r>
          </a:p>
          <a:p>
            <a:endParaRPr lang="en-US" i="1" dirty="0"/>
          </a:p>
          <a:p>
            <a:r>
              <a:rPr lang="en-US" i="1" dirty="0"/>
              <a:t>Create groups for the breakouts.</a:t>
            </a:r>
          </a:p>
          <a:p>
            <a:endParaRPr lang="en-US" i="1" dirty="0"/>
          </a:p>
          <a:p>
            <a:r>
              <a:rPr lang="en-US" i="1" dirty="0"/>
              <a:t>Read the discussion questions, place the Jamboard link into chat, and then send participants into their breakout rooms. </a:t>
            </a:r>
          </a:p>
        </p:txBody>
      </p:sp>
      <p:sp>
        <p:nvSpPr>
          <p:cNvPr id="4" name="Slide Number Placeholder 3"/>
          <p:cNvSpPr>
            <a:spLocks noGrp="1"/>
          </p:cNvSpPr>
          <p:nvPr>
            <p:ph type="sldNum" sz="quarter" idx="5"/>
          </p:nvPr>
        </p:nvSpPr>
        <p:spPr/>
        <p:txBody>
          <a:bodyPr/>
          <a:lstStyle/>
          <a:p>
            <a:fld id="{AE28F4BE-1624-294F-A851-A678A4EAE2F1}" type="slidenum">
              <a:rPr lang="en-US" smtClean="0"/>
              <a:t>27</a:t>
            </a:fld>
            <a:endParaRPr lang="en-US" dirty="0"/>
          </a:p>
        </p:txBody>
      </p:sp>
    </p:spTree>
    <p:extLst>
      <p:ext uri="{BB962C8B-B14F-4D97-AF65-F5344CB8AC3E}">
        <p14:creationId xmlns:p14="http://schemas.microsoft.com/office/powerpoint/2010/main" val="1927653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a:p>
            <a:r>
              <a:rPr lang="en-US" dirty="0"/>
              <a:t>These are the common deficits in students with difficulties in mathematics. During today’s session and future sessions, we will develop a better understanding of these deficits and how we can be proactive in planning and addressing these areas, while using student strengths.</a:t>
            </a:r>
          </a:p>
        </p:txBody>
      </p:sp>
      <p:sp>
        <p:nvSpPr>
          <p:cNvPr id="4" name="Slide Number Placeholder 3"/>
          <p:cNvSpPr>
            <a:spLocks noGrp="1"/>
          </p:cNvSpPr>
          <p:nvPr>
            <p:ph type="sldNum" sz="quarter" idx="5"/>
          </p:nvPr>
        </p:nvSpPr>
        <p:spPr/>
        <p:txBody>
          <a:bodyPr/>
          <a:lstStyle/>
          <a:p>
            <a:fld id="{2BC013DF-1BBD-3547-8ED8-967F630AD9C5}" type="slidenum">
              <a:rPr lang="en-US" smtClean="0"/>
              <a:t>28</a:t>
            </a:fld>
            <a:endParaRPr lang="en-US" dirty="0"/>
          </a:p>
        </p:txBody>
      </p:sp>
    </p:spTree>
    <p:extLst>
      <p:ext uri="{BB962C8B-B14F-4D97-AF65-F5344CB8AC3E}">
        <p14:creationId xmlns:p14="http://schemas.microsoft.com/office/powerpoint/2010/main" val="3873172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memory affects number computations, specifically strategy use. Often, students will use inefficient strategies, such as counting all, and do not remember or use the strategies correctly. When the student takes so much time and “clogs” the working memory, solving problems, especially multistep problems, can provide greater challenges. Working memory affects word-problem solving and multistep problem solving because the student must store so much information and can tire easily, thus forgetting to do additional steps or check the reasonableness of their answers. </a:t>
            </a:r>
          </a:p>
          <a:p>
            <a:r>
              <a:rPr lang="en-US" dirty="0"/>
              <a:t> </a:t>
            </a:r>
          </a:p>
          <a:p>
            <a:r>
              <a:rPr lang="en-US" dirty="0"/>
              <a:t>Think of reading and fluency. When a student takes a long time to read, they get tired, and comprehension lowers. This also is true of mathematics and working memory.</a:t>
            </a:r>
          </a:p>
        </p:txBody>
      </p:sp>
      <p:sp>
        <p:nvSpPr>
          <p:cNvPr id="4" name="Slide Number Placeholder 3"/>
          <p:cNvSpPr>
            <a:spLocks noGrp="1"/>
          </p:cNvSpPr>
          <p:nvPr>
            <p:ph type="sldNum" sz="quarter" idx="5"/>
          </p:nvPr>
        </p:nvSpPr>
        <p:spPr/>
        <p:txBody>
          <a:bodyPr/>
          <a:lstStyle/>
          <a:p>
            <a:fld id="{2BC013DF-1BBD-3547-8ED8-967F630AD9C5}" type="slidenum">
              <a:rPr lang="en-US" smtClean="0"/>
              <a:t>29</a:t>
            </a:fld>
            <a:endParaRPr lang="en-US" dirty="0"/>
          </a:p>
        </p:txBody>
      </p:sp>
    </p:spTree>
    <p:extLst>
      <p:ext uri="{BB962C8B-B14F-4D97-AF65-F5344CB8AC3E}">
        <p14:creationId xmlns:p14="http://schemas.microsoft.com/office/powerpoint/2010/main" val="453405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Students with a strong number sense in early elementary school are more successful in later grades. A more developed number sense leads to flexibility of number decomposition (Siegler, 1988) and an understanding of counting principles, such as cardinality, order, and abstraction (Geary, 2004). The mastery of number sense, flexibility in counting, and decomposing is essential for long-term conceptual understanding. </a:t>
            </a:r>
          </a:p>
        </p:txBody>
      </p:sp>
      <p:sp>
        <p:nvSpPr>
          <p:cNvPr id="4" name="Slide Number Placeholder 3"/>
          <p:cNvSpPr>
            <a:spLocks noGrp="1"/>
          </p:cNvSpPr>
          <p:nvPr>
            <p:ph type="sldNum" sz="quarter" idx="5"/>
          </p:nvPr>
        </p:nvSpPr>
        <p:spPr/>
        <p:txBody>
          <a:bodyPr/>
          <a:lstStyle/>
          <a:p>
            <a:fld id="{2BC013DF-1BBD-3547-8ED8-967F630AD9C5}" type="slidenum">
              <a:rPr lang="en-US" smtClean="0"/>
              <a:t>30</a:t>
            </a:fld>
            <a:endParaRPr lang="en-US" dirty="0"/>
          </a:p>
        </p:txBody>
      </p:sp>
    </p:spTree>
    <p:extLst>
      <p:ext uri="{BB962C8B-B14F-4D97-AF65-F5344CB8AC3E}">
        <p14:creationId xmlns:p14="http://schemas.microsoft.com/office/powerpoint/2010/main" val="277124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[Give participants 3 minutes to brainstorm all the symbols that middle school students encounter.] </a:t>
            </a:r>
          </a:p>
          <a:p>
            <a:endParaRPr lang="en-US" i="1" dirty="0"/>
          </a:p>
          <a:p>
            <a:r>
              <a:rPr lang="en-US" dirty="0"/>
              <a:t>Before we talk about symbols, we will first brainstorm all the symbols that students encounter in middle school. </a:t>
            </a:r>
          </a:p>
        </p:txBody>
      </p:sp>
      <p:sp>
        <p:nvSpPr>
          <p:cNvPr id="4" name="Slide Number Placeholder 3"/>
          <p:cNvSpPr>
            <a:spLocks noGrp="1"/>
          </p:cNvSpPr>
          <p:nvPr>
            <p:ph type="sldNum" sz="quarter" idx="5"/>
          </p:nvPr>
        </p:nvSpPr>
        <p:spPr/>
        <p:txBody>
          <a:bodyPr/>
          <a:lstStyle/>
          <a:p>
            <a:fld id="{2BC013DF-1BBD-3547-8ED8-967F630AD9C5}" type="slidenum">
              <a:rPr lang="en-US" smtClean="0"/>
              <a:t>31</a:t>
            </a:fld>
            <a:endParaRPr lang="en-US" dirty="0"/>
          </a:p>
        </p:txBody>
      </p:sp>
    </p:spTree>
    <p:extLst>
      <p:ext uri="{BB962C8B-B14F-4D97-AF65-F5344CB8AC3E}">
        <p14:creationId xmlns:p14="http://schemas.microsoft.com/office/powerpoint/2010/main" val="2531255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 is important to explicitly teach symbolic representations. Too often, these representations are not directly or explicitly taught. For example, for many students, the equals sign means “answer” rather than “the same as.” A lack of a full understanding of the equals sign affects number sense and computational understanding. In the future, this lack of understanding can affect understanding of equations and can lead to challenges when students are trying to balance equations.</a:t>
            </a:r>
          </a:p>
        </p:txBody>
      </p:sp>
      <p:sp>
        <p:nvSpPr>
          <p:cNvPr id="4" name="Slide Number Placeholder 3"/>
          <p:cNvSpPr>
            <a:spLocks noGrp="1"/>
          </p:cNvSpPr>
          <p:nvPr>
            <p:ph type="sldNum" sz="quarter" idx="5"/>
          </p:nvPr>
        </p:nvSpPr>
        <p:spPr/>
        <p:txBody>
          <a:bodyPr/>
          <a:lstStyle/>
          <a:p>
            <a:fld id="{2BC013DF-1BBD-3547-8ED8-967F630AD9C5}" type="slidenum">
              <a:rPr lang="en-US" smtClean="0"/>
              <a:t>32</a:t>
            </a:fld>
            <a:endParaRPr lang="en-US" dirty="0"/>
          </a:p>
        </p:txBody>
      </p:sp>
    </p:spTree>
    <p:extLst>
      <p:ext uri="{BB962C8B-B14F-4D97-AF65-F5344CB8AC3E}">
        <p14:creationId xmlns:p14="http://schemas.microsoft.com/office/powerpoint/2010/main" val="2337652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Whole-number computation is important and a key foundational skill for students exiting elementary school and should be part of instruction starting as early as kindergarten. For students receiving intervention support, whole-number computation can be challenging and may be impacted by working memory, as well as by a student’s understanding of how numbers relate to one another, such as the concept of part-part-whole within fact families, how numbers are related, or how to use strategies efficiently. Often, students with mathematical difficulties have delays in both process or conceptual understanding, as well as procedural fluency, which may result in inefficient or incorrect strategy use, thus leading to greater confusion. </a:t>
            </a:r>
          </a:p>
          <a:p>
            <a:r>
              <a:rPr lang="en-US" dirty="0"/>
              <a:t> </a:t>
            </a:r>
          </a:p>
          <a:p>
            <a:r>
              <a:rPr lang="en-US" dirty="0"/>
              <a:t>What does mastery of facts mean? Ideally, by the end of Grade 5, if students were given an addition, subtraction, multiplication, and division sheet with 100 questions, they should correctly solve at least 80% of the problems on all sheets within 1 minute for each sheet. </a:t>
            </a:r>
          </a:p>
          <a:p>
            <a:endParaRPr lang="en-US" dirty="0"/>
          </a:p>
          <a:p>
            <a:r>
              <a:rPr lang="en-US" dirty="0"/>
              <a:t>How does whole-number computational skills affect student understanding in your class? </a:t>
            </a:r>
          </a:p>
        </p:txBody>
      </p:sp>
      <p:sp>
        <p:nvSpPr>
          <p:cNvPr id="4" name="Slide Number Placeholder 3"/>
          <p:cNvSpPr>
            <a:spLocks noGrp="1"/>
          </p:cNvSpPr>
          <p:nvPr>
            <p:ph type="sldNum" sz="quarter" idx="5"/>
          </p:nvPr>
        </p:nvSpPr>
        <p:spPr/>
        <p:txBody>
          <a:bodyPr/>
          <a:lstStyle/>
          <a:p>
            <a:fld id="{2BC013DF-1BBD-3547-8ED8-967F630AD9C5}" type="slidenum">
              <a:rPr lang="en-US" smtClean="0"/>
              <a:t>33</a:t>
            </a:fld>
            <a:endParaRPr lang="en-US" dirty="0"/>
          </a:p>
        </p:txBody>
      </p:sp>
    </p:spTree>
    <p:extLst>
      <p:ext uri="{BB962C8B-B14F-4D97-AF65-F5344CB8AC3E}">
        <p14:creationId xmlns:p14="http://schemas.microsoft.com/office/powerpoint/2010/main" val="107799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problems often are the way students are tested to measure their understanding of computational skills, yet they often are challenged as a result of reading skills, mathematical vocabulary, working memory, and basic number sense. The other challenge with word problems is that students often are not taught efficient strategies for solving them. For example, many students rely on key words, an instructional practice that leads to an inability to understand the problem and often leads to an incorrect answer. Students need greater instruction and practice in identifying the schema or problem type with ways to solve that are efficient and can be applied to all word problem types. </a:t>
            </a:r>
          </a:p>
        </p:txBody>
      </p:sp>
      <p:sp>
        <p:nvSpPr>
          <p:cNvPr id="4" name="Slide Number Placeholder 3"/>
          <p:cNvSpPr>
            <a:spLocks noGrp="1"/>
          </p:cNvSpPr>
          <p:nvPr>
            <p:ph type="sldNum" sz="quarter" idx="5"/>
          </p:nvPr>
        </p:nvSpPr>
        <p:spPr/>
        <p:txBody>
          <a:bodyPr/>
          <a:lstStyle/>
          <a:p>
            <a:fld id="{2BC013DF-1BBD-3547-8ED8-967F630AD9C5}" type="slidenum">
              <a:rPr lang="en-US" smtClean="0"/>
              <a:t>34</a:t>
            </a:fld>
            <a:endParaRPr lang="en-US" dirty="0"/>
          </a:p>
        </p:txBody>
      </p:sp>
    </p:spTree>
    <p:extLst>
      <p:ext uri="{BB962C8B-B14F-4D97-AF65-F5344CB8AC3E}">
        <p14:creationId xmlns:p14="http://schemas.microsoft.com/office/powerpoint/2010/main" val="287835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 </a:t>
            </a:r>
            <a:endParaRPr lang="en-US" i="0" dirty="0"/>
          </a:p>
        </p:txBody>
      </p:sp>
      <p:sp>
        <p:nvSpPr>
          <p:cNvPr id="4" name="Slide Number Placeholder 3"/>
          <p:cNvSpPr>
            <a:spLocks noGrp="1"/>
          </p:cNvSpPr>
          <p:nvPr>
            <p:ph type="sldNum" sz="quarter" idx="5"/>
          </p:nvPr>
        </p:nvSpPr>
        <p:spPr/>
        <p:txBody>
          <a:bodyPr/>
          <a:lstStyle/>
          <a:p>
            <a:fld id="{2BC013DF-1BBD-3547-8ED8-967F630AD9C5}" type="slidenum">
              <a:rPr lang="en-US" smtClean="0"/>
              <a:t>35</a:t>
            </a:fld>
            <a:endParaRPr lang="en-US" dirty="0"/>
          </a:p>
        </p:txBody>
      </p:sp>
    </p:spTree>
    <p:extLst>
      <p:ext uri="{BB962C8B-B14F-4D97-AF65-F5344CB8AC3E}">
        <p14:creationId xmlns:p14="http://schemas.microsoft.com/office/powerpoint/2010/main" val="1761802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 </a:t>
            </a:r>
            <a:r>
              <a:rPr lang="en-US" i="0" dirty="0"/>
              <a:t>Think about the word “pair.” How many shoes do I have if I have a pair? (2) What about a pair of socks? (2) When you have a pair of pants, how many pants do you have? (1) Why is vocabulary or grammar so important? </a:t>
            </a:r>
          </a:p>
          <a:p>
            <a:pPr defTabSz="931774">
              <a:defRPr/>
            </a:pPr>
            <a:endParaRPr lang="en-US" i="0" dirty="0"/>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36</a:t>
            </a:fld>
            <a:endParaRPr lang="en-US" dirty="0"/>
          </a:p>
        </p:txBody>
      </p:sp>
    </p:spTree>
    <p:extLst>
      <p:ext uri="{BB962C8B-B14F-4D97-AF65-F5344CB8AC3E}">
        <p14:creationId xmlns:p14="http://schemas.microsoft.com/office/powerpoint/2010/main" val="10548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eight sessions; the final session combines the last two chapters.</a:t>
            </a:r>
          </a:p>
        </p:txBody>
      </p:sp>
      <p:sp>
        <p:nvSpPr>
          <p:cNvPr id="4" name="Slide Number Placeholder 3"/>
          <p:cNvSpPr>
            <a:spLocks noGrp="1"/>
          </p:cNvSpPr>
          <p:nvPr>
            <p:ph type="sldNum" sz="quarter" idx="5"/>
          </p:nvPr>
        </p:nvSpPr>
        <p:spPr/>
        <p:txBody>
          <a:bodyPr/>
          <a:lstStyle/>
          <a:p>
            <a:fld id="{2BC013DF-1BBD-3547-8ED8-967F630AD9C5}" type="slidenum">
              <a:rPr lang="en-US" smtClean="0"/>
              <a:t>4</a:t>
            </a:fld>
            <a:endParaRPr lang="en-US" dirty="0"/>
          </a:p>
        </p:txBody>
      </p:sp>
    </p:spTree>
    <p:extLst>
      <p:ext uri="{BB962C8B-B14F-4D97-AF65-F5344CB8AC3E}">
        <p14:creationId xmlns:p14="http://schemas.microsoft.com/office/powerpoint/2010/main" val="74525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Mathematics vocabulary is challenging. Teachers either do not explicitly teach vocabulary, assume that the student already understands the words, or do not practice using precise language, leading to confusion or lack of understanding. Consider these examples. </a:t>
            </a:r>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37</a:t>
            </a:fld>
            <a:endParaRPr lang="en-US" dirty="0"/>
          </a:p>
        </p:txBody>
      </p:sp>
    </p:spTree>
    <p:extLst>
      <p:ext uri="{BB962C8B-B14F-4D97-AF65-F5344CB8AC3E}">
        <p14:creationId xmlns:p14="http://schemas.microsoft.com/office/powerpoint/2010/main" val="2333014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a:p>
            <a:endParaRPr lang="en-US" dirty="0"/>
          </a:p>
          <a:p>
            <a:r>
              <a:rPr lang="en-US" dirty="0"/>
              <a:t>Self-regulation is essential for all students but tends to be a weakness for students with mathematics difficulty. To increase self-regulation, we need to empower students to feel more autonomy, a sense of understanding or relatedness to the material—seeing that mathematics is important—and competence or confidence in being successful with difficult work. When teachers support students, they explicitly teach strategies that lead to deeper understanding, and students tend to increase self-regulation and often are more engaged in their own learning! </a:t>
            </a:r>
          </a:p>
        </p:txBody>
      </p:sp>
      <p:sp>
        <p:nvSpPr>
          <p:cNvPr id="4" name="Slide Number Placeholder 3"/>
          <p:cNvSpPr>
            <a:spLocks noGrp="1"/>
          </p:cNvSpPr>
          <p:nvPr>
            <p:ph type="sldNum" sz="quarter" idx="5"/>
          </p:nvPr>
        </p:nvSpPr>
        <p:spPr/>
        <p:txBody>
          <a:bodyPr/>
          <a:lstStyle/>
          <a:p>
            <a:fld id="{2BC013DF-1BBD-3547-8ED8-967F630AD9C5}" type="slidenum">
              <a:rPr lang="en-US" smtClean="0"/>
              <a:t>38</a:t>
            </a:fld>
            <a:endParaRPr lang="en-US" dirty="0"/>
          </a:p>
        </p:txBody>
      </p:sp>
    </p:spTree>
    <p:extLst>
      <p:ext uri="{BB962C8B-B14F-4D97-AF65-F5344CB8AC3E}">
        <p14:creationId xmlns:p14="http://schemas.microsoft.com/office/powerpoint/2010/main" val="3775782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When we think about self-regulation, we often think about it paired with motivation. For students in middle school, they have been stuck in this cycle for many years and often feel as if they cannot ever improve, Thus, teachers are challenged with kids who say they hate mathematics or that they are not good at it because of this cycle. </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39</a:t>
            </a:fld>
            <a:endParaRPr lang="en-US" dirty="0"/>
          </a:p>
        </p:txBody>
      </p:sp>
    </p:spTree>
    <p:extLst>
      <p:ext uri="{BB962C8B-B14F-4D97-AF65-F5344CB8AC3E}">
        <p14:creationId xmlns:p14="http://schemas.microsoft.com/office/powerpoint/2010/main" val="1042576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break the cycle for students by using strong instructional practices and scaffolds to increase student understanding and, in turn, increase mathematics achievement. We’ll talk a little more about practices that can support students who struggle or have difficulties in mathematics in just a moment.</a:t>
            </a:r>
          </a:p>
        </p:txBody>
      </p:sp>
      <p:sp>
        <p:nvSpPr>
          <p:cNvPr id="4" name="Slide Number Placeholder 3"/>
          <p:cNvSpPr>
            <a:spLocks noGrp="1"/>
          </p:cNvSpPr>
          <p:nvPr>
            <p:ph type="sldNum" sz="quarter" idx="5"/>
          </p:nvPr>
        </p:nvSpPr>
        <p:spPr/>
        <p:txBody>
          <a:bodyPr/>
          <a:lstStyle/>
          <a:p>
            <a:fld id="{2BC013DF-1BBD-3547-8ED8-967F630AD9C5}" type="slidenum">
              <a:rPr lang="en-US" smtClean="0"/>
              <a:t>40</a:t>
            </a:fld>
            <a:endParaRPr lang="en-US" dirty="0"/>
          </a:p>
        </p:txBody>
      </p:sp>
    </p:spTree>
    <p:extLst>
      <p:ext uri="{BB962C8B-B14F-4D97-AF65-F5344CB8AC3E}">
        <p14:creationId xmlns:p14="http://schemas.microsoft.com/office/powerpoint/2010/main" val="108340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used together, evidence-based practices (EBPs) and high-leverage </a:t>
            </a:r>
            <a:r>
              <a:rPr lang="en-US" dirty="0">
                <a:latin typeface="Calibri"/>
              </a:rPr>
              <a:t>practices (HLPs) can become powerful tools for improving student outcomes. </a:t>
            </a:r>
          </a:p>
          <a:p>
            <a:endParaRPr lang="en-US" dirty="0">
              <a:latin typeface="Calibri"/>
            </a:endParaRPr>
          </a:p>
          <a:p>
            <a:r>
              <a:rPr lang="en-US" dirty="0">
                <a:latin typeface="Calibri"/>
              </a:rPr>
              <a:t>EBPs for special education are instructional strategies backed by research and professional expertise to support the learning and behavior of students with disabilities. They often are content focused and appropriate for students at different developmental levels. </a:t>
            </a:r>
            <a:br>
              <a:rPr lang="en-US" dirty="0"/>
            </a:br>
            <a:endParaRPr lang="en-US" dirty="0"/>
          </a:p>
          <a:p>
            <a:r>
              <a:rPr lang="en-US" dirty="0">
                <a:latin typeface="Calibri"/>
              </a:rPr>
              <a:t>HLPs focus directly on instructional practice and can be used to teach or as a pair alongside EBPs.</a:t>
            </a:r>
          </a:p>
          <a:p>
            <a:endParaRPr lang="en-US" dirty="0">
              <a:latin typeface="Calibri"/>
            </a:endParaRPr>
          </a:p>
          <a:p>
            <a:pPr>
              <a:spcBef>
                <a:spcPts val="611"/>
              </a:spcBef>
            </a:pPr>
            <a:r>
              <a:rPr lang="en-US" i="1" dirty="0">
                <a:latin typeface="Arial" panose="020B0604020202020204" pitchFamily="34" charset="0"/>
                <a:cs typeface="Arial" panose="020B0604020202020204" pitchFamily="34" charset="0"/>
              </a:rPr>
              <a:t>Additional resource you can share in chat: </a:t>
            </a:r>
            <a:r>
              <a:rPr lang="en-US" dirty="0">
                <a:latin typeface="Arial" panose="020B0604020202020204" pitchFamily="34" charset="0"/>
                <a:cs typeface="Arial" panose="020B0604020202020204" pitchFamily="34" charset="0"/>
              </a:rPr>
              <a:t>For more information about HLPs and EBPs, check out the </a:t>
            </a:r>
            <a:r>
              <a:rPr lang="en-US" spc="-20" dirty="0">
                <a:latin typeface="Arial"/>
                <a:cs typeface="Arial"/>
              </a:rPr>
              <a:t>video “Clarifying the Relationship Between HLPs and EBPs” (</a:t>
            </a:r>
            <a:r>
              <a:rPr lang="en-US" dirty="0">
                <a:solidFill>
                  <a:schemeClr val="tx1"/>
                </a:solidFill>
                <a:hlinkClick r:id="rId3">
                  <a:extLst>
                    <a:ext uri="{A12FA001-AC4F-418D-AE19-62706E023703}">
                      <ahyp:hlinkClr xmlns:ahyp="http://schemas.microsoft.com/office/drawing/2018/hyperlinkcolor" val="tx"/>
                    </a:ext>
                  </a:extLst>
                </a:hlinkClick>
              </a:rPr>
              <a:t>https://highleveragepractices.org/clarifying-relationship-between-hlps-and-ebps</a:t>
            </a:r>
            <a:r>
              <a:rPr lang="en-US"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41</a:t>
            </a:fld>
            <a:endParaRPr lang="en-US" dirty="0"/>
          </a:p>
        </p:txBody>
      </p:sp>
    </p:spTree>
    <p:extLst>
      <p:ext uri="{BB962C8B-B14F-4D97-AF65-F5344CB8AC3E}">
        <p14:creationId xmlns:p14="http://schemas.microsoft.com/office/powerpoint/2010/main" val="254376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Facilitators can have participants work individually on the Jamboard and then discuss the responses as a whole group or create groups for the breakouts.</a:t>
            </a:r>
          </a:p>
          <a:p>
            <a:endParaRPr lang="en-US" i="1" dirty="0"/>
          </a:p>
          <a:p>
            <a:r>
              <a:rPr lang="en-US" i="1" dirty="0"/>
              <a:t>Read the discussion questions and give participants a moment to respond or place the Jamboard link into chat, send participants into their breakout rooms, and then discuss as a whole group after everyone returns.</a:t>
            </a:r>
          </a:p>
        </p:txBody>
      </p:sp>
      <p:sp>
        <p:nvSpPr>
          <p:cNvPr id="4" name="Slide Number Placeholder 3"/>
          <p:cNvSpPr>
            <a:spLocks noGrp="1"/>
          </p:cNvSpPr>
          <p:nvPr>
            <p:ph type="sldNum" sz="quarter" idx="5"/>
          </p:nvPr>
        </p:nvSpPr>
        <p:spPr/>
        <p:txBody>
          <a:bodyPr/>
          <a:lstStyle/>
          <a:p>
            <a:fld id="{AE28F4BE-1624-294F-A851-A678A4EAE2F1}" type="slidenum">
              <a:rPr lang="en-US" smtClean="0"/>
              <a:t>42</a:t>
            </a:fld>
            <a:endParaRPr lang="en-US" dirty="0"/>
          </a:p>
        </p:txBody>
      </p:sp>
    </p:spTree>
    <p:extLst>
      <p:ext uri="{BB962C8B-B14F-4D97-AF65-F5344CB8AC3E}">
        <p14:creationId xmlns:p14="http://schemas.microsoft.com/office/powerpoint/2010/main" val="1689463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instructing students, especially students with difficulties in mathematics, it is important to anticipate hurdles or challenges they may have prior to instruction. Let’s think about that last problem.</a:t>
            </a:r>
          </a:p>
          <a:p>
            <a:endParaRPr lang="en-US" i="1" dirty="0"/>
          </a:p>
          <a:p>
            <a:r>
              <a:rPr lang="en-US" i="1" dirty="0"/>
              <a:t>[Read slide and have participants respond.]</a:t>
            </a:r>
          </a:p>
        </p:txBody>
      </p:sp>
      <p:sp>
        <p:nvSpPr>
          <p:cNvPr id="4" name="Slide Number Placeholder 3"/>
          <p:cNvSpPr>
            <a:spLocks noGrp="1"/>
          </p:cNvSpPr>
          <p:nvPr>
            <p:ph type="sldNum" sz="quarter" idx="5"/>
          </p:nvPr>
        </p:nvSpPr>
        <p:spPr/>
        <p:txBody>
          <a:bodyPr/>
          <a:lstStyle/>
          <a:p>
            <a:fld id="{2BC013DF-1BBD-3547-8ED8-967F630AD9C5}" type="slidenum">
              <a:rPr lang="en-US" smtClean="0"/>
              <a:t>43</a:t>
            </a:fld>
            <a:endParaRPr lang="en-US" dirty="0"/>
          </a:p>
        </p:txBody>
      </p:sp>
    </p:spTree>
    <p:extLst>
      <p:ext uri="{BB962C8B-B14F-4D97-AF65-F5344CB8AC3E}">
        <p14:creationId xmlns:p14="http://schemas.microsoft.com/office/powerpoint/2010/main" val="3891313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student's response on the right. It says that Kara is buying party invitations. The party store sells a $10 box that contains 24 cards or a $25 box that contains 60 cards. Which is the better deal? Why? First, this student created two tables to show the cards that are $10 for 24 cards and then a table that shows 60 cards for $25. The student then showed divided by 24 to show that each package is 1 card for $0.416 and wrote they both are the same amount. </a:t>
            </a:r>
          </a:p>
          <a:p>
            <a:endParaRPr lang="en-US" dirty="0"/>
          </a:p>
          <a:p>
            <a:r>
              <a:rPr lang="en-US" dirty="0"/>
              <a:t>Then the student had to create another card box that would be equivalent to the better deal. Again, they made a table to show 20 cards at a cost of $14 and then divided the top and bottom by 20.</a:t>
            </a:r>
          </a:p>
          <a:p>
            <a:endParaRPr lang="en-US" dirty="0"/>
          </a:p>
          <a:p>
            <a:r>
              <a:rPr lang="en-US" i="1" dirty="0"/>
              <a:t>[Give participants a moment to review the student’s work and then prompt a discussion with the questions on the left.]</a:t>
            </a:r>
          </a:p>
        </p:txBody>
      </p:sp>
      <p:sp>
        <p:nvSpPr>
          <p:cNvPr id="4" name="Slide Number Placeholder 3"/>
          <p:cNvSpPr>
            <a:spLocks noGrp="1"/>
          </p:cNvSpPr>
          <p:nvPr>
            <p:ph type="sldNum" sz="quarter" idx="5"/>
          </p:nvPr>
        </p:nvSpPr>
        <p:spPr/>
        <p:txBody>
          <a:bodyPr/>
          <a:lstStyle/>
          <a:p>
            <a:fld id="{2BC013DF-1BBD-3547-8ED8-967F630AD9C5}" type="slidenum">
              <a:rPr lang="en-US" smtClean="0"/>
              <a:t>44</a:t>
            </a:fld>
            <a:endParaRPr lang="en-US" dirty="0"/>
          </a:p>
        </p:txBody>
      </p:sp>
    </p:spTree>
    <p:extLst>
      <p:ext uri="{BB962C8B-B14F-4D97-AF65-F5344CB8AC3E}">
        <p14:creationId xmlns:p14="http://schemas.microsoft.com/office/powerpoint/2010/main" val="376418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the date for the next session and any other pertinent information. Read the slide and highlight important information.</a:t>
            </a:r>
          </a:p>
        </p:txBody>
      </p:sp>
      <p:sp>
        <p:nvSpPr>
          <p:cNvPr id="4" name="Slide Number Placeholder 3"/>
          <p:cNvSpPr>
            <a:spLocks noGrp="1"/>
          </p:cNvSpPr>
          <p:nvPr>
            <p:ph type="sldNum" sz="quarter" idx="5"/>
          </p:nvPr>
        </p:nvSpPr>
        <p:spPr/>
        <p:txBody>
          <a:bodyPr/>
          <a:lstStyle/>
          <a:p>
            <a:fld id="{2BC013DF-1BBD-3547-8ED8-967F630AD9C5}" type="slidenum">
              <a:rPr lang="en-US" smtClean="0"/>
              <a:t>46</a:t>
            </a:fld>
            <a:endParaRPr lang="en-US" dirty="0"/>
          </a:p>
        </p:txBody>
      </p:sp>
    </p:spTree>
    <p:extLst>
      <p:ext uri="{BB962C8B-B14F-4D97-AF65-F5344CB8AC3E}">
        <p14:creationId xmlns:p14="http://schemas.microsoft.com/office/powerpoint/2010/main" val="532445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facilitator name and contact information on the slide.</a:t>
            </a:r>
          </a:p>
        </p:txBody>
      </p:sp>
      <p:sp>
        <p:nvSpPr>
          <p:cNvPr id="4" name="Slide Number Placeholder 3"/>
          <p:cNvSpPr>
            <a:spLocks noGrp="1"/>
          </p:cNvSpPr>
          <p:nvPr>
            <p:ph type="sldNum" sz="quarter" idx="5"/>
          </p:nvPr>
        </p:nvSpPr>
        <p:spPr/>
        <p:txBody>
          <a:bodyPr/>
          <a:lstStyle/>
          <a:p>
            <a:fld id="{2BC013DF-1BBD-3547-8ED8-967F630AD9C5}" type="slidenum">
              <a:rPr lang="en-US" smtClean="0"/>
              <a:t>47</a:t>
            </a:fld>
            <a:endParaRPr lang="en-US" dirty="0"/>
          </a:p>
        </p:txBody>
      </p:sp>
    </p:spTree>
    <p:extLst>
      <p:ext uri="{BB962C8B-B14F-4D97-AF65-F5344CB8AC3E}">
        <p14:creationId xmlns:p14="http://schemas.microsoft.com/office/powerpoint/2010/main" val="241269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Each session follows a similar structure and sequence.</a:t>
            </a:r>
          </a:p>
        </p:txBody>
      </p:sp>
      <p:sp>
        <p:nvSpPr>
          <p:cNvPr id="4" name="Slide Number Placeholder 3"/>
          <p:cNvSpPr>
            <a:spLocks noGrp="1"/>
          </p:cNvSpPr>
          <p:nvPr>
            <p:ph type="sldNum" sz="quarter" idx="5"/>
          </p:nvPr>
        </p:nvSpPr>
        <p:spPr/>
        <p:txBody>
          <a:bodyPr/>
          <a:lstStyle/>
          <a:p>
            <a:fld id="{2BC013DF-1BBD-3547-8ED8-967F630AD9C5}" type="slidenum">
              <a:rPr lang="en-US" smtClean="0"/>
              <a:t>5</a:t>
            </a:fld>
            <a:endParaRPr lang="en-US" dirty="0"/>
          </a:p>
        </p:txBody>
      </p:sp>
    </p:spTree>
    <p:extLst>
      <p:ext uri="{BB962C8B-B14F-4D97-AF65-F5344CB8AC3E}">
        <p14:creationId xmlns:p14="http://schemas.microsoft.com/office/powerpoint/2010/main" val="159933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49</a:t>
            </a:fld>
            <a:endParaRPr lang="en-US" dirty="0"/>
          </a:p>
        </p:txBody>
      </p:sp>
    </p:spTree>
    <p:extLst>
      <p:ext uri="{BB962C8B-B14F-4D97-AF65-F5344CB8AC3E}">
        <p14:creationId xmlns:p14="http://schemas.microsoft.com/office/powerpoint/2010/main" val="1087815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discuss the content in Chapter 2: “</a:t>
            </a:r>
            <a:r>
              <a:rPr lang="en-US" sz="1800" dirty="0">
                <a:solidFill>
                  <a:srgbClr val="000000"/>
                </a:solidFill>
                <a:latin typeface="Calibri" panose="020F0502020204030204" pitchFamily="34" charset="0"/>
              </a:rPr>
              <a:t>Watching What We Say! Using Correct and Consistent Language</a:t>
            </a:r>
            <a:r>
              <a:rPr lang="en-US" dirty="0"/>
              <a:t>.” By the end of the session, you should be able to </a:t>
            </a:r>
            <a:r>
              <a:rPr lang="en-US" i="1" dirty="0"/>
              <a:t>[read slide.]</a:t>
            </a:r>
          </a:p>
        </p:txBody>
      </p:sp>
      <p:sp>
        <p:nvSpPr>
          <p:cNvPr id="4" name="Slide Number Placeholder 3"/>
          <p:cNvSpPr>
            <a:spLocks noGrp="1"/>
          </p:cNvSpPr>
          <p:nvPr>
            <p:ph type="sldNum" sz="quarter" idx="5"/>
          </p:nvPr>
        </p:nvSpPr>
        <p:spPr/>
        <p:txBody>
          <a:bodyPr/>
          <a:lstStyle/>
          <a:p>
            <a:fld id="{5E5D81E5-C045-4F49-8F2E-F781B3BC7476}" type="slidenum">
              <a:rPr lang="en-US" smtClean="0"/>
              <a:t>50</a:t>
            </a:fld>
            <a:endParaRPr lang="en-US" dirty="0"/>
          </a:p>
        </p:txBody>
      </p:sp>
    </p:spTree>
    <p:extLst>
      <p:ext uri="{BB962C8B-B14F-4D97-AF65-F5344CB8AC3E}">
        <p14:creationId xmlns:p14="http://schemas.microsoft.com/office/powerpoint/2010/main" val="1364836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the content, let’s get our mathematical brain ready to go. As we complete the next problem, think about the way you might solve it as well as how your students may solve it. </a:t>
            </a:r>
          </a:p>
        </p:txBody>
      </p:sp>
      <p:sp>
        <p:nvSpPr>
          <p:cNvPr id="4" name="Slide Number Placeholder 3"/>
          <p:cNvSpPr>
            <a:spLocks noGrp="1"/>
          </p:cNvSpPr>
          <p:nvPr>
            <p:ph type="sldNum" sz="quarter" idx="5"/>
          </p:nvPr>
        </p:nvSpPr>
        <p:spPr/>
        <p:txBody>
          <a:bodyPr/>
          <a:lstStyle/>
          <a:p>
            <a:fld id="{2BC013DF-1BBD-3547-8ED8-967F630AD9C5}" type="slidenum">
              <a:rPr lang="en-US" smtClean="0"/>
              <a:t>51</a:t>
            </a:fld>
            <a:endParaRPr lang="en-US" dirty="0"/>
          </a:p>
        </p:txBody>
      </p:sp>
    </p:spTree>
    <p:extLst>
      <p:ext uri="{BB962C8B-B14F-4D97-AF65-F5344CB8AC3E}">
        <p14:creationId xmlns:p14="http://schemas.microsoft.com/office/powerpoint/2010/main" val="1122450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the Jamboard link for this specific book study prior to the session: https://jamboard.google.com/d/18fB8Iy1AT3CtBTkgZXN5hAv5W3kl8sMjGfI9_O8K57c/edit?usp=sharing</a:t>
            </a:r>
          </a:p>
          <a:p>
            <a:endParaRPr lang="en-US" sz="1800" i="1" dirty="0">
              <a:latin typeface="Calibri" panose="020F0502020204030204" pitchFamily="34" charset="0"/>
              <a:ea typeface="Calibri" panose="020F0502020204030204" pitchFamily="34" charset="0"/>
              <a:cs typeface="Times New Roman" panose="02020603050405020304" pitchFamily="18" charset="0"/>
            </a:endParaRPr>
          </a:p>
          <a:p>
            <a:r>
              <a:rPr lang="en-US" sz="1800" i="1" dirty="0">
                <a:latin typeface="Calibri" panose="020F0502020204030204" pitchFamily="34" charset="0"/>
                <a:ea typeface="Calibri" panose="020F0502020204030204" pitchFamily="34" charset="0"/>
                <a:cs typeface="Times New Roman" panose="02020603050405020304" pitchFamily="18" charset="0"/>
              </a:rPr>
              <a:t>Read the discussion questions and give participants a moment to respond or place the Jamboard link into the chat.</a:t>
            </a:r>
            <a:endParaRPr lang="en-US" i="1" dirty="0"/>
          </a:p>
        </p:txBody>
      </p:sp>
      <p:sp>
        <p:nvSpPr>
          <p:cNvPr id="4" name="Slide Number Placeholder 3"/>
          <p:cNvSpPr>
            <a:spLocks noGrp="1"/>
          </p:cNvSpPr>
          <p:nvPr>
            <p:ph type="sldNum" sz="quarter" idx="5"/>
          </p:nvPr>
        </p:nvSpPr>
        <p:spPr/>
        <p:txBody>
          <a:bodyPr/>
          <a:lstStyle/>
          <a:p>
            <a:pPr defTabSz="931774">
              <a:defRPr/>
            </a:pPr>
            <a:fld id="{3BD7C593-5C71-4DB0-AC6E-FBBCA91704A2}" type="slidenum">
              <a:rPr lang="en-US">
                <a:solidFill>
                  <a:prstClr val="black"/>
                </a:solidFill>
                <a:latin typeface="Calibri" panose="020F0502020204030204"/>
              </a:rPr>
              <a:pPr defTabSz="931774">
                <a:defRPr/>
              </a:pPr>
              <a:t>52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76279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HLPs are instructional strategies that can promote student understanding across subject areas. These three specific HLP areas can support EBP implementation and student success in mathematics. </a:t>
            </a:r>
          </a:p>
        </p:txBody>
      </p:sp>
      <p:sp>
        <p:nvSpPr>
          <p:cNvPr id="4" name="Slide Number Placeholder 3"/>
          <p:cNvSpPr>
            <a:spLocks noGrp="1"/>
          </p:cNvSpPr>
          <p:nvPr>
            <p:ph type="sldNum" sz="quarter" idx="5"/>
          </p:nvPr>
        </p:nvSpPr>
        <p:spPr/>
        <p:txBody>
          <a:bodyPr/>
          <a:lstStyle/>
          <a:p>
            <a:fld id="{2BC013DF-1BBD-3547-8ED8-967F630AD9C5}" type="slidenum">
              <a:rPr lang="en-US" smtClean="0"/>
              <a:t>54</a:t>
            </a:fld>
            <a:endParaRPr lang="en-US" dirty="0"/>
          </a:p>
        </p:txBody>
      </p:sp>
    </p:spTree>
    <p:extLst>
      <p:ext uri="{BB962C8B-B14F-4D97-AF65-F5344CB8AC3E}">
        <p14:creationId xmlns:p14="http://schemas.microsoft.com/office/powerpoint/2010/main" val="1074622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strong evidence base for discourse, but what is discourse</a:t>
            </a:r>
            <a:r>
              <a:rPr lang="en-US" i="0" dirty="0"/>
              <a:t>? </a:t>
            </a:r>
          </a:p>
          <a:p>
            <a:endParaRPr lang="en-US" i="1" dirty="0"/>
          </a:p>
          <a:p>
            <a:r>
              <a:rPr lang="en-US" i="1" dirty="0"/>
              <a:t>Pause and then have participants share out or put responses in the chat. </a:t>
            </a:r>
            <a:endParaRPr lang="en-US" i="0" dirty="0"/>
          </a:p>
        </p:txBody>
      </p:sp>
      <p:sp>
        <p:nvSpPr>
          <p:cNvPr id="4" name="Slide Number Placeholder 3"/>
          <p:cNvSpPr>
            <a:spLocks noGrp="1"/>
          </p:cNvSpPr>
          <p:nvPr>
            <p:ph type="sldNum" sz="quarter" idx="5"/>
          </p:nvPr>
        </p:nvSpPr>
        <p:spPr/>
        <p:txBody>
          <a:bodyPr/>
          <a:lstStyle/>
          <a:p>
            <a:fld id="{2BC013DF-1BBD-3547-8ED8-967F630AD9C5}" type="slidenum">
              <a:rPr lang="en-US" smtClean="0"/>
              <a:t>55</a:t>
            </a:fld>
            <a:endParaRPr lang="en-US" dirty="0"/>
          </a:p>
        </p:txBody>
      </p:sp>
    </p:spTree>
    <p:extLst>
      <p:ext uri="{BB962C8B-B14F-4D97-AF65-F5344CB8AC3E}">
        <p14:creationId xmlns:p14="http://schemas.microsoft.com/office/powerpoint/2010/main" val="722936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For discourse to be evident in the classroom, we need to create a learning environment in which students feel and see success. For students with mathematics difficulties, this means that teachers need to be intentional and purposeful in using EBPs, such as working solved problems, using multiple representations often referred to as concrete-representational-abstract, explicitly teaching effective strategies and cognitive strategy instruction, and using motivation strategies that can lead to increased self-regulation.</a:t>
            </a:r>
          </a:p>
          <a:p>
            <a:endParaRPr lang="en-US" i="0" dirty="0"/>
          </a:p>
          <a:p>
            <a:pPr defTabSz="931774">
              <a:defRPr/>
            </a:pPr>
            <a:r>
              <a:rPr lang="en-US" i="0" dirty="0"/>
              <a:t>When students are successful and develop conceptual understanding, they are more likely to be engaged and have the skills to actively participate in classroom discussions. When this happens, a teacher is truly increasing classroom discourse. </a:t>
            </a:r>
          </a:p>
        </p:txBody>
      </p:sp>
      <p:sp>
        <p:nvSpPr>
          <p:cNvPr id="4" name="Slide Number Placeholder 3"/>
          <p:cNvSpPr>
            <a:spLocks noGrp="1"/>
          </p:cNvSpPr>
          <p:nvPr>
            <p:ph type="sldNum" sz="quarter" idx="5"/>
          </p:nvPr>
        </p:nvSpPr>
        <p:spPr/>
        <p:txBody>
          <a:bodyPr/>
          <a:lstStyle/>
          <a:p>
            <a:fld id="{2BC013DF-1BBD-3547-8ED8-967F630AD9C5}" type="slidenum">
              <a:rPr lang="en-US" smtClean="0"/>
              <a:t>56</a:t>
            </a:fld>
            <a:endParaRPr lang="en-US" dirty="0"/>
          </a:p>
        </p:txBody>
      </p:sp>
    </p:spTree>
    <p:extLst>
      <p:ext uri="{BB962C8B-B14F-4D97-AF65-F5344CB8AC3E}">
        <p14:creationId xmlns:p14="http://schemas.microsoft.com/office/powerpoint/2010/main" val="2272413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07000"/>
              </a:lnSpc>
              <a:spcAft>
                <a:spcPts val="815"/>
              </a:spcAft>
              <a:defRPr/>
            </a:pPr>
            <a:r>
              <a:rPr lang="en-US" sz="4100" i="1" dirty="0">
                <a:hlinkClick r:id="rId3"/>
              </a:rPr>
              <a:t>Jamboard</a:t>
            </a:r>
            <a:r>
              <a:rPr lang="en-US" sz="4100" i="1" dirty="0"/>
              <a:t> (slide 5)</a:t>
            </a:r>
          </a:p>
          <a:p>
            <a:pPr>
              <a:lnSpc>
                <a:spcPct val="107000"/>
              </a:lnSpc>
              <a:spcAft>
                <a:spcPts val="815"/>
              </a:spcAft>
            </a:pPr>
            <a:r>
              <a:rPr lang="en-US" sz="1800" i="1" dirty="0">
                <a:latin typeface="Calibri"/>
                <a:ea typeface="Calibri" panose="020F0502020204030204" pitchFamily="34" charset="0"/>
                <a:cs typeface="Calibri"/>
              </a:rPr>
              <a:t>Here is a link to the Jamboard Template; make sure to update the notes with Jamboard link for this specific book study prior to the session:</a:t>
            </a:r>
          </a:p>
          <a:p>
            <a:pPr>
              <a:lnSpc>
                <a:spcPct val="107000"/>
              </a:lnSpc>
              <a:spcAft>
                <a:spcPts val="815"/>
              </a:spcAft>
            </a:pPr>
            <a:r>
              <a:rPr lang="en-US" sz="1800" i="1" dirty="0">
                <a:latin typeface="Calibri"/>
                <a:ea typeface="Calibri" panose="020F0502020204030204" pitchFamily="34" charset="0"/>
                <a:cs typeface="Calibri"/>
              </a:rPr>
              <a:t>https://jamboard.google.com/d/18fB8Iy1AT3CtBTkgZXN5hAv5W3kl8sMjGfI9_O8K57c/edit?usp=sharing</a:t>
            </a:r>
          </a:p>
          <a:p>
            <a:pPr>
              <a:lnSpc>
                <a:spcPct val="107000"/>
              </a:lnSpc>
              <a:spcAft>
                <a:spcPts val="815"/>
              </a:spcAft>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i="1" dirty="0">
                <a:latin typeface="Calibri"/>
                <a:ea typeface="Calibri" panose="020F0502020204030204" pitchFamily="34" charset="0"/>
                <a:cs typeface="Calibri"/>
              </a:rPr>
              <a:t>Read the discussion questions and give participants a moment to respond or place the Jamboard link into the chat. Participants can have a few minutes to respond and then highlight key points and share out as a group.</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E5D81E5-C045-4F49-8F2E-F781B3BC7476}" type="slidenum">
              <a:rPr lang="en-US" smtClean="0"/>
              <a:t>58</a:t>
            </a:fld>
            <a:endParaRPr lang="en-US" dirty="0"/>
          </a:p>
        </p:txBody>
      </p:sp>
    </p:spTree>
    <p:extLst>
      <p:ext uri="{BB962C8B-B14F-4D97-AF65-F5344CB8AC3E}">
        <p14:creationId xmlns:p14="http://schemas.microsoft.com/office/powerpoint/2010/main" val="689857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t>
            </a:r>
          </a:p>
          <a:p>
            <a:endParaRPr lang="en-US" i="1" dirty="0"/>
          </a:p>
          <a:p>
            <a:r>
              <a:rPr lang="en-US" dirty="0"/>
              <a:t>Mathematics isn’t just numbers and symbols; language is an essential part of mathematics as well. </a:t>
            </a:r>
            <a:r>
              <a:rPr lang="en-US" dirty="0">
                <a:solidFill>
                  <a:schemeClr val="tx1"/>
                </a:solidFill>
              </a:rPr>
              <a:t>How does language impact mathematical success? </a:t>
            </a:r>
          </a:p>
        </p:txBody>
      </p:sp>
      <p:sp>
        <p:nvSpPr>
          <p:cNvPr id="4" name="Slide Number Placeholder 3"/>
          <p:cNvSpPr>
            <a:spLocks noGrp="1"/>
          </p:cNvSpPr>
          <p:nvPr>
            <p:ph type="sldNum" sz="quarter" idx="5"/>
          </p:nvPr>
        </p:nvSpPr>
        <p:spPr/>
        <p:txBody>
          <a:bodyPr/>
          <a:lstStyle/>
          <a:p>
            <a:fld id="{2BC013DF-1BBD-3547-8ED8-967F630AD9C5}" type="slidenum">
              <a:rPr lang="en-US" smtClean="0"/>
              <a:t>59</a:t>
            </a:fld>
            <a:endParaRPr lang="en-US" dirty="0"/>
          </a:p>
        </p:txBody>
      </p:sp>
    </p:spTree>
    <p:extLst>
      <p:ext uri="{BB962C8B-B14F-4D97-AF65-F5344CB8AC3E}">
        <p14:creationId xmlns:p14="http://schemas.microsoft.com/office/powerpoint/2010/main" val="14810993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t>
            </a:r>
            <a:r>
              <a:rPr lang="en-US" i="1" dirty="0"/>
              <a:t>Read slide]. </a:t>
            </a:r>
          </a:p>
          <a:p>
            <a:pPr defTabSz="931774">
              <a:defRPr/>
            </a:pPr>
            <a:endParaRPr lang="en-US" i="1" dirty="0"/>
          </a:p>
          <a:p>
            <a:pPr defTabSz="931774">
              <a:defRPr/>
            </a:pPr>
            <a:r>
              <a:rPr lang="en-US" dirty="0"/>
              <a:t>Language can impact success for all students, especially students with disabilities, multilingual students, and students at risk. </a:t>
            </a:r>
          </a:p>
        </p:txBody>
      </p:sp>
      <p:sp>
        <p:nvSpPr>
          <p:cNvPr id="4" name="Slide Number Placeholder 3"/>
          <p:cNvSpPr>
            <a:spLocks noGrp="1"/>
          </p:cNvSpPr>
          <p:nvPr>
            <p:ph type="sldNum" sz="quarter" idx="5"/>
          </p:nvPr>
        </p:nvSpPr>
        <p:spPr/>
        <p:txBody>
          <a:bodyPr/>
          <a:lstStyle/>
          <a:p>
            <a:fld id="{2BC013DF-1BBD-3547-8ED8-967F630AD9C5}" type="slidenum">
              <a:rPr lang="en-US" smtClean="0"/>
              <a:t>60</a:t>
            </a:fld>
            <a:endParaRPr lang="en-US" dirty="0"/>
          </a:p>
        </p:txBody>
      </p:sp>
    </p:spTree>
    <p:extLst>
      <p:ext uri="{BB962C8B-B14F-4D97-AF65-F5344CB8AC3E}">
        <p14:creationId xmlns:p14="http://schemas.microsoft.com/office/powerpoint/2010/main" val="2606295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Please follow your school guidelines for recording. Share with participants that the sessions will be recorded and only shared with other participants.</a:t>
            </a:r>
          </a:p>
        </p:txBody>
      </p:sp>
      <p:sp>
        <p:nvSpPr>
          <p:cNvPr id="4" name="Slide Number Placeholder 3"/>
          <p:cNvSpPr>
            <a:spLocks noGrp="1"/>
          </p:cNvSpPr>
          <p:nvPr>
            <p:ph type="sldNum" sz="quarter" idx="5"/>
          </p:nvPr>
        </p:nvSpPr>
        <p:spPr/>
        <p:txBody>
          <a:bodyPr/>
          <a:lstStyle/>
          <a:p>
            <a:fld id="{2BC013DF-1BBD-3547-8ED8-967F630AD9C5}" type="slidenum">
              <a:rPr lang="en-US" smtClean="0"/>
              <a:t>7</a:t>
            </a:fld>
            <a:endParaRPr lang="en-US" dirty="0"/>
          </a:p>
        </p:txBody>
      </p:sp>
    </p:spTree>
    <p:extLst>
      <p:ext uri="{BB962C8B-B14F-4D97-AF65-F5344CB8AC3E}">
        <p14:creationId xmlns:p14="http://schemas.microsoft.com/office/powerpoint/2010/main" val="4158405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solidFill>
                  <a:schemeClr val="tx1"/>
                </a:solidFill>
              </a:rPr>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61</a:t>
            </a:fld>
            <a:endParaRPr lang="en-US" dirty="0"/>
          </a:p>
        </p:txBody>
      </p:sp>
    </p:spTree>
    <p:extLst>
      <p:ext uri="{BB962C8B-B14F-4D97-AF65-F5344CB8AC3E}">
        <p14:creationId xmlns:p14="http://schemas.microsoft.com/office/powerpoint/2010/main" val="1141514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the convergence of mathematics and language. Consider the word “number.” This word has multiple meanings and can be difficult to understand for students with mathematics difficulty and multilingual students. </a:t>
            </a:r>
          </a:p>
        </p:txBody>
      </p:sp>
      <p:sp>
        <p:nvSpPr>
          <p:cNvPr id="4" name="Slide Number Placeholder 3"/>
          <p:cNvSpPr>
            <a:spLocks noGrp="1"/>
          </p:cNvSpPr>
          <p:nvPr>
            <p:ph type="sldNum" sz="quarter" idx="5"/>
          </p:nvPr>
        </p:nvSpPr>
        <p:spPr/>
        <p:txBody>
          <a:bodyPr/>
          <a:lstStyle/>
          <a:p>
            <a:fld id="{2BC013DF-1BBD-3547-8ED8-967F630AD9C5}" type="slidenum">
              <a:rPr lang="en-US" smtClean="0"/>
              <a:t>62</a:t>
            </a:fld>
            <a:endParaRPr lang="en-US" dirty="0"/>
          </a:p>
        </p:txBody>
      </p:sp>
    </p:spTree>
    <p:extLst>
      <p:ext uri="{BB962C8B-B14F-4D97-AF65-F5344CB8AC3E}">
        <p14:creationId xmlns:p14="http://schemas.microsoft.com/office/powerpoint/2010/main" val="1064062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Put participants into breakout groups to discuss.]</a:t>
            </a:r>
          </a:p>
        </p:txBody>
      </p:sp>
      <p:sp>
        <p:nvSpPr>
          <p:cNvPr id="4" name="Slide Number Placeholder 3"/>
          <p:cNvSpPr>
            <a:spLocks noGrp="1"/>
          </p:cNvSpPr>
          <p:nvPr>
            <p:ph type="sldNum" sz="quarter" idx="5"/>
          </p:nvPr>
        </p:nvSpPr>
        <p:spPr/>
        <p:txBody>
          <a:bodyPr/>
          <a:lstStyle/>
          <a:p>
            <a:fld id="{5E5D81E5-C045-4F49-8F2E-F781B3BC7476}" type="slidenum">
              <a:rPr lang="en-US" smtClean="0"/>
              <a:t>63</a:t>
            </a:fld>
            <a:endParaRPr lang="en-US" dirty="0"/>
          </a:p>
        </p:txBody>
      </p:sp>
    </p:spTree>
    <p:extLst>
      <p:ext uri="{BB962C8B-B14F-4D97-AF65-F5344CB8AC3E}">
        <p14:creationId xmlns:p14="http://schemas.microsoft.com/office/powerpoint/2010/main" val="2053835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Here is a link to the Jamboard Template; make sure to update the notes with Jamboard link for this specific book study prior to the session:</a:t>
            </a:r>
          </a:p>
          <a:p>
            <a:pPr defTabSz="931774">
              <a:defRPr/>
            </a:pPr>
            <a:r>
              <a:rPr lang="en-US" dirty="0"/>
              <a:t>https://jamboard.google.com/d/18fB8Iy1AT3CtBTkgZXN5hAv5W3kl8sMjGfI9_O8K57c/edit?usp=sharing</a:t>
            </a:r>
          </a:p>
        </p:txBody>
      </p:sp>
      <p:sp>
        <p:nvSpPr>
          <p:cNvPr id="4" name="Slide Number Placeholder 3"/>
          <p:cNvSpPr>
            <a:spLocks noGrp="1"/>
          </p:cNvSpPr>
          <p:nvPr>
            <p:ph type="sldNum" sz="quarter" idx="5"/>
          </p:nvPr>
        </p:nvSpPr>
        <p:spPr/>
        <p:txBody>
          <a:bodyPr/>
          <a:lstStyle/>
          <a:p>
            <a:fld id="{5E5D81E5-C045-4F49-8F2E-F781B3BC7476}" type="slidenum">
              <a:rPr lang="en-US" smtClean="0"/>
              <a:t>64</a:t>
            </a:fld>
            <a:endParaRPr lang="en-US" dirty="0"/>
          </a:p>
        </p:txBody>
      </p:sp>
    </p:spTree>
    <p:extLst>
      <p:ext uri="{BB962C8B-B14F-4D97-AF65-F5344CB8AC3E}">
        <p14:creationId xmlns:p14="http://schemas.microsoft.com/office/powerpoint/2010/main" val="2954928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Share article with participants or insert into a shared folder.</a:t>
            </a:r>
          </a:p>
          <a:p>
            <a:pPr defTabSz="931774">
              <a:defRPr/>
            </a:pPr>
            <a:r>
              <a:rPr lang="en-US" i="1" dirty="0"/>
              <a:t>Add date to next meeting.</a:t>
            </a:r>
          </a:p>
          <a:p>
            <a:endParaRPr lang="en-US" i="1" dirty="0"/>
          </a:p>
          <a:p>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67</a:t>
            </a:fld>
            <a:endParaRPr lang="en-US" dirty="0"/>
          </a:p>
        </p:txBody>
      </p:sp>
    </p:spTree>
    <p:extLst>
      <p:ext uri="{BB962C8B-B14F-4D97-AF65-F5344CB8AC3E}">
        <p14:creationId xmlns:p14="http://schemas.microsoft.com/office/powerpoint/2010/main" val="28570168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473" indent="-237473"/>
            <a:r>
              <a:rPr lang="en-US" i="1" dirty="0"/>
              <a:t>[Read slide.]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69</a:t>
            </a:fld>
            <a:endParaRPr lang="en-US" dirty="0"/>
          </a:p>
        </p:txBody>
      </p:sp>
    </p:spTree>
    <p:extLst>
      <p:ext uri="{BB962C8B-B14F-4D97-AF65-F5344CB8AC3E}">
        <p14:creationId xmlns:p14="http://schemas.microsoft.com/office/powerpoint/2010/main" val="37717043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focus on Chapter 3. Our objectives are as follows: </a:t>
            </a:r>
            <a:r>
              <a:rPr lang="en-US" i="1" dirty="0"/>
              <a:t>[Read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70</a:t>
            </a:fld>
            <a:endParaRPr lang="en-US" dirty="0"/>
          </a:p>
        </p:txBody>
      </p:sp>
    </p:spTree>
    <p:extLst>
      <p:ext uri="{BB962C8B-B14F-4D97-AF65-F5344CB8AC3E}">
        <p14:creationId xmlns:p14="http://schemas.microsoft.com/office/powerpoint/2010/main" val="2652889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b="1" i="1" dirty="0">
                <a:latin typeface="Calibri" panose="020F0502020204030204" pitchFamily="34" charset="0"/>
                <a:ea typeface="Calibri" panose="020F0502020204030204" pitchFamily="34" charset="0"/>
                <a:cs typeface="Times New Roman" panose="02020603050405020304" pitchFamily="18" charset="0"/>
              </a:rPr>
              <a:t>Math question from the National Assessment of Educational Progress (NAEP): </a:t>
            </a:r>
            <a:r>
              <a:rPr lang="en-US" sz="2900" b="1" i="1" dirty="0">
                <a:solidFill>
                  <a:srgbClr val="333333"/>
                </a:solidFill>
                <a:latin typeface="Verdana" panose="020B0604030504040204" pitchFamily="34" charset="0"/>
              </a:rPr>
              <a:t>Grade: 8; Year: 2017; Content Classifications: Algebra, High; Type: SCR; Difficulty Level: Hard</a:t>
            </a:r>
          </a:p>
          <a:p>
            <a:pPr>
              <a:lnSpc>
                <a:spcPct val="107000"/>
              </a:lnSpc>
              <a:spcAft>
                <a:spcPts val="815"/>
              </a:spcAft>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sz="1800"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a:p>
            <a:pPr>
              <a:lnSpc>
                <a:spcPct val="107000"/>
              </a:lnSpc>
              <a:spcAft>
                <a:spcPts val="815"/>
              </a:spcAft>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r>
              <a:rPr lang="en-US" sz="1800" i="1" dirty="0">
                <a:latin typeface="Calibri" panose="020F0502020204030204" pitchFamily="34" charset="0"/>
                <a:ea typeface="Calibri" panose="020F0502020204030204" pitchFamily="34" charset="0"/>
                <a:cs typeface="Times New Roman" panose="02020603050405020304" pitchFamily="18" charset="0"/>
              </a:rPr>
              <a:t>Read the discussion questions and give participants a moment to respond or place the Jamboard link into the chat.</a:t>
            </a:r>
            <a:endParaRPr lang="en-US" i="1" dirty="0"/>
          </a:p>
        </p:txBody>
      </p:sp>
      <p:sp>
        <p:nvSpPr>
          <p:cNvPr id="4" name="Slide Number Placeholder 3"/>
          <p:cNvSpPr>
            <a:spLocks noGrp="1"/>
          </p:cNvSpPr>
          <p:nvPr>
            <p:ph type="sldNum" sz="quarter" idx="5"/>
          </p:nvPr>
        </p:nvSpPr>
        <p:spPr/>
        <p:txBody>
          <a:bodyPr/>
          <a:lstStyle/>
          <a:p>
            <a:pPr defTabSz="931774">
              <a:defRPr/>
            </a:pPr>
            <a:fld id="{3BD7C593-5C71-4DB0-AC6E-FBBCA91704A2}" type="slidenum">
              <a:rPr lang="en-US">
                <a:solidFill>
                  <a:prstClr val="black"/>
                </a:solidFill>
                <a:latin typeface="Calibri" panose="020F0502020204030204"/>
              </a:rPr>
              <a:pPr defTabSz="931774">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316733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[Facilitate discussion once participants share from their Jamboard responses; use the prompts here for further discussion and discourse.] </a:t>
            </a:r>
          </a:p>
        </p:txBody>
      </p:sp>
      <p:sp>
        <p:nvSpPr>
          <p:cNvPr id="4" name="Slide Number Placeholder 3"/>
          <p:cNvSpPr>
            <a:spLocks noGrp="1"/>
          </p:cNvSpPr>
          <p:nvPr>
            <p:ph type="sldNum" sz="quarter" idx="5"/>
          </p:nvPr>
        </p:nvSpPr>
        <p:spPr/>
        <p:txBody>
          <a:bodyPr/>
          <a:lstStyle/>
          <a:p>
            <a:fld id="{2BC013DF-1BBD-3547-8ED8-967F630AD9C5}" type="slidenum">
              <a:rPr lang="en-US" smtClean="0"/>
              <a:t>73</a:t>
            </a:fld>
            <a:endParaRPr lang="en-US" dirty="0"/>
          </a:p>
        </p:txBody>
      </p:sp>
    </p:spTree>
    <p:extLst>
      <p:ext uri="{BB962C8B-B14F-4D97-AF65-F5344CB8AC3E}">
        <p14:creationId xmlns:p14="http://schemas.microsoft.com/office/powerpoint/2010/main" val="1023224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and facilitate discussion.] </a:t>
            </a:r>
            <a:r>
              <a:rPr lang="en-US" i="0" dirty="0"/>
              <a:t>Were there any surprises? </a:t>
            </a:r>
          </a:p>
        </p:txBody>
      </p:sp>
      <p:sp>
        <p:nvSpPr>
          <p:cNvPr id="4" name="Slide Number Placeholder 3"/>
          <p:cNvSpPr>
            <a:spLocks noGrp="1"/>
          </p:cNvSpPr>
          <p:nvPr>
            <p:ph type="sldNum" sz="quarter" idx="5"/>
          </p:nvPr>
        </p:nvSpPr>
        <p:spPr/>
        <p:txBody>
          <a:bodyPr/>
          <a:lstStyle/>
          <a:p>
            <a:fld id="{569C8E61-197D-C84C-B365-E77C54D9EE9E}" type="slidenum">
              <a:rPr lang="en-US" smtClean="0"/>
              <a:t>75</a:t>
            </a:fld>
            <a:endParaRPr lang="en-US" dirty="0"/>
          </a:p>
        </p:txBody>
      </p:sp>
    </p:spTree>
    <p:extLst>
      <p:ext uri="{BB962C8B-B14F-4D97-AF65-F5344CB8AC3E}">
        <p14:creationId xmlns:p14="http://schemas.microsoft.com/office/powerpoint/2010/main" val="195669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Depending on the overall size of the group, create small groups of two to five participants so that there is ample opportunity for collaboration and discussion.</a:t>
            </a:r>
          </a:p>
          <a:p>
            <a:pPr defTabSz="931774">
              <a:defRPr/>
            </a:pPr>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11</a:t>
            </a:fld>
            <a:endParaRPr lang="en-US" dirty="0"/>
          </a:p>
        </p:txBody>
      </p:sp>
    </p:spTree>
    <p:extLst>
      <p:ext uri="{BB962C8B-B14F-4D97-AF65-F5344CB8AC3E}">
        <p14:creationId xmlns:p14="http://schemas.microsoft.com/office/powerpoint/2010/main" val="38110140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See resource list for link to article.</a:t>
            </a:r>
          </a:p>
        </p:txBody>
      </p:sp>
      <p:sp>
        <p:nvSpPr>
          <p:cNvPr id="4" name="Slide Number Placeholder 3"/>
          <p:cNvSpPr>
            <a:spLocks noGrp="1"/>
          </p:cNvSpPr>
          <p:nvPr>
            <p:ph type="sldNum" sz="quarter" idx="5"/>
          </p:nvPr>
        </p:nvSpPr>
        <p:spPr/>
        <p:txBody>
          <a:bodyPr/>
          <a:lstStyle/>
          <a:p>
            <a:fld id="{2BC013DF-1BBD-3547-8ED8-967F630AD9C5}" type="slidenum">
              <a:rPr lang="en-US" smtClean="0"/>
              <a:t>76</a:t>
            </a:fld>
            <a:endParaRPr lang="en-US" dirty="0"/>
          </a:p>
        </p:txBody>
      </p:sp>
    </p:spTree>
    <p:extLst>
      <p:ext uri="{BB962C8B-B14F-4D97-AF65-F5344CB8AC3E}">
        <p14:creationId xmlns:p14="http://schemas.microsoft.com/office/powerpoint/2010/main" val="1387057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reading the article, consider your experience in coteaching or just collaborating with other professionals in general.</a:t>
            </a:r>
          </a:p>
          <a:p>
            <a:endParaRPr lang="en-US" dirty="0"/>
          </a:p>
          <a:p>
            <a:r>
              <a:rPr lang="en-US" i="1" dirty="0"/>
              <a:t>Read questions and have participants respond. </a:t>
            </a:r>
          </a:p>
        </p:txBody>
      </p:sp>
      <p:sp>
        <p:nvSpPr>
          <p:cNvPr id="4" name="Slide Number Placeholder 3"/>
          <p:cNvSpPr>
            <a:spLocks noGrp="1"/>
          </p:cNvSpPr>
          <p:nvPr>
            <p:ph type="sldNum" sz="quarter" idx="5"/>
          </p:nvPr>
        </p:nvSpPr>
        <p:spPr/>
        <p:txBody>
          <a:bodyPr/>
          <a:lstStyle/>
          <a:p>
            <a:fld id="{2BC013DF-1BBD-3547-8ED8-967F630AD9C5}" type="slidenum">
              <a:rPr lang="en-US" smtClean="0"/>
              <a:t>77</a:t>
            </a:fld>
            <a:endParaRPr lang="en-US" dirty="0"/>
          </a:p>
        </p:txBody>
      </p:sp>
    </p:spTree>
    <p:extLst>
      <p:ext uri="{BB962C8B-B14F-4D97-AF65-F5344CB8AC3E}">
        <p14:creationId xmlns:p14="http://schemas.microsoft.com/office/powerpoint/2010/main" val="1860224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Let’s attempt a sample question from the NAEP, Grade 8. </a:t>
            </a:r>
          </a:p>
          <a:p>
            <a:pPr>
              <a:lnSpc>
                <a:spcPct val="107000"/>
              </a:lnSpc>
              <a:spcAft>
                <a:spcPts val="815"/>
              </a:spcAft>
            </a:pPr>
            <a:r>
              <a:rPr lang="en-US" sz="1800" i="1" dirty="0">
                <a:latin typeface="Calibri" panose="020F0502020204030204" pitchFamily="34" charset="0"/>
                <a:ea typeface="Calibri" panose="020F0502020204030204" pitchFamily="34" charset="0"/>
                <a:cs typeface="Times New Roman" panose="02020603050405020304" pitchFamily="18" charset="0"/>
              </a:rPr>
              <a:t>Send participants to breakout rooms.</a:t>
            </a:r>
          </a:p>
          <a:p>
            <a:pPr>
              <a:lnSpc>
                <a:spcPct val="107000"/>
              </a:lnSpc>
              <a:spcAft>
                <a:spcPts val="815"/>
              </a:spcAft>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sz="1800"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a:p>
            <a:pPr>
              <a:lnSpc>
                <a:spcPct val="107000"/>
              </a:lnSpc>
              <a:spcAft>
                <a:spcPts val="815"/>
              </a:spcAft>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r>
              <a:rPr lang="en-US" sz="1800" i="1" dirty="0">
                <a:latin typeface="Calibri" panose="020F0502020204030204" pitchFamily="34" charset="0"/>
                <a:ea typeface="Calibri" panose="020F0502020204030204" pitchFamily="34" charset="0"/>
                <a:cs typeface="Times New Roman" panose="02020603050405020304" pitchFamily="18" charset="0"/>
              </a:rPr>
              <a:t>Read the questions and give participants a moment to think and then place the Jamboard link into the chat</a:t>
            </a:r>
          </a:p>
        </p:txBody>
      </p:sp>
      <p:sp>
        <p:nvSpPr>
          <p:cNvPr id="4" name="Slide Number Placeholder 3"/>
          <p:cNvSpPr>
            <a:spLocks noGrp="1"/>
          </p:cNvSpPr>
          <p:nvPr>
            <p:ph type="sldNum" sz="quarter" idx="5"/>
          </p:nvPr>
        </p:nvSpPr>
        <p:spPr/>
        <p:txBody>
          <a:bodyPr/>
          <a:lstStyle/>
          <a:p>
            <a:fld id="{2BC013DF-1BBD-3547-8ED8-967F630AD9C5}" type="slidenum">
              <a:rPr lang="en-US" smtClean="0"/>
              <a:t>79</a:t>
            </a:fld>
            <a:endParaRPr lang="en-US" dirty="0"/>
          </a:p>
        </p:txBody>
      </p:sp>
    </p:spTree>
    <p:extLst>
      <p:ext uri="{BB962C8B-B14F-4D97-AF65-F5344CB8AC3E}">
        <p14:creationId xmlns:p14="http://schemas.microsoft.com/office/powerpoint/2010/main" val="592559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question was for eighth graders, even though it may seem a bit easy. This item was scored as correct, partial, and incorrect. Think about your own students and their understanding of a number line.</a:t>
            </a:r>
          </a:p>
          <a:p>
            <a:endParaRPr lang="en-US" dirty="0">
              <a:solidFill>
                <a:schemeClr val="tx1"/>
              </a:solidFill>
            </a:endParaRPr>
          </a:p>
          <a:p>
            <a:r>
              <a:rPr lang="en-US" dirty="0">
                <a:solidFill>
                  <a:schemeClr val="tx1"/>
                </a:solidFill>
              </a:rPr>
              <a:t>How many </a:t>
            </a:r>
            <a:r>
              <a:rPr lang="en-US" dirty="0"/>
              <a:t>eighth </a:t>
            </a:r>
            <a:r>
              <a:rPr lang="en-US" dirty="0">
                <a:solidFill>
                  <a:schemeClr val="tx1"/>
                </a:solidFill>
              </a:rPr>
              <a:t>graders answered correctly? (only 27% of </a:t>
            </a:r>
            <a:r>
              <a:rPr lang="en-US" dirty="0"/>
              <a:t>eighth</a:t>
            </a:r>
            <a:r>
              <a:rPr lang="en-US" dirty="0">
                <a:solidFill>
                  <a:schemeClr val="tx1"/>
                </a:solidFill>
              </a:rPr>
              <a:t> graders answered correctly)</a:t>
            </a:r>
          </a:p>
          <a:p>
            <a:r>
              <a:rPr lang="en-US" dirty="0">
                <a:solidFill>
                  <a:schemeClr val="tx1"/>
                </a:solidFill>
              </a:rPr>
              <a:t>How many </a:t>
            </a:r>
            <a:r>
              <a:rPr lang="en-US" dirty="0"/>
              <a:t>eighth </a:t>
            </a:r>
            <a:r>
              <a:rPr lang="en-US" dirty="0">
                <a:solidFill>
                  <a:schemeClr val="tx1"/>
                </a:solidFill>
              </a:rPr>
              <a:t>graders received a partial score? (25% answered partially)</a:t>
            </a:r>
          </a:p>
          <a:p>
            <a:r>
              <a:rPr lang="en-US" dirty="0">
                <a:solidFill>
                  <a:schemeClr val="tx1"/>
                </a:solidFill>
              </a:rPr>
              <a:t>How many </a:t>
            </a:r>
            <a:r>
              <a:rPr lang="en-US" dirty="0"/>
              <a:t>eighth </a:t>
            </a:r>
            <a:r>
              <a:rPr lang="en-US" dirty="0">
                <a:solidFill>
                  <a:schemeClr val="tx1"/>
                </a:solidFill>
              </a:rPr>
              <a:t>graders answered incorrectly? (45% answered incorrectly, with 3% skipping the question)</a:t>
            </a:r>
          </a:p>
          <a:p>
            <a:endParaRPr lang="en-US" dirty="0"/>
          </a:p>
        </p:txBody>
      </p:sp>
      <p:sp>
        <p:nvSpPr>
          <p:cNvPr id="4" name="Slide Number Placeholder 3"/>
          <p:cNvSpPr>
            <a:spLocks noGrp="1"/>
          </p:cNvSpPr>
          <p:nvPr>
            <p:ph type="sldNum" sz="quarter" idx="5"/>
          </p:nvPr>
        </p:nvSpPr>
        <p:spPr/>
        <p:txBody>
          <a:bodyPr/>
          <a:lstStyle/>
          <a:p>
            <a:fld id="{569C8E61-197D-C84C-B365-E77C54D9EE9E}" type="slidenum">
              <a:rPr lang="en-US" smtClean="0"/>
              <a:t>80</a:t>
            </a:fld>
            <a:endParaRPr lang="en-US" dirty="0"/>
          </a:p>
        </p:txBody>
      </p:sp>
    </p:spTree>
    <p:extLst>
      <p:ext uri="{BB962C8B-B14F-4D97-AF65-F5344CB8AC3E}">
        <p14:creationId xmlns:p14="http://schemas.microsoft.com/office/powerpoint/2010/main" val="15862573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a:t>
            </a:r>
          </a:p>
        </p:txBody>
      </p:sp>
      <p:sp>
        <p:nvSpPr>
          <p:cNvPr id="4" name="Slide Number Placeholder 3"/>
          <p:cNvSpPr>
            <a:spLocks noGrp="1"/>
          </p:cNvSpPr>
          <p:nvPr>
            <p:ph type="sldNum" sz="quarter" idx="5"/>
          </p:nvPr>
        </p:nvSpPr>
        <p:spPr/>
        <p:txBody>
          <a:bodyPr/>
          <a:lstStyle/>
          <a:p>
            <a:fld id="{569C8E61-197D-C84C-B365-E77C54D9EE9E}" type="slidenum">
              <a:rPr lang="en-US" smtClean="0"/>
              <a:t>81</a:t>
            </a:fld>
            <a:endParaRPr lang="en-US" dirty="0"/>
          </a:p>
        </p:txBody>
      </p:sp>
    </p:spTree>
    <p:extLst>
      <p:ext uri="{BB962C8B-B14F-4D97-AF65-F5344CB8AC3E}">
        <p14:creationId xmlns:p14="http://schemas.microsoft.com/office/powerpoint/2010/main" val="17096390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symbols used in mathematics. As you look over these, consider how these symbols might pose difficulty to some students. In thinking about creating your own worksheets, handouts, or a PowerPoint, for example, do you know where to find the correct notation in Microsoft for these symbols? </a:t>
            </a:r>
          </a:p>
        </p:txBody>
      </p:sp>
      <p:sp>
        <p:nvSpPr>
          <p:cNvPr id="4" name="Slide Number Placeholder 3"/>
          <p:cNvSpPr>
            <a:spLocks noGrp="1"/>
          </p:cNvSpPr>
          <p:nvPr>
            <p:ph type="sldNum" sz="quarter" idx="5"/>
          </p:nvPr>
        </p:nvSpPr>
        <p:spPr/>
        <p:txBody>
          <a:bodyPr/>
          <a:lstStyle/>
          <a:p>
            <a:fld id="{2BC013DF-1BBD-3547-8ED8-967F630AD9C5}" type="slidenum">
              <a:rPr lang="en-US" smtClean="0"/>
              <a:t>82</a:t>
            </a:fld>
            <a:endParaRPr lang="en-US" dirty="0"/>
          </a:p>
        </p:txBody>
      </p:sp>
    </p:spTree>
    <p:extLst>
      <p:ext uri="{BB962C8B-B14F-4D97-AF65-F5344CB8AC3E}">
        <p14:creationId xmlns:p14="http://schemas.microsoft.com/office/powerpoint/2010/main" val="2740017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Ask participants to consider their reactions to the readings; then prompt a discussion by reading these questions.</a:t>
            </a:r>
          </a:p>
        </p:txBody>
      </p:sp>
      <p:sp>
        <p:nvSpPr>
          <p:cNvPr id="4" name="Slide Number Placeholder 3"/>
          <p:cNvSpPr>
            <a:spLocks noGrp="1"/>
          </p:cNvSpPr>
          <p:nvPr>
            <p:ph type="sldNum" sz="quarter" idx="5"/>
          </p:nvPr>
        </p:nvSpPr>
        <p:spPr/>
        <p:txBody>
          <a:bodyPr/>
          <a:lstStyle/>
          <a:p>
            <a:fld id="{2BC013DF-1BBD-3547-8ED8-967F630AD9C5}" type="slidenum">
              <a:rPr lang="en-US" smtClean="0"/>
              <a:t>83</a:t>
            </a:fld>
            <a:endParaRPr lang="en-US" dirty="0"/>
          </a:p>
        </p:txBody>
      </p:sp>
    </p:spTree>
    <p:extLst>
      <p:ext uri="{BB962C8B-B14F-4D97-AF65-F5344CB8AC3E}">
        <p14:creationId xmlns:p14="http://schemas.microsoft.com/office/powerpoint/2010/main" val="644182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date and time for next session. [Read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85</a:t>
            </a:fld>
            <a:endParaRPr lang="en-US" dirty="0"/>
          </a:p>
        </p:txBody>
      </p:sp>
    </p:spTree>
    <p:extLst>
      <p:ext uri="{BB962C8B-B14F-4D97-AF65-F5344CB8AC3E}">
        <p14:creationId xmlns:p14="http://schemas.microsoft.com/office/powerpoint/2010/main" val="30991951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473" indent="-237473"/>
            <a:r>
              <a:rPr lang="en-US" i="1" dirty="0"/>
              <a:t>[Read slide.]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87</a:t>
            </a:fld>
            <a:endParaRPr lang="en-US" dirty="0"/>
          </a:p>
        </p:txBody>
      </p:sp>
    </p:spTree>
    <p:extLst>
      <p:ext uri="{BB962C8B-B14F-4D97-AF65-F5344CB8AC3E}">
        <p14:creationId xmlns:p14="http://schemas.microsoft.com/office/powerpoint/2010/main" val="760004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88</a:t>
            </a:fld>
            <a:endParaRPr lang="en-US" dirty="0"/>
          </a:p>
        </p:txBody>
      </p:sp>
    </p:spTree>
    <p:extLst>
      <p:ext uri="{BB962C8B-B14F-4D97-AF65-F5344CB8AC3E}">
        <p14:creationId xmlns:p14="http://schemas.microsoft.com/office/powerpoint/2010/main" val="186738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We have created an online discussion place using Jamboard, but this is just an example. Feel free to utilize various online places typically used by your schools and teachers. Each session includes at least one opportunity for small-group discussion using Google Jamboard. We created a main Jamboard site that facilitators can copy and share in the sessions with participants. The content in the slide deck is tailored to virtual facilitation, but breakout groups can be held in-person and discussions can be documented on boards or chart paper rather than Jamboard if preferred.</a:t>
            </a:r>
            <a:endParaRPr lang="en-US" dirty="0"/>
          </a:p>
          <a:p>
            <a:endParaRPr lang="en-US" i="1" dirty="0"/>
          </a:p>
          <a:p>
            <a:r>
              <a:rPr lang="en-US" i="1" dirty="0"/>
              <a:t>Facilitators will need to first visit the Jamboard Template site, make a copy of the slides, and then adjust the settings in the new copy so that participants can edit and contribute on the slides. Once the settings have been adjusted, the new link is ready to share with participants.</a:t>
            </a:r>
          </a:p>
          <a:p>
            <a:endParaRPr lang="en-US" i="1" dirty="0"/>
          </a:p>
          <a:p>
            <a:r>
              <a:rPr lang="en-US" i="1" dirty="0"/>
              <a:t>Jamboard Template: https://jamboard.google.com/d/18fB8Iy1AT3CtBTkgZXN5hAv5W3kl8sMjGfI9_O8K57c/edit?usp=sharing</a:t>
            </a:r>
          </a:p>
          <a:p>
            <a:endParaRPr lang="en-US" i="1" dirty="0"/>
          </a:p>
          <a:p>
            <a:r>
              <a:rPr lang="en-US" i="1" dirty="0"/>
              <a:t>New to Jamboard? No problem! Here’s a great tutorial to get yourself acclimated: https://www.youtube.com/watch?v=GbytD_LNVNM </a:t>
            </a:r>
          </a:p>
        </p:txBody>
      </p:sp>
      <p:sp>
        <p:nvSpPr>
          <p:cNvPr id="4" name="Slide Number Placeholder 3"/>
          <p:cNvSpPr>
            <a:spLocks noGrp="1"/>
          </p:cNvSpPr>
          <p:nvPr>
            <p:ph type="sldNum" sz="quarter" idx="5"/>
          </p:nvPr>
        </p:nvSpPr>
        <p:spPr/>
        <p:txBody>
          <a:bodyPr/>
          <a:lstStyle/>
          <a:p>
            <a:fld id="{2BC013DF-1BBD-3547-8ED8-967F630AD9C5}" type="slidenum">
              <a:rPr lang="en-US" smtClean="0"/>
              <a:t>12</a:t>
            </a:fld>
            <a:endParaRPr lang="en-US" dirty="0"/>
          </a:p>
        </p:txBody>
      </p:sp>
    </p:spTree>
    <p:extLst>
      <p:ext uri="{BB962C8B-B14F-4D97-AF65-F5344CB8AC3E}">
        <p14:creationId xmlns:p14="http://schemas.microsoft.com/office/powerpoint/2010/main" val="1487488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today with warming up our mathematical brain. We often get stuck in how we understand mathematics and even how we teach it, so think outside the box and show two different ways to represent -12.</a:t>
            </a:r>
          </a:p>
          <a:p>
            <a:endParaRPr lang="en-US" dirty="0"/>
          </a:p>
          <a:p>
            <a:r>
              <a:rPr lang="en-US" i="1" dirty="0"/>
              <a:t>Drop links into chat for participants and </a:t>
            </a:r>
            <a:r>
              <a:rPr lang="en-US" i="1" dirty="0">
                <a:latin typeface="Calibri" panose="020F0502020204030204" pitchFamily="34" charset="0"/>
                <a:ea typeface="Calibri" panose="020F0502020204030204" pitchFamily="34" charset="0"/>
                <a:cs typeface="Times New Roman" panose="02020603050405020304" pitchFamily="18" charset="0"/>
              </a:rPr>
              <a:t>send participants to breakout rooms.</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p:txBody>
      </p:sp>
      <p:sp>
        <p:nvSpPr>
          <p:cNvPr id="4" name="Slide Number Placeholder 3"/>
          <p:cNvSpPr>
            <a:spLocks noGrp="1"/>
          </p:cNvSpPr>
          <p:nvPr>
            <p:ph type="sldNum" sz="quarter" idx="5"/>
          </p:nvPr>
        </p:nvSpPr>
        <p:spPr/>
        <p:txBody>
          <a:bodyPr/>
          <a:lstStyle/>
          <a:p>
            <a:pPr defTabSz="931774">
              <a:defRPr/>
            </a:pPr>
            <a:fld id="{4C43A9C7-3DBA-1F49-9BE8-472CD1F77734}" type="slidenum">
              <a:rPr lang="en-US">
                <a:solidFill>
                  <a:prstClr val="black"/>
                </a:solidFill>
                <a:latin typeface="Calibri" panose="020F0502020204030204"/>
              </a:rPr>
              <a:pPr defTabSz="931774">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32078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After participants return from the Jamboard discussion, prompt further discourse with these questions.</a:t>
            </a:r>
          </a:p>
        </p:txBody>
      </p:sp>
      <p:sp>
        <p:nvSpPr>
          <p:cNvPr id="4" name="Slide Number Placeholder 3"/>
          <p:cNvSpPr>
            <a:spLocks noGrp="1"/>
          </p:cNvSpPr>
          <p:nvPr>
            <p:ph type="sldNum" sz="quarter" idx="5"/>
          </p:nvPr>
        </p:nvSpPr>
        <p:spPr/>
        <p:txBody>
          <a:bodyPr/>
          <a:lstStyle/>
          <a:p>
            <a:fld id="{2BC013DF-1BBD-3547-8ED8-967F630AD9C5}" type="slidenum">
              <a:rPr lang="en-US" smtClean="0"/>
              <a:t>91</a:t>
            </a:fld>
            <a:endParaRPr lang="en-US" dirty="0"/>
          </a:p>
        </p:txBody>
      </p:sp>
    </p:spTree>
    <p:extLst>
      <p:ext uri="{BB962C8B-B14F-4D97-AF65-F5344CB8AC3E}">
        <p14:creationId xmlns:p14="http://schemas.microsoft.com/office/powerpoint/2010/main" val="1888275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and 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93</a:t>
            </a:fld>
            <a:endParaRPr lang="en-US" dirty="0"/>
          </a:p>
        </p:txBody>
      </p:sp>
    </p:spTree>
    <p:extLst>
      <p:ext uri="{BB962C8B-B14F-4D97-AF65-F5344CB8AC3E}">
        <p14:creationId xmlns:p14="http://schemas.microsoft.com/office/powerpoint/2010/main" val="29784960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For this activity, teachers will make a list of characteristics of an apple (or can change slides to a different fruit or vegetable). First, they will start with the abstract—just seeing the words “apple.” They will then revise the list of characteristics when they just see a </a:t>
            </a:r>
            <a:r>
              <a:rPr lang="en-US" b="1" i="1" dirty="0"/>
              <a:t>picture </a:t>
            </a:r>
            <a:r>
              <a:rPr lang="en-US" i="1" dirty="0"/>
              <a:t>of an apple. Lastly, they will further refine their list when they see a real apple (</a:t>
            </a:r>
            <a:r>
              <a:rPr lang="en-US" b="1" i="1" dirty="0"/>
              <a:t>concrete</a:t>
            </a:r>
            <a:r>
              <a:rPr lang="en-US" i="1" dirty="0"/>
              <a:t>).</a:t>
            </a:r>
            <a:endParaRPr lang="en-US" dirty="0"/>
          </a:p>
          <a:p>
            <a:endParaRPr lang="en-US" dirty="0"/>
          </a:p>
          <a:p>
            <a:r>
              <a:rPr lang="en-US" dirty="0"/>
              <a:t>Read the word together. APPLE. Write down all the characteristics of an apple. </a:t>
            </a:r>
            <a:r>
              <a:rPr lang="en-US" i="1" dirty="0"/>
              <a:t>[Provide participants about 3–5 minutes to make a list.] </a:t>
            </a:r>
            <a:r>
              <a:rPr lang="en-US" dirty="0"/>
              <a:t>How would you describe an apple to someone who has never seen an apple?</a:t>
            </a:r>
          </a:p>
        </p:txBody>
      </p:sp>
      <p:sp>
        <p:nvSpPr>
          <p:cNvPr id="4" name="Slide Number Placeholder 3"/>
          <p:cNvSpPr>
            <a:spLocks noGrp="1"/>
          </p:cNvSpPr>
          <p:nvPr>
            <p:ph type="sldNum" sz="quarter" idx="5"/>
          </p:nvPr>
        </p:nvSpPr>
        <p:spPr/>
        <p:txBody>
          <a:bodyPr/>
          <a:lstStyle/>
          <a:p>
            <a:fld id="{2BC013DF-1BBD-3547-8ED8-967F630AD9C5}" type="slidenum">
              <a:rPr lang="en-US" smtClean="0"/>
              <a:t>94</a:t>
            </a:fld>
            <a:endParaRPr lang="en-US" dirty="0"/>
          </a:p>
        </p:txBody>
      </p:sp>
    </p:spTree>
    <p:extLst>
      <p:ext uri="{BB962C8B-B14F-4D97-AF65-F5344CB8AC3E}">
        <p14:creationId xmlns:p14="http://schemas.microsoft.com/office/powerpoint/2010/main" val="3268560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this picture and then a look at the list you just wrote to describe the apple. Add to the list or delete from the list to make your list more precise. </a:t>
            </a:r>
          </a:p>
        </p:txBody>
      </p:sp>
      <p:sp>
        <p:nvSpPr>
          <p:cNvPr id="4" name="Slide Number Placeholder 3"/>
          <p:cNvSpPr>
            <a:spLocks noGrp="1"/>
          </p:cNvSpPr>
          <p:nvPr>
            <p:ph type="sldNum" sz="quarter" idx="5"/>
          </p:nvPr>
        </p:nvSpPr>
        <p:spPr/>
        <p:txBody>
          <a:bodyPr/>
          <a:lstStyle/>
          <a:p>
            <a:fld id="{2BC013DF-1BBD-3547-8ED8-967F630AD9C5}" type="slidenum">
              <a:rPr lang="en-US" smtClean="0"/>
              <a:t>95</a:t>
            </a:fld>
            <a:endParaRPr lang="en-US" dirty="0"/>
          </a:p>
        </p:txBody>
      </p:sp>
    </p:spTree>
    <p:extLst>
      <p:ext uri="{BB962C8B-B14F-4D97-AF65-F5344CB8AC3E}">
        <p14:creationId xmlns:p14="http://schemas.microsoft.com/office/powerpoint/2010/main" val="1206127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[Hold up a red apple similar to the picture on the previous slide.] </a:t>
            </a:r>
            <a:r>
              <a:rPr lang="en-US" i="0" dirty="0"/>
              <a:t>L</a:t>
            </a:r>
            <a:r>
              <a:rPr lang="en-US" dirty="0"/>
              <a:t>ook at this apple and further refine your list. </a:t>
            </a:r>
          </a:p>
          <a:p>
            <a:pPr defTabSz="931774">
              <a:defRPr/>
            </a:pPr>
            <a:endParaRPr lang="en-US" dirty="0"/>
          </a:p>
          <a:p>
            <a:pPr defTabSz="931774">
              <a:defRPr/>
            </a:pPr>
            <a:r>
              <a:rPr lang="en-US" dirty="0"/>
              <a:t>After a few minutes, lead a discussion: </a:t>
            </a:r>
          </a:p>
          <a:p>
            <a:pPr marL="171450" indent="-171450" defTabSz="931774">
              <a:buFont typeface="Arial" panose="020B0604020202020204" pitchFamily="34" charset="0"/>
              <a:buChar char="•"/>
              <a:defRPr/>
            </a:pPr>
            <a:r>
              <a:rPr lang="en-US" dirty="0"/>
              <a:t>How did your list change from when I simply wrote or said apple, to the picture of the apple, and now to this concrete representation of an apple? </a:t>
            </a:r>
          </a:p>
          <a:p>
            <a:pPr marL="171450" indent="-171450" defTabSz="931774">
              <a:buFont typeface="Arial" panose="020B0604020202020204" pitchFamily="34" charset="0"/>
              <a:buChar char="•"/>
              <a:defRPr/>
            </a:pPr>
            <a:r>
              <a:rPr lang="en-US" dirty="0"/>
              <a:t>How is this similar to concepts we teach in school? How can showing an apple or a block help a child understand the concept or skill?</a:t>
            </a:r>
          </a:p>
        </p:txBody>
      </p:sp>
      <p:sp>
        <p:nvSpPr>
          <p:cNvPr id="4" name="Slide Number Placeholder 3"/>
          <p:cNvSpPr>
            <a:spLocks noGrp="1"/>
          </p:cNvSpPr>
          <p:nvPr>
            <p:ph type="sldNum" sz="quarter" idx="5"/>
          </p:nvPr>
        </p:nvSpPr>
        <p:spPr/>
        <p:txBody>
          <a:bodyPr/>
          <a:lstStyle/>
          <a:p>
            <a:fld id="{4C43A9C7-3DBA-1F49-9BE8-472CD1F77734}" type="slidenum">
              <a:rPr lang="en-US" smtClean="0"/>
              <a:t>96</a:t>
            </a:fld>
            <a:endParaRPr lang="en-US" dirty="0"/>
          </a:p>
        </p:txBody>
      </p:sp>
    </p:spTree>
    <p:extLst>
      <p:ext uri="{BB962C8B-B14F-4D97-AF65-F5344CB8AC3E}">
        <p14:creationId xmlns:p14="http://schemas.microsoft.com/office/powerpoint/2010/main" val="24253956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thinking about including multiple representations or CRA, teachers need to think about the sweet spot. That is, teachers need to understand when and how to incorporate different representations that make sense to develop student learning while also considering how to use the representations to increase communication and mathematical precise language and discourse. This process often can be challenging because it is not a linear process, and every skill does not require all three representations. </a:t>
            </a:r>
          </a:p>
        </p:txBody>
      </p:sp>
      <p:sp>
        <p:nvSpPr>
          <p:cNvPr id="4" name="Slide Number Placeholder 3"/>
          <p:cNvSpPr>
            <a:spLocks noGrp="1"/>
          </p:cNvSpPr>
          <p:nvPr>
            <p:ph type="sldNum" sz="quarter" idx="5"/>
          </p:nvPr>
        </p:nvSpPr>
        <p:spPr/>
        <p:txBody>
          <a:bodyPr/>
          <a:lstStyle/>
          <a:p>
            <a:fld id="{2BC013DF-1BBD-3547-8ED8-967F630AD9C5}" type="slidenum">
              <a:rPr lang="en-US" smtClean="0"/>
              <a:t>97</a:t>
            </a:fld>
            <a:endParaRPr lang="en-US" dirty="0"/>
          </a:p>
        </p:txBody>
      </p:sp>
    </p:spTree>
    <p:extLst>
      <p:ext uri="{BB962C8B-B14F-4D97-AF65-F5344CB8AC3E}">
        <p14:creationId xmlns:p14="http://schemas.microsoft.com/office/powerpoint/2010/main" val="39477899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Discuss and have teachers talk about how they would solve. Direct participants to Jamboard to solve.]</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pPr defTabSz="931774">
              <a:defRPr/>
            </a:pPr>
            <a:fld id="{7978864E-10C5-004C-B66C-FC11C587CF57}" type="slidenum">
              <a:rPr lang="en-US">
                <a:solidFill>
                  <a:prstClr val="black"/>
                </a:solidFill>
                <a:latin typeface="Calibri" panose="020F0502020204030204"/>
              </a:rPr>
              <a:pPr defTabSz="931774">
                <a:defRPr/>
              </a:pPr>
              <a:t>98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024885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Facilitate a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99</a:t>
            </a:fld>
            <a:endParaRPr lang="en-US" dirty="0"/>
          </a:p>
        </p:txBody>
      </p:sp>
    </p:spTree>
    <p:extLst>
      <p:ext uri="{BB962C8B-B14F-4D97-AF65-F5344CB8AC3E}">
        <p14:creationId xmlns:p14="http://schemas.microsoft.com/office/powerpoint/2010/main" val="29047694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[Facilitate discussion.] </a:t>
            </a:r>
            <a:r>
              <a:rPr lang="en-US" i="0" dirty="0"/>
              <a:t>Although this student may have a more sophisticated answer, could the previous student solve a more complex problem with a picture alone?</a:t>
            </a:r>
          </a:p>
        </p:txBody>
      </p:sp>
      <p:sp>
        <p:nvSpPr>
          <p:cNvPr id="4" name="Slide Number Placeholder 3"/>
          <p:cNvSpPr>
            <a:spLocks noGrp="1"/>
          </p:cNvSpPr>
          <p:nvPr>
            <p:ph type="sldNum" sz="quarter" idx="5"/>
          </p:nvPr>
        </p:nvSpPr>
        <p:spPr/>
        <p:txBody>
          <a:bodyPr/>
          <a:lstStyle/>
          <a:p>
            <a:fld id="{2BC013DF-1BBD-3547-8ED8-967F630AD9C5}" type="slidenum">
              <a:rPr lang="en-US" smtClean="0"/>
              <a:t>100</a:t>
            </a:fld>
            <a:endParaRPr lang="en-US" dirty="0"/>
          </a:p>
        </p:txBody>
      </p:sp>
    </p:spTree>
    <p:extLst>
      <p:ext uri="{BB962C8B-B14F-4D97-AF65-F5344CB8AC3E}">
        <p14:creationId xmlns:p14="http://schemas.microsoft.com/office/powerpoint/2010/main" val="11007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Jamboard icon from https://workspace.google.com/products/jamboard/</a:t>
            </a:r>
          </a:p>
        </p:txBody>
      </p:sp>
      <p:sp>
        <p:nvSpPr>
          <p:cNvPr id="4" name="Slide Number Placeholder 3"/>
          <p:cNvSpPr>
            <a:spLocks noGrp="1"/>
          </p:cNvSpPr>
          <p:nvPr>
            <p:ph type="sldNum" sz="quarter" idx="5"/>
          </p:nvPr>
        </p:nvSpPr>
        <p:spPr/>
        <p:txBody>
          <a:bodyPr/>
          <a:lstStyle/>
          <a:p>
            <a:fld id="{2BC013DF-1BBD-3547-8ED8-967F630AD9C5}" type="slidenum">
              <a:rPr lang="en-US" smtClean="0"/>
              <a:t>13</a:t>
            </a:fld>
            <a:endParaRPr lang="en-US" dirty="0"/>
          </a:p>
        </p:txBody>
      </p:sp>
    </p:spTree>
    <p:extLst>
      <p:ext uri="{BB962C8B-B14F-4D97-AF65-F5344CB8AC3E}">
        <p14:creationId xmlns:p14="http://schemas.microsoft.com/office/powerpoint/2010/main" val="26841086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multiple representations can help students develop a conceptual understanding, but it also can act as a key tool to help them begin to talk about mathematics. </a:t>
            </a:r>
            <a:r>
              <a:rPr lang="en-US" i="1" dirty="0"/>
              <a:t>[Read slide.]</a:t>
            </a:r>
          </a:p>
        </p:txBody>
      </p:sp>
      <p:sp>
        <p:nvSpPr>
          <p:cNvPr id="4" name="Slide Number Placeholder 3"/>
          <p:cNvSpPr>
            <a:spLocks noGrp="1"/>
          </p:cNvSpPr>
          <p:nvPr>
            <p:ph type="sldNum" sz="quarter" idx="5"/>
          </p:nvPr>
        </p:nvSpPr>
        <p:spPr/>
        <p:txBody>
          <a:bodyPr/>
          <a:lstStyle/>
          <a:p>
            <a:fld id="{7978864E-10C5-004C-B66C-FC11C587CF57}" type="slidenum">
              <a:rPr lang="en-US" smtClean="0"/>
              <a:t>102</a:t>
            </a:fld>
            <a:endParaRPr lang="en-US" dirty="0"/>
          </a:p>
        </p:txBody>
      </p:sp>
    </p:spTree>
    <p:extLst>
      <p:ext uri="{BB962C8B-B14F-4D97-AF65-F5344CB8AC3E}">
        <p14:creationId xmlns:p14="http://schemas.microsoft.com/office/powerpoint/2010/main" val="17591054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 Discuss and have teachers talk about how they would solve. Direct participants to Jamboard to solve.]</a:t>
            </a:r>
          </a:p>
          <a:p>
            <a:r>
              <a:rPr lang="en-US" i="1" dirty="0"/>
              <a:t>In small groups (three to four) use Jamboard; then come back together to review. </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p:txBody>
      </p:sp>
      <p:sp>
        <p:nvSpPr>
          <p:cNvPr id="4" name="Slide Number Placeholder 3"/>
          <p:cNvSpPr>
            <a:spLocks noGrp="1"/>
          </p:cNvSpPr>
          <p:nvPr>
            <p:ph type="sldNum" sz="quarter" idx="5"/>
          </p:nvPr>
        </p:nvSpPr>
        <p:spPr/>
        <p:txBody>
          <a:bodyPr/>
          <a:lstStyle/>
          <a:p>
            <a:fld id="{4C43A9C7-3DBA-1F49-9BE8-472CD1F77734}" type="slidenum">
              <a:rPr lang="en-US" smtClean="0"/>
              <a:t>103</a:t>
            </a:fld>
            <a:endParaRPr lang="en-US" dirty="0"/>
          </a:p>
        </p:txBody>
      </p:sp>
    </p:spTree>
    <p:extLst>
      <p:ext uri="{BB962C8B-B14F-4D97-AF65-F5344CB8AC3E}">
        <p14:creationId xmlns:p14="http://schemas.microsoft.com/office/powerpoint/2010/main" val="24823540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and facilitate discussion in small groups prior to solving.]</a:t>
            </a:r>
          </a:p>
        </p:txBody>
      </p:sp>
      <p:sp>
        <p:nvSpPr>
          <p:cNvPr id="4" name="Slide Number Placeholder 3"/>
          <p:cNvSpPr>
            <a:spLocks noGrp="1"/>
          </p:cNvSpPr>
          <p:nvPr>
            <p:ph type="sldNum" sz="quarter" idx="5"/>
          </p:nvPr>
        </p:nvSpPr>
        <p:spPr/>
        <p:txBody>
          <a:bodyPr/>
          <a:lstStyle/>
          <a:p>
            <a:fld id="{2BC013DF-1BBD-3547-8ED8-967F630AD9C5}" type="slidenum">
              <a:rPr lang="en-US" smtClean="0"/>
              <a:t>104</a:t>
            </a:fld>
            <a:endParaRPr lang="en-US" dirty="0"/>
          </a:p>
        </p:txBody>
      </p:sp>
    </p:spTree>
    <p:extLst>
      <p:ext uri="{BB962C8B-B14F-4D97-AF65-F5344CB8AC3E}">
        <p14:creationId xmlns:p14="http://schemas.microsoft.com/office/powerpoint/2010/main" val="31689258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 Facilitate discussion.]</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105</a:t>
            </a:fld>
            <a:endParaRPr lang="en-US" dirty="0"/>
          </a:p>
        </p:txBody>
      </p:sp>
    </p:spTree>
    <p:extLst>
      <p:ext uri="{BB962C8B-B14F-4D97-AF65-F5344CB8AC3E}">
        <p14:creationId xmlns:p14="http://schemas.microsoft.com/office/powerpoint/2010/main" val="9262994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Add the date for the next session. [Read slide.]</a:t>
            </a:r>
          </a:p>
        </p:txBody>
      </p:sp>
      <p:sp>
        <p:nvSpPr>
          <p:cNvPr id="4" name="Slide Number Placeholder 3"/>
          <p:cNvSpPr>
            <a:spLocks noGrp="1"/>
          </p:cNvSpPr>
          <p:nvPr>
            <p:ph type="sldNum" sz="quarter" idx="5"/>
          </p:nvPr>
        </p:nvSpPr>
        <p:spPr/>
        <p:txBody>
          <a:bodyPr/>
          <a:lstStyle/>
          <a:p>
            <a:fld id="{2BC013DF-1BBD-3547-8ED8-967F630AD9C5}" type="slidenum">
              <a:rPr lang="en-US" smtClean="0"/>
              <a:t>107</a:t>
            </a:fld>
            <a:endParaRPr lang="en-US" dirty="0"/>
          </a:p>
        </p:txBody>
      </p:sp>
    </p:spTree>
    <p:extLst>
      <p:ext uri="{BB962C8B-B14F-4D97-AF65-F5344CB8AC3E}">
        <p14:creationId xmlns:p14="http://schemas.microsoft.com/office/powerpoint/2010/main" val="22405109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109</a:t>
            </a:fld>
            <a:endParaRPr lang="en-US" dirty="0"/>
          </a:p>
        </p:txBody>
      </p:sp>
    </p:spTree>
    <p:extLst>
      <p:ext uri="{BB962C8B-B14F-4D97-AF65-F5344CB8AC3E}">
        <p14:creationId xmlns:p14="http://schemas.microsoft.com/office/powerpoint/2010/main" val="42821565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t>[Read slide.]</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110</a:t>
            </a:fld>
            <a:endParaRPr lang="en-US" dirty="0"/>
          </a:p>
        </p:txBody>
      </p:sp>
    </p:spTree>
    <p:extLst>
      <p:ext uri="{BB962C8B-B14F-4D97-AF65-F5344CB8AC3E}">
        <p14:creationId xmlns:p14="http://schemas.microsoft.com/office/powerpoint/2010/main" val="6794291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let’s start with a warm-up to get our brain to be thinking mathematics. Take a moment to solve. Share your answer in the chat or unmute yourself and respond.</a:t>
            </a:r>
          </a:p>
        </p:txBody>
      </p:sp>
      <p:sp>
        <p:nvSpPr>
          <p:cNvPr id="4" name="Slide Number Placeholder 3"/>
          <p:cNvSpPr>
            <a:spLocks noGrp="1"/>
          </p:cNvSpPr>
          <p:nvPr>
            <p:ph type="sldNum" sz="quarter" idx="5"/>
          </p:nvPr>
        </p:nvSpPr>
        <p:spPr/>
        <p:txBody>
          <a:bodyPr/>
          <a:lstStyle/>
          <a:p>
            <a:fld id="{2BC013DF-1BBD-3547-8ED8-967F630AD9C5}" type="slidenum">
              <a:rPr lang="en-US" smtClean="0"/>
              <a:t>112</a:t>
            </a:fld>
            <a:endParaRPr lang="en-US" dirty="0"/>
          </a:p>
        </p:txBody>
      </p:sp>
    </p:spTree>
    <p:extLst>
      <p:ext uri="{BB962C8B-B14F-4D97-AF65-F5344CB8AC3E}">
        <p14:creationId xmlns:p14="http://schemas.microsoft.com/office/powerpoint/2010/main" val="23262796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consider the previous question. If we prompted students with this same question, consider the questions on the right.</a:t>
            </a:r>
          </a:p>
        </p:txBody>
      </p:sp>
      <p:sp>
        <p:nvSpPr>
          <p:cNvPr id="4" name="Slide Number Placeholder 3"/>
          <p:cNvSpPr>
            <a:spLocks noGrp="1"/>
          </p:cNvSpPr>
          <p:nvPr>
            <p:ph type="sldNum" sz="quarter" idx="5"/>
          </p:nvPr>
        </p:nvSpPr>
        <p:spPr/>
        <p:txBody>
          <a:bodyPr/>
          <a:lstStyle/>
          <a:p>
            <a:fld id="{2BC013DF-1BBD-3547-8ED8-967F630AD9C5}" type="slidenum">
              <a:rPr lang="en-US" smtClean="0"/>
              <a:t>113</a:t>
            </a:fld>
            <a:endParaRPr lang="en-US" dirty="0"/>
          </a:p>
        </p:txBody>
      </p:sp>
    </p:spTree>
    <p:extLst>
      <p:ext uri="{BB962C8B-B14F-4D97-AF65-F5344CB8AC3E}">
        <p14:creationId xmlns:p14="http://schemas.microsoft.com/office/powerpoint/2010/main" val="243864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[Facilitate discussion. Have participants share out loud and/or in the chat.]</a:t>
            </a:r>
          </a:p>
        </p:txBody>
      </p:sp>
      <p:sp>
        <p:nvSpPr>
          <p:cNvPr id="4" name="Slide Number Placeholder 3"/>
          <p:cNvSpPr>
            <a:spLocks noGrp="1"/>
          </p:cNvSpPr>
          <p:nvPr>
            <p:ph type="sldNum" sz="quarter" idx="5"/>
          </p:nvPr>
        </p:nvSpPr>
        <p:spPr/>
        <p:txBody>
          <a:bodyPr/>
          <a:lstStyle/>
          <a:p>
            <a:fld id="{2BC013DF-1BBD-3547-8ED8-967F630AD9C5}" type="slidenum">
              <a:rPr lang="en-US" smtClean="0"/>
              <a:t>115</a:t>
            </a:fld>
            <a:endParaRPr lang="en-US" dirty="0"/>
          </a:p>
        </p:txBody>
      </p:sp>
    </p:spTree>
    <p:extLst>
      <p:ext uri="{BB962C8B-B14F-4D97-AF65-F5344CB8AC3E}">
        <p14:creationId xmlns:p14="http://schemas.microsoft.com/office/powerpoint/2010/main" val="177317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ITC Franklin Gothic Std Bk Cd"/>
                <a:ea typeface="ＭＳ Ｐゴシック" pitchFamily="-48" charset="-128"/>
                <a:cs typeface="ＭＳ Ｐゴシック"/>
              </a:rPr>
              <a:t>This module is the first in a series of modules focused on content in </a:t>
            </a:r>
            <a:r>
              <a:rPr lang="en-US" dirty="0">
                <a:latin typeface="ITC Franklin Gothic Std Bk Cd"/>
                <a:ea typeface="ＭＳ Ｐゴシック" pitchFamily="-48" charset="-128"/>
                <a:cs typeface="ＭＳ Ｐゴシック"/>
              </a:rPr>
              <a:t>The Math Pact, Middle School: </a:t>
            </a:r>
            <a:r>
              <a:rPr lang="en-US" i="0" dirty="0">
                <a:latin typeface="ITC Franklin Gothic Std Bk Cd"/>
                <a:ea typeface="ＭＳ Ｐゴシック" pitchFamily="-48" charset="-128"/>
                <a:cs typeface="ＭＳ Ｐゴシック"/>
              </a:rPr>
              <a:t>Achieving Instructional Coherence Within and Across Grades </a:t>
            </a:r>
            <a:r>
              <a:rPr lang="en-US" i="1" dirty="0">
                <a:latin typeface="ITC Franklin Gothic Std Bk Cd"/>
                <a:ea typeface="ＭＳ Ｐゴシック" pitchFamily="-48" charset="-128"/>
                <a:cs typeface="ＭＳ Ｐゴシック"/>
              </a:rPr>
              <a:t>and some supporting materials. </a:t>
            </a:r>
          </a:p>
          <a:p>
            <a:endParaRPr lang="en-US" i="1" dirty="0">
              <a:latin typeface="ITC Franklin Gothic Std Bk Cd"/>
              <a:ea typeface="ＭＳ Ｐゴシック" pitchFamily="-48" charset="-128"/>
              <a:cs typeface="ＭＳ Ｐゴシック"/>
            </a:endParaRPr>
          </a:p>
          <a:p>
            <a:r>
              <a:rPr lang="en-US" i="1" dirty="0">
                <a:latin typeface="ITC Franklin Gothic Std Bk Cd"/>
                <a:ea typeface="ＭＳ Ｐゴシック" pitchFamily="-48" charset="-128"/>
                <a:cs typeface="ＭＳ Ｐゴシック"/>
              </a:rPr>
              <a:t>The purpose of this study is to focus on the facilitation of student discussions, teacher discourse, and overall discourse in middle school mathematics classes. Student discourse leads to greater student engagement and conceptual understanding but often is limited in middle school mathematics classrooms. In addition, many students who struggle or students with disabilities often lack the prerequisite skills, vocabulary, and working memory to actively engage. The limited engagement can further widen the academic gap. Each module is designed to be completed during a 1-to-2-hour group session. This book was selected as it bridges evidence-based practices (EBPs) with practical strategies for teachers to implement. It pairs nicely with college and career readiness standards, as well as instructional/practice standards across the United States.</a:t>
            </a:r>
          </a:p>
          <a:p>
            <a:endParaRPr lang="en-US" dirty="0">
              <a:latin typeface="ITC Franklin Gothic Std Bk Cd"/>
              <a:ea typeface="ＭＳ Ｐゴシック" pitchFamily="-48" charset="-128"/>
              <a:cs typeface="ＭＳ Ｐゴシック"/>
            </a:endParaRPr>
          </a:p>
          <a:p>
            <a:r>
              <a:rPr lang="en-US" i="1" dirty="0">
                <a:latin typeface="ITC Franklin Gothic Std Bk Cd"/>
                <a:ea typeface="ＭＳ Ｐゴシック" pitchFamily="-48" charset="-128"/>
                <a:cs typeface="ＭＳ Ｐゴシック"/>
              </a:rPr>
              <a:t>Welcome participants to the book study. Introduce yourself (or yourselves) as the facilitator(s) and briefly cite your professional experience in mathematics instruction and supporting students who struggle and students with disabilities in mathematics.</a:t>
            </a:r>
          </a:p>
        </p:txBody>
      </p:sp>
      <p:sp>
        <p:nvSpPr>
          <p:cNvPr id="4" name="Slide Number Placeholder 3"/>
          <p:cNvSpPr>
            <a:spLocks noGrp="1"/>
          </p:cNvSpPr>
          <p:nvPr>
            <p:ph type="sldNum" sz="quarter" idx="5"/>
          </p:nvPr>
        </p:nvSpPr>
        <p:spPr/>
        <p:txBody>
          <a:bodyPr/>
          <a:lstStyle/>
          <a:p>
            <a:fld id="{2BC013DF-1BBD-3547-8ED8-967F630AD9C5}" type="slidenum">
              <a:rPr lang="en-US" smtClean="0"/>
              <a:t>14</a:t>
            </a:fld>
            <a:endParaRPr lang="en-US" dirty="0"/>
          </a:p>
        </p:txBody>
      </p:sp>
    </p:spTree>
    <p:extLst>
      <p:ext uri="{BB962C8B-B14F-4D97-AF65-F5344CB8AC3E}">
        <p14:creationId xmlns:p14="http://schemas.microsoft.com/office/powerpoint/2010/main" val="13055036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Discuss and have teachers talk about how they would solve. Direct participants to Jamboard to solve.]</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116</a:t>
            </a:fld>
            <a:endParaRPr lang="en-US" dirty="0"/>
          </a:p>
        </p:txBody>
      </p:sp>
    </p:spTree>
    <p:extLst>
      <p:ext uri="{BB962C8B-B14F-4D97-AF65-F5344CB8AC3E}">
        <p14:creationId xmlns:p14="http://schemas.microsoft.com/office/powerpoint/2010/main" val="40476062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Discuss and have teachers talk about how they would solve. Direct participants to Jamboard to solve.]</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117</a:t>
            </a:fld>
            <a:endParaRPr lang="en-US" dirty="0"/>
          </a:p>
        </p:txBody>
      </p:sp>
    </p:spTree>
    <p:extLst>
      <p:ext uri="{BB962C8B-B14F-4D97-AF65-F5344CB8AC3E}">
        <p14:creationId xmlns:p14="http://schemas.microsoft.com/office/powerpoint/2010/main" val="23562266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prompt participants with this question: </a:t>
            </a:r>
            <a:r>
              <a:rPr lang="en-US" dirty="0"/>
              <a:t>What other takeaways do you have?</a:t>
            </a:r>
          </a:p>
        </p:txBody>
      </p:sp>
      <p:sp>
        <p:nvSpPr>
          <p:cNvPr id="4" name="Slide Number Placeholder 3"/>
          <p:cNvSpPr>
            <a:spLocks noGrp="1"/>
          </p:cNvSpPr>
          <p:nvPr>
            <p:ph type="sldNum" sz="quarter" idx="5"/>
          </p:nvPr>
        </p:nvSpPr>
        <p:spPr/>
        <p:txBody>
          <a:bodyPr/>
          <a:lstStyle/>
          <a:p>
            <a:fld id="{2BC013DF-1BBD-3547-8ED8-967F630AD9C5}" type="slidenum">
              <a:rPr lang="en-US" smtClean="0"/>
              <a:t>118</a:t>
            </a:fld>
            <a:endParaRPr lang="en-US" dirty="0"/>
          </a:p>
        </p:txBody>
      </p:sp>
    </p:spTree>
    <p:extLst>
      <p:ext uri="{BB962C8B-B14F-4D97-AF65-F5344CB8AC3E}">
        <p14:creationId xmlns:p14="http://schemas.microsoft.com/office/powerpoint/2010/main" val="2792370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questions on the slide.]</a:t>
            </a:r>
          </a:p>
          <a:p>
            <a:endParaRPr lang="en-US" i="1" dirty="0"/>
          </a:p>
          <a:p>
            <a:r>
              <a:rPr lang="en-US" i="0" dirty="0"/>
              <a:t>What are some barriers to generalization and future success with this approach? </a:t>
            </a:r>
          </a:p>
        </p:txBody>
      </p:sp>
      <p:sp>
        <p:nvSpPr>
          <p:cNvPr id="4" name="Slide Number Placeholder 3"/>
          <p:cNvSpPr>
            <a:spLocks noGrp="1"/>
          </p:cNvSpPr>
          <p:nvPr>
            <p:ph type="sldNum" sz="quarter" idx="5"/>
          </p:nvPr>
        </p:nvSpPr>
        <p:spPr/>
        <p:txBody>
          <a:bodyPr/>
          <a:lstStyle/>
          <a:p>
            <a:fld id="{2BC013DF-1BBD-3547-8ED8-967F630AD9C5}" type="slidenum">
              <a:rPr lang="en-US" smtClean="0"/>
              <a:t>120</a:t>
            </a:fld>
            <a:endParaRPr lang="en-US" dirty="0"/>
          </a:p>
        </p:txBody>
      </p:sp>
    </p:spTree>
    <p:extLst>
      <p:ext uri="{BB962C8B-B14F-4D97-AF65-F5344CB8AC3E}">
        <p14:creationId xmlns:p14="http://schemas.microsoft.com/office/powerpoint/2010/main" val="1095562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approach differ to keyword identification?</a:t>
            </a:r>
          </a:p>
          <a:p>
            <a:endParaRPr lang="en-US" dirty="0"/>
          </a:p>
          <a:p>
            <a:r>
              <a:rPr lang="en-US" dirty="0"/>
              <a:t>How will this impact student generalization of skills and future success?</a:t>
            </a:r>
          </a:p>
        </p:txBody>
      </p:sp>
      <p:sp>
        <p:nvSpPr>
          <p:cNvPr id="4" name="Slide Number Placeholder 3"/>
          <p:cNvSpPr>
            <a:spLocks noGrp="1"/>
          </p:cNvSpPr>
          <p:nvPr>
            <p:ph type="sldNum" sz="quarter" idx="5"/>
          </p:nvPr>
        </p:nvSpPr>
        <p:spPr/>
        <p:txBody>
          <a:bodyPr/>
          <a:lstStyle/>
          <a:p>
            <a:fld id="{2BC013DF-1BBD-3547-8ED8-967F630AD9C5}" type="slidenum">
              <a:rPr lang="en-US" smtClean="0"/>
              <a:t>121</a:t>
            </a:fld>
            <a:endParaRPr lang="en-US" dirty="0"/>
          </a:p>
        </p:txBody>
      </p:sp>
    </p:spTree>
    <p:extLst>
      <p:ext uri="{BB962C8B-B14F-4D97-AF65-F5344CB8AC3E}">
        <p14:creationId xmlns:p14="http://schemas.microsoft.com/office/powerpoint/2010/main" val="29697105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Whole group discussion: </a:t>
            </a:r>
            <a:r>
              <a:rPr lang="en-US" dirty="0"/>
              <a:t>Take a moment to solve the surface area of the cube,</a:t>
            </a:r>
          </a:p>
          <a:p>
            <a:r>
              <a:rPr lang="en-US" dirty="0"/>
              <a:t>Now consider the following:</a:t>
            </a:r>
          </a:p>
          <a:p>
            <a:pPr marL="237473" indent="-237473">
              <a:buClr>
                <a:srgbClr val="9F9F9F"/>
              </a:buClr>
              <a:buFont typeface="Arial" panose="020B0604020202020204" pitchFamily="34" charset="0"/>
              <a:buChar char="•"/>
            </a:pPr>
            <a:r>
              <a:rPr lang="en-US" dirty="0">
                <a:cs typeface="Arial"/>
              </a:rPr>
              <a:t>What misconceptions do students bring to surface area questions? </a:t>
            </a:r>
          </a:p>
          <a:p>
            <a:pPr marL="237473" indent="-237473">
              <a:buClr>
                <a:srgbClr val="9F9F9F"/>
              </a:buClr>
              <a:buFont typeface="Arial" panose="020B0604020202020204" pitchFamily="34" charset="0"/>
              <a:buChar char="•"/>
            </a:pPr>
            <a:r>
              <a:rPr lang="en-US" dirty="0">
                <a:cs typeface="Arial"/>
              </a:rPr>
              <a:t>Using abstract and pictorial representations, how would you show your students to solve this problem?</a:t>
            </a:r>
            <a:endParaRPr lang="en-US" dirty="0"/>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122</a:t>
            </a:fld>
            <a:endParaRPr lang="en-US" dirty="0"/>
          </a:p>
        </p:txBody>
      </p:sp>
    </p:spTree>
    <p:extLst>
      <p:ext uri="{BB962C8B-B14F-4D97-AF65-F5344CB8AC3E}">
        <p14:creationId xmlns:p14="http://schemas.microsoft.com/office/powerpoint/2010/main" val="39145344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Discuss and have teachers talk about how they would solve. Direct participants to Jamboard to solve.]</a:t>
            </a:r>
          </a:p>
          <a:p>
            <a:pPr>
              <a:lnSpc>
                <a:spcPct val="107000"/>
              </a:lnSpc>
              <a:spcAft>
                <a:spcPts val="815"/>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Here is a link to the Jamboard Template; make sure to update the notes with Jamboard link for this specific book study prior to the session:</a:t>
            </a:r>
          </a:p>
          <a:p>
            <a:pPr>
              <a:lnSpc>
                <a:spcPct val="107000"/>
              </a:lnSpc>
              <a:spcAft>
                <a:spcPts val="815"/>
              </a:spcAft>
            </a:pPr>
            <a:r>
              <a:rPr lang="en-US" i="1" dirty="0">
                <a:latin typeface="Calibri" panose="020F0502020204030204" pitchFamily="34" charset="0"/>
                <a:ea typeface="Calibri" panose="020F0502020204030204" pitchFamily="34" charset="0"/>
                <a:cs typeface="Times New Roman" panose="02020603050405020304" pitchFamily="18" charset="0"/>
              </a:rPr>
              <a:t>https://jamboard.google.com/d/18fB8Iy1AT3CtBTkgZXN5hAv5W3kl8sMjGfI9_O8K57c/edit?usp=sharing</a:t>
            </a:r>
          </a:p>
          <a:p>
            <a:endParaRPr lang="en-US" dirty="0"/>
          </a:p>
        </p:txBody>
      </p:sp>
      <p:sp>
        <p:nvSpPr>
          <p:cNvPr id="4" name="Slide Number Placeholder 3"/>
          <p:cNvSpPr>
            <a:spLocks noGrp="1"/>
          </p:cNvSpPr>
          <p:nvPr>
            <p:ph type="sldNum" sz="quarter" idx="5"/>
          </p:nvPr>
        </p:nvSpPr>
        <p:spPr/>
        <p:txBody>
          <a:bodyPr/>
          <a:lstStyle/>
          <a:p>
            <a:fld id="{2BC013DF-1BBD-3547-8ED8-967F630AD9C5}" type="slidenum">
              <a:rPr lang="en-US" smtClean="0"/>
              <a:t>123</a:t>
            </a:fld>
            <a:endParaRPr lang="en-US" dirty="0"/>
          </a:p>
        </p:txBody>
      </p:sp>
    </p:spTree>
    <p:extLst>
      <p:ext uri="{BB962C8B-B14F-4D97-AF65-F5344CB8AC3E}">
        <p14:creationId xmlns:p14="http://schemas.microsoft.com/office/powerpoint/2010/main" val="26233562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students in middle school, their mathematics struggles often are not new. Meaning, students often lack conceptual understanding sometimes as a result of previous instruction that included RTEs, which led to misconceptions and gaps in key foundational skills. This explains why teachers at the middle school often are challenged to meet student needs. </a:t>
            </a:r>
          </a:p>
        </p:txBody>
      </p:sp>
      <p:sp>
        <p:nvSpPr>
          <p:cNvPr id="4" name="Slide Number Placeholder 3"/>
          <p:cNvSpPr>
            <a:spLocks noGrp="1"/>
          </p:cNvSpPr>
          <p:nvPr>
            <p:ph type="sldNum" sz="quarter" idx="5"/>
          </p:nvPr>
        </p:nvSpPr>
        <p:spPr/>
        <p:txBody>
          <a:bodyPr/>
          <a:lstStyle/>
          <a:p>
            <a:fld id="{2BC013DF-1BBD-3547-8ED8-967F630AD9C5}" type="slidenum">
              <a:rPr lang="en-US" smtClean="0"/>
              <a:t>125</a:t>
            </a:fld>
            <a:endParaRPr lang="en-US" dirty="0"/>
          </a:p>
        </p:txBody>
      </p:sp>
    </p:spTree>
    <p:extLst>
      <p:ext uri="{BB962C8B-B14F-4D97-AF65-F5344CB8AC3E}">
        <p14:creationId xmlns:p14="http://schemas.microsoft.com/office/powerpoint/2010/main" val="188647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these buckets of beliefs: beliefs about mathematics education, about self, and the social context. Using annotate, which belief do you see as the greatest challenge to changing or altering mathematics instruction?</a:t>
            </a:r>
          </a:p>
        </p:txBody>
      </p:sp>
      <p:sp>
        <p:nvSpPr>
          <p:cNvPr id="4" name="Slide Number Placeholder 3"/>
          <p:cNvSpPr>
            <a:spLocks noGrp="1"/>
          </p:cNvSpPr>
          <p:nvPr>
            <p:ph type="sldNum" sz="quarter" idx="5"/>
          </p:nvPr>
        </p:nvSpPr>
        <p:spPr/>
        <p:txBody>
          <a:bodyPr/>
          <a:lstStyle/>
          <a:p>
            <a:fld id="{2BC013DF-1BBD-3547-8ED8-967F630AD9C5}" type="slidenum">
              <a:rPr lang="en-US" smtClean="0"/>
              <a:t>126</a:t>
            </a:fld>
            <a:endParaRPr lang="en-US" dirty="0"/>
          </a:p>
        </p:txBody>
      </p:sp>
    </p:spTree>
    <p:extLst>
      <p:ext uri="{BB962C8B-B14F-4D97-AF65-F5344CB8AC3E}">
        <p14:creationId xmlns:p14="http://schemas.microsoft.com/office/powerpoint/2010/main" val="7042542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slide and facilitate discussion.]</a:t>
            </a:r>
          </a:p>
        </p:txBody>
      </p:sp>
      <p:sp>
        <p:nvSpPr>
          <p:cNvPr id="4" name="Slide Number Placeholder 3"/>
          <p:cNvSpPr>
            <a:spLocks noGrp="1"/>
          </p:cNvSpPr>
          <p:nvPr>
            <p:ph type="sldNum" sz="quarter" idx="5"/>
          </p:nvPr>
        </p:nvSpPr>
        <p:spPr/>
        <p:txBody>
          <a:bodyPr/>
          <a:lstStyle/>
          <a:p>
            <a:fld id="{2BC013DF-1BBD-3547-8ED8-967F630AD9C5}" type="slidenum">
              <a:rPr lang="en-US" smtClean="0"/>
              <a:t>127</a:t>
            </a:fld>
            <a:endParaRPr lang="en-US" dirty="0"/>
          </a:p>
        </p:txBody>
      </p:sp>
    </p:spTree>
    <p:extLst>
      <p:ext uri="{BB962C8B-B14F-4D97-AF65-F5344CB8AC3E}">
        <p14:creationId xmlns:p14="http://schemas.microsoft.com/office/powerpoint/2010/main" val="298816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1749" y="1151932"/>
            <a:ext cx="10971217" cy="1538883"/>
          </a:xfrm>
        </p:spPr>
        <p:txBody>
          <a:bodyPr>
            <a:normAutofit/>
          </a:bodyPr>
          <a:lstStyle>
            <a:lvl1pPr>
              <a:defRPr/>
            </a:lvl1pPr>
          </a:lstStyle>
          <a:p>
            <a:r>
              <a:rPr lang="en-US"/>
              <a:t>Click to edit Master title style</a:t>
            </a:r>
          </a:p>
        </p:txBody>
      </p:sp>
      <p:sp>
        <p:nvSpPr>
          <p:cNvPr id="15" name="Subtitle"/>
          <p:cNvSpPr>
            <a:spLocks noGrp="1"/>
          </p:cNvSpPr>
          <p:nvPr>
            <p:ph type="body" sz="quarter" idx="16"/>
          </p:nvPr>
        </p:nvSpPr>
        <p:spPr>
          <a:xfrm>
            <a:off x="912284" y="2935288"/>
            <a:ext cx="10970683" cy="1263650"/>
          </a:xfrm>
        </p:spPr>
        <p:txBody>
          <a:bodyPr/>
          <a:lstStyle/>
          <a:p>
            <a:pPr lvl="0"/>
            <a:r>
              <a:rPr lang="en-US"/>
              <a:t>Click to edit Master text styles</a:t>
            </a:r>
          </a:p>
        </p:txBody>
      </p:sp>
      <p:sp>
        <p:nvSpPr>
          <p:cNvPr id="13" name="Text Placeholder"/>
          <p:cNvSpPr>
            <a:spLocks noGrp="1"/>
          </p:cNvSpPr>
          <p:nvPr>
            <p:ph type="body" sz="quarter" idx="15" hasCustomPrompt="1"/>
          </p:nvPr>
        </p:nvSpPr>
        <p:spPr>
          <a:xfrm>
            <a:off x="912284" y="4427539"/>
            <a:ext cx="10970683" cy="1094957"/>
          </a:xfrm>
        </p:spPr>
        <p:txBody>
          <a:bodyPr/>
          <a:lstStyle>
            <a:lvl2pPr>
              <a:spcBef>
                <a:spcPts val="300"/>
              </a:spcBef>
              <a:defRPr/>
            </a:lvl2pPr>
            <a:lvl3pPr>
              <a:spcBef>
                <a:spcPts val="300"/>
              </a:spcBef>
              <a:defRPr/>
            </a:lvl3pPr>
            <a:lvl4pPr>
              <a:spcBef>
                <a:spcPts val="300"/>
              </a:spcBef>
              <a:defRPr/>
            </a:lvl4pPr>
          </a:lstStyle>
          <a:p>
            <a:pPr lvl="1"/>
            <a:r>
              <a:rPr lang="en-US"/>
              <a:t>Name</a:t>
            </a:r>
          </a:p>
          <a:p>
            <a:pPr lvl="2"/>
            <a:r>
              <a:rPr lang="en-US"/>
              <a:t>Position</a:t>
            </a:r>
          </a:p>
          <a:p>
            <a:pPr lvl="3"/>
            <a:r>
              <a:rPr lang="en-US"/>
              <a:t>Month</a:t>
            </a:r>
          </a:p>
        </p:txBody>
      </p:sp>
      <p:cxnSp>
        <p:nvCxnSpPr>
          <p:cNvPr id="5" name="Straight Connector 4">
            <a:extLst>
              <a:ext uri="{FF2B5EF4-FFF2-40B4-BE49-F238E27FC236}">
                <a16:creationId xmlns:a16="http://schemas.microsoft.com/office/drawing/2014/main" id="{33F7B030-646A-804C-A2FC-BF439BB7F3C0}"/>
              </a:ext>
            </a:extLst>
          </p:cNvPr>
          <p:cNvCxnSpPr>
            <a:cxnSpLocks/>
          </p:cNvCxnSpPr>
          <p:nvPr userDrawn="1"/>
        </p:nvCxnSpPr>
        <p:spPr>
          <a:xfrm>
            <a:off x="911749" y="2820193"/>
            <a:ext cx="4004635" cy="0"/>
          </a:xfrm>
          <a:prstGeom prst="line">
            <a:avLst/>
          </a:prstGeom>
          <a:ln w="57150">
            <a:solidFill>
              <a:srgbClr val="9E9DFF"/>
            </a:solidFill>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99EE1236-700B-4A66-9AC9-665A9191DFB5}"/>
              </a:ext>
            </a:extLst>
          </p:cNvPr>
          <p:cNvSpPr>
            <a:spLocks noGrp="1"/>
          </p:cNvSpPr>
          <p:nvPr>
            <p:ph type="sldNum" sz="quarter" idx="4"/>
          </p:nvPr>
        </p:nvSpPr>
        <p:spPr>
          <a:xfrm>
            <a:off x="10650662" y="6542560"/>
            <a:ext cx="438471" cy="230184"/>
          </a:xfrm>
          <a:prstGeom prst="rect">
            <a:avLst/>
          </a:prstGeom>
        </p:spPr>
        <p:txBody>
          <a:bodyPr/>
          <a:lstStyle>
            <a:lvl1pPr>
              <a:defRPr sz="900"/>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590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ingle Line Title, First Level No Bullet">
    <p:spTree>
      <p:nvGrpSpPr>
        <p:cNvPr id="1" name=""/>
        <p:cNvGrpSpPr/>
        <p:nvPr/>
      </p:nvGrpSpPr>
      <p:grpSpPr>
        <a:xfrm>
          <a:off x="0" y="0"/>
          <a:ext cx="0" cy="0"/>
          <a:chOff x="0" y="0"/>
          <a:chExt cx="0" cy="0"/>
        </a:xfrm>
      </p:grpSpPr>
      <p:cxnSp>
        <p:nvCxnSpPr>
          <p:cNvPr id="20"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360900"/>
            <a:ext cx="10966449" cy="492443"/>
          </a:xfrm>
        </p:spPr>
        <p:txBody>
          <a:bodyPr/>
          <a:lstStyle>
            <a:lvl1pPr>
              <a:defRPr>
                <a:solidFill>
                  <a:schemeClr val="bg2">
                    <a:lumMod val="75000"/>
                  </a:schemeClr>
                </a:solidFill>
              </a:defRPr>
            </a:lvl1pPr>
          </a:lstStyle>
          <a:p>
            <a:r>
              <a:rPr lang="en-US"/>
              <a:t>Click to edit Master title style</a:t>
            </a:r>
          </a:p>
        </p:txBody>
      </p:sp>
      <p:sp>
        <p:nvSpPr>
          <p:cNvPr id="3" name="Content"/>
          <p:cNvSpPr>
            <a:spLocks noGrp="1"/>
          </p:cNvSpPr>
          <p:nvPr>
            <p:ph idx="1"/>
          </p:nvPr>
        </p:nvSpPr>
        <p:spPr>
          <a:xfrm>
            <a:off x="916518" y="1079186"/>
            <a:ext cx="10966449" cy="5246813"/>
          </a:xfrm>
        </p:spPr>
        <p:txBody>
          <a:bodyPr/>
          <a:lstStyle>
            <a:lvl1pPr marL="0" indent="0">
              <a:buNone/>
              <a:defRPr>
                <a:solidFill>
                  <a:schemeClr val="tx2"/>
                </a:solidFill>
                <a:latin typeface="+mn-lt"/>
                <a:cs typeface="Franklin Gothic Book" pitchFamily="34" charset="0"/>
              </a:defRPr>
            </a:lvl1pPr>
            <a:lvl2pPr marL="230188" indent="-230188">
              <a:buFont typeface="Arial" pitchFamily="34" charset="0"/>
              <a:buChar char="•"/>
              <a:defRPr>
                <a:solidFill>
                  <a:schemeClr val="tx2"/>
                </a:solidFill>
                <a:latin typeface="+mn-lt"/>
              </a:defRPr>
            </a:lvl2pPr>
            <a:lvl3pPr marL="465138" indent="-228600">
              <a:buFont typeface="Arial" panose="020B0604020202020204" pitchFamily="34" charset="0"/>
              <a:buChar char="–"/>
              <a:defRPr>
                <a:solidFill>
                  <a:schemeClr val="tx2"/>
                </a:solidFill>
                <a:latin typeface="+mn-lt"/>
              </a:defRPr>
            </a:lvl3pPr>
            <a:lvl4pPr marL="685800" indent="-228600">
              <a:buFont typeface="Arial" panose="020B0604020202020204" pitchFamily="34" charset="0"/>
              <a:buChar char="»"/>
              <a:defRPr>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18968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ingle Line Title, Bulleted Text">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32830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14350-83CF-4A1E-946F-3A1CA0C56B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2296EE-924D-4FD7-86BC-68695C2411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6D8B5-3D66-4C24-9681-99D765758174}"/>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5" name="Footer Placeholder 4">
            <a:extLst>
              <a:ext uri="{FF2B5EF4-FFF2-40B4-BE49-F238E27FC236}">
                <a16:creationId xmlns:a16="http://schemas.microsoft.com/office/drawing/2014/main" id="{FCD717C4-F268-4C5F-BAD8-38C9162FE1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1D33FB-6E50-4B65-BD85-6BF57963D505}"/>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2263113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46A39-F416-4757-B7C9-12BB655DF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35ADB-3D3E-456D-A636-AADC3C3996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8F85E-52B7-414C-A0C9-F6367DBF83C7}"/>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5" name="Footer Placeholder 4">
            <a:extLst>
              <a:ext uri="{FF2B5EF4-FFF2-40B4-BE49-F238E27FC236}">
                <a16:creationId xmlns:a16="http://schemas.microsoft.com/office/drawing/2014/main" id="{81D1BED9-CB9D-492B-85C5-2EEF52F2DC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1EDFD3-121D-44F0-87D1-52184519A845}"/>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372695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CBAB-33C2-448B-AE06-9FC844B175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A85A1-5EEA-4123-AD9F-F892BC4055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2F883-2A0D-4B2F-BA67-6AABBE9EC281}"/>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5" name="Footer Placeholder 4">
            <a:extLst>
              <a:ext uri="{FF2B5EF4-FFF2-40B4-BE49-F238E27FC236}">
                <a16:creationId xmlns:a16="http://schemas.microsoft.com/office/drawing/2014/main" id="{0D164390-2E1E-421D-A953-3716AEABF3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B86680-9C7F-4B8E-8A62-1B8CE562BC73}"/>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2569346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B8F0-373C-4D67-BE95-174ABD977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EDBB6-01F6-4781-99E6-F929D3A605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B16159-A311-4CF9-91C4-0C0CB2BC0F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C70215-3791-4816-AB70-D5092A45FEDA}"/>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6" name="Footer Placeholder 5">
            <a:extLst>
              <a:ext uri="{FF2B5EF4-FFF2-40B4-BE49-F238E27FC236}">
                <a16:creationId xmlns:a16="http://schemas.microsoft.com/office/drawing/2014/main" id="{FE018CC1-FEB7-4869-A9AD-0AA26397AC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BD86A2-73F2-4532-ACF4-9FA87B6FF6B8}"/>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2329750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BA1C-05E9-4B22-8542-BEA2D222A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310A19-88DE-4E5B-AC6D-150A7417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109261-8F36-4300-9479-F1D345202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37523A-62D4-4A8B-9E3A-8514F6CAE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F906F8-0A2C-4891-99FE-07A71C35FF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361101-0B8D-481A-AC54-225833A93BD0}"/>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8" name="Footer Placeholder 7">
            <a:extLst>
              <a:ext uri="{FF2B5EF4-FFF2-40B4-BE49-F238E27FC236}">
                <a16:creationId xmlns:a16="http://schemas.microsoft.com/office/drawing/2014/main" id="{1A47EB81-A23C-43FF-8D9F-3403466DD49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24710D-03A8-4345-B79E-D24F513B9F7B}"/>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187556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7098C-2804-496D-8653-D43DDD938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7D0431-A8C1-4B01-BF4A-03B959DD566B}"/>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4" name="Footer Placeholder 3">
            <a:extLst>
              <a:ext uri="{FF2B5EF4-FFF2-40B4-BE49-F238E27FC236}">
                <a16:creationId xmlns:a16="http://schemas.microsoft.com/office/drawing/2014/main" id="{CBFAE252-9C62-47DF-95E2-CD0140C712E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C1DD7E-DDB5-4AFB-9A30-0771FDE2628A}"/>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2087335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EC1F1-B3EB-4C79-955F-8485A305B84C}"/>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3" name="Footer Placeholder 2">
            <a:extLst>
              <a:ext uri="{FF2B5EF4-FFF2-40B4-BE49-F238E27FC236}">
                <a16:creationId xmlns:a16="http://schemas.microsoft.com/office/drawing/2014/main" id="{B4F8BF85-A77B-4C51-A82F-C30F7606F9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6B430F-6B95-4916-80ED-F29070E8D9CC}"/>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1714433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F4A2-AD54-419C-9E28-111F0A169D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5FEC4E-F0F5-425D-9BCD-B75C761D8E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BC24B-224E-4B5E-AEC3-BCB5EE260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A848DE-6E8A-413A-99F5-BE96517A9A94}"/>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6" name="Footer Placeholder 5">
            <a:extLst>
              <a:ext uri="{FF2B5EF4-FFF2-40B4-BE49-F238E27FC236}">
                <a16:creationId xmlns:a16="http://schemas.microsoft.com/office/drawing/2014/main" id="{DA6519D0-4E16-445D-85F6-C5E55B2906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4243F3-131F-4E5E-9A0A-35F5B177434F}"/>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20605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9359"/>
            <a:ext cx="9144000" cy="1846659"/>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531982"/>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Straight Connector 13">
            <a:extLst>
              <a:ext uri="{FF2B5EF4-FFF2-40B4-BE49-F238E27FC236}">
                <a16:creationId xmlns:a16="http://schemas.microsoft.com/office/drawing/2014/main" id="{6EA67680-7413-2349-A911-F0EA6ED83C13}"/>
              </a:ext>
            </a:extLst>
          </p:cNvPr>
          <p:cNvCxnSpPr>
            <a:cxnSpLocks/>
          </p:cNvCxnSpPr>
          <p:nvPr userDrawn="1"/>
        </p:nvCxnSpPr>
        <p:spPr>
          <a:xfrm>
            <a:off x="1524000" y="3429000"/>
            <a:ext cx="4698670" cy="0"/>
          </a:xfrm>
          <a:prstGeom prst="line">
            <a:avLst/>
          </a:prstGeom>
          <a:ln w="57150">
            <a:solidFill>
              <a:srgbClr val="9E9DFF"/>
            </a:solidFill>
          </a:ln>
        </p:spPr>
        <p:style>
          <a:lnRef idx="1">
            <a:schemeClr val="accent1"/>
          </a:lnRef>
          <a:fillRef idx="0">
            <a:schemeClr val="accent1"/>
          </a:fillRef>
          <a:effectRef idx="0">
            <a:schemeClr val="accent1"/>
          </a:effectRef>
          <a:fontRef idx="minor">
            <a:schemeClr val="tx1"/>
          </a:fontRef>
        </p:style>
      </p:cxnSp>
      <p:sp>
        <p:nvSpPr>
          <p:cNvPr id="7" name="Slide Number">
            <a:extLst>
              <a:ext uri="{FF2B5EF4-FFF2-40B4-BE49-F238E27FC236}">
                <a16:creationId xmlns:a16="http://schemas.microsoft.com/office/drawing/2014/main" id="{7EB073EA-6E53-408E-804F-3A2CC9C7C5E0}"/>
              </a:ext>
            </a:extLst>
          </p:cNvPr>
          <p:cNvSpPr>
            <a:spLocks noGrp="1"/>
          </p:cNvSpPr>
          <p:nvPr>
            <p:ph type="sldNum" sz="quarter" idx="4"/>
          </p:nvPr>
        </p:nvSpPr>
        <p:spPr>
          <a:xfrm>
            <a:off x="10650662" y="6542560"/>
            <a:ext cx="438471" cy="230184"/>
          </a:xfrm>
          <a:prstGeom prst="rect">
            <a:avLst/>
          </a:prstGeom>
        </p:spPr>
        <p:txBody>
          <a:bodyPr/>
          <a:lstStyle>
            <a:lvl1pPr>
              <a:defRPr sz="900"/>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996289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A522-AC66-48F1-83A6-DCB8E39FD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B54F4E-5B1A-482A-BA2C-AB43477320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0DD14EC-5858-4E7E-A91F-89522DEB5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13B60-30B9-41C3-A852-6F6A1BC1E898}"/>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6" name="Footer Placeholder 5">
            <a:extLst>
              <a:ext uri="{FF2B5EF4-FFF2-40B4-BE49-F238E27FC236}">
                <a16:creationId xmlns:a16="http://schemas.microsoft.com/office/drawing/2014/main" id="{923C4BEE-E307-4CDC-8B9E-5BDEAE8E4F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0F63AC-BAA1-4D1C-A03F-B3523E31C7CD}"/>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3081525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7D7C-54C8-4C46-B8CD-5FACA15183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1C8BC-69C0-4E46-987F-8D9A1F5D4D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19D68-D67C-4D30-AC98-CADCEDA07810}"/>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5" name="Footer Placeholder 4">
            <a:extLst>
              <a:ext uri="{FF2B5EF4-FFF2-40B4-BE49-F238E27FC236}">
                <a16:creationId xmlns:a16="http://schemas.microsoft.com/office/drawing/2014/main" id="{E68F504E-A6FA-47CC-88B5-D3AFDD8CAA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1B69A8-407B-49EB-879B-E6A61B19C142}"/>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3325503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6CE521-310F-465B-A44E-49D53E70F7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88736E-7AB8-477C-9168-5DE71E763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E34F9-FF7B-4881-AF76-D266E14A205D}"/>
              </a:ext>
            </a:extLst>
          </p:cNvPr>
          <p:cNvSpPr>
            <a:spLocks noGrp="1"/>
          </p:cNvSpPr>
          <p:nvPr>
            <p:ph type="dt" sz="half" idx="10"/>
          </p:nvPr>
        </p:nvSpPr>
        <p:spPr/>
        <p:txBody>
          <a:bodyPr/>
          <a:lstStyle/>
          <a:p>
            <a:fld id="{01F3F032-795E-435A-88CD-F58004FD7099}" type="datetimeFigureOut">
              <a:rPr lang="en-US" smtClean="0"/>
              <a:t>10/20/2022</a:t>
            </a:fld>
            <a:endParaRPr lang="en-US" dirty="0"/>
          </a:p>
        </p:txBody>
      </p:sp>
      <p:sp>
        <p:nvSpPr>
          <p:cNvPr id="5" name="Footer Placeholder 4">
            <a:extLst>
              <a:ext uri="{FF2B5EF4-FFF2-40B4-BE49-F238E27FC236}">
                <a16:creationId xmlns:a16="http://schemas.microsoft.com/office/drawing/2014/main" id="{B6A5D3AA-40A8-4D1F-AB90-BDCA525880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8DD981-5843-4C61-BF52-CFCACEA8AD97}"/>
              </a:ext>
            </a:extLst>
          </p:cNvPr>
          <p:cNvSpPr>
            <a:spLocks noGrp="1"/>
          </p:cNvSpPr>
          <p:nvPr>
            <p:ph type="sldNum" sz="quarter" idx="12"/>
          </p:nvPr>
        </p:nvSpPr>
        <p:spPr/>
        <p:txBody>
          <a:bodyPr/>
          <a:lstStyle/>
          <a:p>
            <a:fld id="{5F10BF47-7FD1-4FED-BFFC-90CE85157132}" type="slidenum">
              <a:rPr lang="en-US" smtClean="0"/>
              <a:t>‹#›</a:t>
            </a:fld>
            <a:endParaRPr lang="en-US" dirty="0"/>
          </a:p>
        </p:txBody>
      </p:sp>
    </p:spTree>
    <p:extLst>
      <p:ext uri="{BB962C8B-B14F-4D97-AF65-F5344CB8AC3E}">
        <p14:creationId xmlns:p14="http://schemas.microsoft.com/office/powerpoint/2010/main" val="1855034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irst Level No Bullet">
    <p:spTree>
      <p:nvGrpSpPr>
        <p:cNvPr id="1" name=""/>
        <p:cNvGrpSpPr/>
        <p:nvPr/>
      </p:nvGrpSpPr>
      <p:grpSpPr>
        <a:xfrm>
          <a:off x="0" y="0"/>
          <a:ext cx="0" cy="0"/>
          <a:chOff x="0" y="0"/>
          <a:chExt cx="0" cy="0"/>
        </a:xfrm>
      </p:grpSpPr>
      <p:sp>
        <p:nvSpPr>
          <p:cNvPr id="2" name="Title"/>
          <p:cNvSpPr>
            <a:spLocks noGrp="1"/>
          </p:cNvSpPr>
          <p:nvPr>
            <p:ph type="title"/>
          </p:nvPr>
        </p:nvSpPr>
        <p:spPr>
          <a:xfrm>
            <a:off x="916518" y="851756"/>
            <a:ext cx="10966449" cy="523220"/>
          </a:xfrm>
        </p:spPr>
        <p:txBody>
          <a:bodyPr/>
          <a:lstStyle>
            <a:lvl1pPr>
              <a:defRPr>
                <a:solidFill>
                  <a:srgbClr val="52419B"/>
                </a:solidFill>
              </a:defRPr>
            </a:lvl1pPr>
          </a:lstStyle>
          <a:p>
            <a:r>
              <a:rPr lang="en-US"/>
              <a:t>Click to edit Master title style</a:t>
            </a:r>
          </a:p>
        </p:txBody>
      </p:sp>
      <p:sp>
        <p:nvSpPr>
          <p:cNvPr id="3" name="Content"/>
          <p:cNvSpPr>
            <a:spLocks noGrp="1"/>
          </p:cNvSpPr>
          <p:nvPr>
            <p:ph idx="1"/>
          </p:nvPr>
        </p:nvSpPr>
        <p:spPr>
          <a:xfrm>
            <a:off x="916518" y="1611467"/>
            <a:ext cx="10966449" cy="4714531"/>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kumimoji="0" lang="en-US" sz="2200" b="0" i="0" u="none" strike="noStrike" kern="1200" cap="none" spc="0" normalizeH="0" baseline="0" noProof="0">
                <a:ln>
                  <a:noFill/>
                </a:ln>
                <a:solidFill>
                  <a:prstClr val="black"/>
                </a:solidFill>
                <a:effectLst/>
                <a:uLnTx/>
                <a:uFillTx/>
                <a:latin typeface="Calibri"/>
                <a:cs typeface="Arial" panose="020B0604020202020204"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kumimoji="0" lang="en-US" sz="2200" b="0" i="0" u="none" strike="noStrike" kern="1200" cap="none" spc="0" normalizeH="0" baseline="0" noProof="0">
                <a:ln>
                  <a:noFill/>
                </a:ln>
                <a:solidFill>
                  <a:srgbClr val="002060"/>
                </a:solidFill>
                <a:effectLst/>
                <a:uLnTx/>
                <a:uFillTx/>
                <a:latin typeface="Calibri"/>
                <a:cs typeface="Arial" panose="020B0604020202020204"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kumimoji="0" lang="en-US" sz="2200" b="0" i="0" u="none" strike="noStrike" kern="1200" cap="none" spc="0" normalizeH="0" baseline="0" noProof="0">
                <a:ln>
                  <a:noFill/>
                </a:ln>
                <a:solidFill>
                  <a:schemeClr val="accent4"/>
                </a:solidFill>
                <a:effectLst/>
                <a:uLnTx/>
                <a:uFillTx/>
                <a:latin typeface="Calibri"/>
                <a:cs typeface="Arial" panose="020B0604020202020204"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kumimoji="0" lang="en-US" sz="2200" b="0" i="0" u="none" strike="noStrike" kern="1200" cap="none" spc="0" normalizeH="0" baseline="0" noProof="0">
                <a:ln>
                  <a:noFill/>
                </a:ln>
                <a:solidFill>
                  <a:schemeClr val="accent6"/>
                </a:solidFill>
                <a:effectLst/>
                <a:uLnTx/>
                <a:uFillTx/>
                <a:latin typeface="Calibri"/>
                <a:cs typeface="Arial" panose="020B0604020202020204"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kumimoji="0" lang="en-US" sz="2200" b="0" i="0" u="none" strike="noStrike" kern="1200" cap="none" spc="0" normalizeH="0" baseline="0" noProof="0">
                <a:ln>
                  <a:noFill/>
                </a:ln>
                <a:solidFill>
                  <a:srgbClr val="5982DB">
                    <a:lumMod val="50000"/>
                  </a:srgbClr>
                </a:solidFill>
                <a:effectLst/>
                <a:uLnTx/>
                <a:uFillTx/>
                <a:latin typeface="Calibri"/>
                <a:cs typeface="Arial" panose="020B0604020202020204" pitchFamily="34" charset="0"/>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dirty="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778632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sp>
        <p:nvSpPr>
          <p:cNvPr id="2" name="Title"/>
          <p:cNvSpPr>
            <a:spLocks noGrp="1"/>
          </p:cNvSpPr>
          <p:nvPr>
            <p:ph type="title"/>
          </p:nvPr>
        </p:nvSpPr>
        <p:spPr>
          <a:xfrm>
            <a:off x="916518" y="820978"/>
            <a:ext cx="10966449" cy="553998"/>
          </a:xfrm>
        </p:spPr>
        <p:txBody>
          <a:bodyPr>
            <a:spAutoFit/>
          </a:bodyPr>
          <a:lstStyle>
            <a:lvl1pPr>
              <a:defRPr sz="3600"/>
            </a:lvl1pPr>
          </a:lstStyle>
          <a:p>
            <a:r>
              <a:rPr lang="en-US"/>
              <a:t>Click to edit Master title style</a:t>
            </a:r>
          </a:p>
        </p:txBody>
      </p:sp>
      <p:sp>
        <p:nvSpPr>
          <p:cNvPr id="3" name="Content"/>
          <p:cNvSpPr>
            <a:spLocks noGrp="1"/>
          </p:cNvSpPr>
          <p:nvPr>
            <p:ph idx="1"/>
          </p:nvPr>
        </p:nvSpPr>
        <p:spPr bwMode="gray">
          <a:xfrm>
            <a:off x="916518" y="1662326"/>
            <a:ext cx="10966265" cy="4726300"/>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solidFill>
                  <a:schemeClr val="tx1"/>
                </a:solidFill>
                <a:latin typeface="Calibri" panose="020F0502020204030204" pitchFamily="34" charset="0"/>
                <a:cs typeface="Calibri" panose="020F0502020204030204"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2200">
                <a:solidFill>
                  <a:schemeClr val="tx2"/>
                </a:solidFill>
                <a:latin typeface="Calibri" panose="020F0502020204030204" pitchFamily="34" charset="0"/>
                <a:cs typeface="Calibri" panose="020F0502020204030204"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2200" baseline="0">
                <a:solidFill>
                  <a:schemeClr val="accent4"/>
                </a:solidFill>
                <a:latin typeface="Calibri" panose="020F0502020204030204" pitchFamily="34" charset="0"/>
                <a:cs typeface="Calibri" panose="020F0502020204030204"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sz="2200" baseline="0">
                <a:solidFill>
                  <a:schemeClr val="accent6"/>
                </a:solidFill>
                <a:latin typeface="Calibri" panose="020F0502020204030204" pitchFamily="34" charset="0"/>
                <a:cs typeface="Calibri" panose="020F0502020204030204"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dirty="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9970862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40" name="Content Right"/>
          <p:cNvSpPr>
            <a:spLocks noGrp="1"/>
          </p:cNvSpPr>
          <p:nvPr>
            <p:ph sz="quarter" idx="12"/>
          </p:nvPr>
        </p:nvSpPr>
        <p:spPr>
          <a:xfrm>
            <a:off x="916517" y="1599874"/>
            <a:ext cx="5325535" cy="4723139"/>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solidFill>
                  <a:schemeClr val="tx1"/>
                </a:solidFill>
                <a:latin typeface="Calibri" panose="020F0502020204030204" pitchFamily="34" charset="0"/>
                <a:cs typeface="Calibri" panose="020F0502020204030204"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atin typeface="Calibri" panose="020F0502020204030204" pitchFamily="34" charset="0"/>
                <a:cs typeface="Calibri" panose="020F0502020204030204"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accent4"/>
                </a:solidFill>
                <a:latin typeface="Calibri" panose="020F0502020204030204" pitchFamily="34" charset="0"/>
                <a:cs typeface="Calibri" panose="020F0502020204030204"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atin typeface="Calibri" panose="020F0502020204030204" pitchFamily="34" charset="0"/>
                <a:cs typeface="Calibri" panose="020F0502020204030204"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dirty="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dirty="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2"/>
                </a:solidFill>
                <a:effectLst/>
                <a:uLnTx/>
                <a:uFillTx/>
                <a:latin typeface="Calibri" panose="020F0502020204030204" pitchFamily="34" charset="0"/>
                <a:cs typeface="Calibri" panose="020F0502020204030204" pitchFamily="34" charset="0"/>
              </a:rPr>
              <a:t>Fifth level</a:t>
            </a:r>
          </a:p>
          <a:p>
            <a:pPr lvl="4"/>
            <a:endParaRPr lang="en-US" dirty="0"/>
          </a:p>
        </p:txBody>
      </p:sp>
      <p:sp>
        <p:nvSpPr>
          <p:cNvPr id="42" name="Content Left"/>
          <p:cNvSpPr>
            <a:spLocks noGrp="1"/>
          </p:cNvSpPr>
          <p:nvPr>
            <p:ph sz="quarter" idx="13"/>
          </p:nvPr>
        </p:nvSpPr>
        <p:spPr>
          <a:xfrm>
            <a:off x="6551085" y="1599874"/>
            <a:ext cx="5331883" cy="4723139"/>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solidFill>
                  <a:schemeClr val="tx1"/>
                </a:solidFill>
                <a:latin typeface="Calibri" panose="020F0502020204030204" pitchFamily="34" charset="0"/>
                <a:cs typeface="Calibri" panose="020F0502020204030204"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atin typeface="Calibri" panose="020F0502020204030204" pitchFamily="34" charset="0"/>
                <a:cs typeface="Calibri" panose="020F0502020204030204"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atin typeface="Calibri" panose="020F0502020204030204" pitchFamily="34" charset="0"/>
                <a:cs typeface="Calibri" panose="020F0502020204030204"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atin typeface="Calibri" panose="020F0502020204030204" pitchFamily="34" charset="0"/>
                <a:cs typeface="Calibri" panose="020F0502020204030204"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atin typeface="Calibri" panose="020F0502020204030204" pitchFamily="34" charset="0"/>
                <a:cs typeface="Calibri" panose="020F0502020204030204" pitchFamily="34" charset="0"/>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a:p>
            <a:pPr lvl="4"/>
            <a:endParaRPr lang="en-US"/>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23070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ingle Line Title, First Level No Bullet">
    <p:spTree>
      <p:nvGrpSpPr>
        <p:cNvPr id="1" name=""/>
        <p:cNvGrpSpPr/>
        <p:nvPr/>
      </p:nvGrpSpPr>
      <p:grpSpPr>
        <a:xfrm>
          <a:off x="0" y="0"/>
          <a:ext cx="0" cy="0"/>
          <a:chOff x="0" y="0"/>
          <a:chExt cx="0" cy="0"/>
        </a:xfrm>
      </p:grpSpPr>
      <p:sp>
        <p:nvSpPr>
          <p:cNvPr id="2" name="Title"/>
          <p:cNvSpPr>
            <a:spLocks noGrp="1"/>
          </p:cNvSpPr>
          <p:nvPr>
            <p:ph type="title"/>
          </p:nvPr>
        </p:nvSpPr>
        <p:spPr>
          <a:xfrm>
            <a:off x="862019" y="510639"/>
            <a:ext cx="10966449" cy="825060"/>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a:solidFill>
                  <a:schemeClr val="bg2">
                    <a:lumMod val="75000"/>
                  </a:schemeClr>
                </a:solidFill>
              </a:defRPr>
            </a:lvl1pPr>
          </a:lstStyle>
          <a:p>
            <a:r>
              <a:rPr kumimoji="0" lang="en-US" sz="3600" b="0" i="0" u="none" strike="noStrike" kern="1200" cap="none" spc="0" normalizeH="0" baseline="0" noProof="0">
                <a:ln>
                  <a:noFill/>
                </a:ln>
                <a:solidFill>
                  <a:srgbClr val="52419B"/>
                </a:solidFill>
                <a:effectLst/>
                <a:uLnTx/>
                <a:uFillTx/>
                <a:latin typeface="Calibri" panose="020F0502020204030204" pitchFamily="34" charset="0"/>
                <a:ea typeface="ＭＳ Ｐゴシック" charset="0"/>
                <a:cs typeface="Calibri" panose="020F0502020204030204" pitchFamily="34" charset="0"/>
              </a:rPr>
              <a:t>Click to edit Master title style</a:t>
            </a:r>
            <a:endParaRPr lang="en-US"/>
          </a:p>
        </p:txBody>
      </p:sp>
      <p:sp>
        <p:nvSpPr>
          <p:cNvPr id="3" name="Content"/>
          <p:cNvSpPr>
            <a:spLocks noGrp="1"/>
          </p:cNvSpPr>
          <p:nvPr>
            <p:ph idx="1"/>
          </p:nvPr>
        </p:nvSpPr>
        <p:spPr>
          <a:xfrm>
            <a:off x="807522" y="1666749"/>
            <a:ext cx="11075445" cy="4830351"/>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solidFill>
                  <a:schemeClr val="tx2"/>
                </a:solidFill>
                <a:latin typeface="+mn-lt"/>
                <a:cs typeface="Franklin Gothic Book"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2"/>
                </a:solidFill>
                <a:latin typeface="+mn-l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2"/>
                </a:solidFill>
                <a:latin typeface="+mn-l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solidFill>
                  <a:schemeClr val="tx2"/>
                </a:solidFill>
                <a:latin typeface="+mn-l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endParaRPr lang="en-US"/>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1875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ngle Line Title, Bulleted Text">
    <p:spTree>
      <p:nvGrpSpPr>
        <p:cNvPr id="1" name=""/>
        <p:cNvGrpSpPr/>
        <p:nvPr/>
      </p:nvGrpSpPr>
      <p:grpSpPr>
        <a:xfrm>
          <a:off x="0" y="0"/>
          <a:ext cx="0" cy="0"/>
          <a:chOff x="0" y="0"/>
          <a:chExt cx="0" cy="0"/>
        </a:xfrm>
      </p:grpSpPr>
      <p:sp>
        <p:nvSpPr>
          <p:cNvPr id="3" name="Title"/>
          <p:cNvSpPr>
            <a:spLocks noGrp="1"/>
          </p:cNvSpPr>
          <p:nvPr>
            <p:ph type="title"/>
          </p:nvPr>
        </p:nvSpPr>
        <p:spPr>
          <a:xfrm>
            <a:off x="916518" y="359994"/>
            <a:ext cx="10966449" cy="1065045"/>
          </a:xfrm>
        </p:spPr>
        <p:txBody>
          <a:bodyPr/>
          <a:lstStyle/>
          <a:p>
            <a:r>
              <a:rPr lang="en-US"/>
              <a:t>Click to edit Master title style</a:t>
            </a:r>
          </a:p>
        </p:txBody>
      </p:sp>
      <p:sp>
        <p:nvSpPr>
          <p:cNvPr id="20" name="Content"/>
          <p:cNvSpPr>
            <a:spLocks noGrp="1"/>
          </p:cNvSpPr>
          <p:nvPr>
            <p:ph sz="quarter" idx="11"/>
          </p:nvPr>
        </p:nvSpPr>
        <p:spPr>
          <a:xfrm>
            <a:off x="916518" y="1634666"/>
            <a:ext cx="10966449" cy="4691523"/>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a:p>
            <a:pPr lvl="3"/>
            <a:endParaRPr lang="en-US"/>
          </a:p>
        </p:txBody>
      </p:sp>
      <p:sp>
        <p:nvSpPr>
          <p:cNvPr id="2" name="Slide Number"/>
          <p:cNvSpPr>
            <a:spLocks noGrp="1"/>
          </p:cNvSpPr>
          <p:nvPr>
            <p:ph type="sldNum" sz="quarter" idx="10"/>
          </p:nvPr>
        </p:nvSpPr>
        <p:spPr>
          <a:xfrm>
            <a:off x="6329210" y="6675976"/>
            <a:ext cx="141064" cy="138499"/>
          </a:xfr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6769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Line Title, Two Column">
    <p:spTree>
      <p:nvGrpSpPr>
        <p:cNvPr id="1" name=""/>
        <p:cNvGrpSpPr/>
        <p:nvPr/>
      </p:nvGrpSpPr>
      <p:grpSpPr>
        <a:xfrm>
          <a:off x="0" y="0"/>
          <a:ext cx="0" cy="0"/>
          <a:chOff x="0" y="0"/>
          <a:chExt cx="0" cy="0"/>
        </a:xfrm>
      </p:grpSpPr>
      <p:sp>
        <p:nvSpPr>
          <p:cNvPr id="3" name="Title"/>
          <p:cNvSpPr>
            <a:spLocks noGrp="1"/>
          </p:cNvSpPr>
          <p:nvPr>
            <p:ph type="title"/>
          </p:nvPr>
        </p:nvSpPr>
        <p:spPr>
          <a:xfrm>
            <a:off x="916518" y="359994"/>
            <a:ext cx="10966449" cy="993793"/>
          </a:xfrm>
        </p:spPr>
        <p:txBody>
          <a:bodyPr/>
          <a:lstStyle/>
          <a:p>
            <a:r>
              <a:rPr lang="en-US"/>
              <a:t>Click to edit Master title style</a:t>
            </a:r>
          </a:p>
        </p:txBody>
      </p:sp>
      <p:sp>
        <p:nvSpPr>
          <p:cNvPr id="20" name="Content Left"/>
          <p:cNvSpPr>
            <a:spLocks noGrp="1"/>
          </p:cNvSpPr>
          <p:nvPr>
            <p:ph sz="quarter" idx="11"/>
          </p:nvPr>
        </p:nvSpPr>
        <p:spPr>
          <a:xfrm>
            <a:off x="908052" y="1531923"/>
            <a:ext cx="5331883" cy="4794266"/>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a:p>
            <a:pPr lvl="3"/>
            <a:endParaRPr lang="en-US"/>
          </a:p>
        </p:txBody>
      </p:sp>
      <p:sp>
        <p:nvSpPr>
          <p:cNvPr id="7" name="Content Right"/>
          <p:cNvSpPr>
            <a:spLocks noGrp="1"/>
          </p:cNvSpPr>
          <p:nvPr>
            <p:ph sz="quarter" idx="12"/>
          </p:nvPr>
        </p:nvSpPr>
        <p:spPr>
          <a:xfrm>
            <a:off x="6551084" y="1531923"/>
            <a:ext cx="5331883" cy="4794266"/>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153692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o Rul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1025324"/>
          </a:xfrm>
        </p:spPr>
        <p:txBody>
          <a:bodyPr/>
          <a:lstStyle/>
          <a:p>
            <a:r>
              <a:rPr lang="en-US"/>
              <a:t>Click to edit Master title style</a:t>
            </a:r>
          </a:p>
        </p:txBody>
      </p:sp>
      <p:sp>
        <p:nvSpPr>
          <p:cNvPr id="20" name="Content"/>
          <p:cNvSpPr>
            <a:spLocks noGrp="1"/>
          </p:cNvSpPr>
          <p:nvPr>
            <p:ph sz="quarter" idx="11"/>
          </p:nvPr>
        </p:nvSpPr>
        <p:spPr>
          <a:xfrm>
            <a:off x="916518" y="1579418"/>
            <a:ext cx="10966449" cy="4746771"/>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81329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41297D"/>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914400" y="483287"/>
            <a:ext cx="10972800" cy="769441"/>
          </a:xfrm>
        </p:spPr>
        <p:txBody>
          <a:bodyPr/>
          <a:lstStyle/>
          <a:p>
            <a:r>
              <a:rPr lang="en-US"/>
              <a:t>Click to edit Master title style</a:t>
            </a:r>
          </a:p>
        </p:txBody>
      </p:sp>
      <p:sp>
        <p:nvSpPr>
          <p:cNvPr id="3" name="Content"/>
          <p:cNvSpPr>
            <a:spLocks noGrp="1"/>
          </p:cNvSpPr>
          <p:nvPr>
            <p:ph idx="1"/>
          </p:nvPr>
        </p:nvSpPr>
        <p:spPr>
          <a:xfrm>
            <a:off x="910167" y="1579503"/>
            <a:ext cx="10972800" cy="4144403"/>
          </a:xfrm>
        </p:spPr>
        <p:txBody>
          <a:bodyPr/>
          <a:lstStyle>
            <a:lvl1pPr>
              <a:spcBef>
                <a:spcPts val="1800"/>
              </a:spcBef>
              <a:spcAft>
                <a:spcPts val="0"/>
              </a:spcAft>
              <a:defRPr>
                <a:solidFill>
                  <a:schemeClr val="tx1">
                    <a:lumMod val="85000"/>
                    <a:lumOff val="15000"/>
                  </a:schemeClr>
                </a:solidFill>
              </a:defRPr>
            </a:lvl1pPr>
            <a:lvl2pPr marL="365125" indent="-365125">
              <a:spcBef>
                <a:spcPts val="1800"/>
              </a:spcBef>
              <a:spcAft>
                <a:spcPts val="0"/>
              </a:spcAft>
              <a:defRPr>
                <a:solidFill>
                  <a:schemeClr val="tx1">
                    <a:lumMod val="85000"/>
                    <a:lumOff val="15000"/>
                  </a:schemeClr>
                </a:solidFill>
              </a:defRPr>
            </a:lvl2pPr>
            <a:lvl3pPr marL="731520" indent="-365125">
              <a:spcBef>
                <a:spcPts val="400"/>
              </a:spcBef>
              <a:spcAft>
                <a:spcPts val="0"/>
              </a:spcAft>
              <a:defRPr>
                <a:solidFill>
                  <a:schemeClr val="tx1">
                    <a:lumMod val="85000"/>
                    <a:lumOff val="15000"/>
                  </a:schemeClr>
                </a:solidFill>
              </a:defRPr>
            </a:lvl3pPr>
            <a:lvl4pPr marL="1097280" indent="-365125">
              <a:spcBef>
                <a:spcPts val="400"/>
              </a:spcBef>
              <a:spcAft>
                <a:spcPts val="0"/>
              </a:spcAft>
              <a:defRPr>
                <a:solidFill>
                  <a:schemeClr val="tx1">
                    <a:lumMod val="85000"/>
                    <a:lumOff val="15000"/>
                  </a:schemeClr>
                </a:solidFill>
              </a:defRPr>
            </a:lvl4pPr>
            <a:lvl5pPr marL="1463040" indent="-365125">
              <a:spcBef>
                <a:spcPts val="400"/>
              </a:spcBef>
              <a:spcAft>
                <a:spcPts val="0"/>
              </a:spcAft>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8147994-D89F-AD41-9609-EB2EC037175E}"/>
              </a:ext>
            </a:extLst>
          </p:cNvPr>
          <p:cNvCxnSpPr>
            <a:cxnSpLocks/>
          </p:cNvCxnSpPr>
          <p:nvPr userDrawn="1"/>
        </p:nvCxnSpPr>
        <p:spPr>
          <a:xfrm>
            <a:off x="910167" y="1466406"/>
            <a:ext cx="2961189" cy="0"/>
          </a:xfrm>
          <a:prstGeom prst="line">
            <a:avLst/>
          </a:prstGeom>
          <a:ln w="57150">
            <a:solidFill>
              <a:srgbClr val="9E9DFF"/>
            </a:solidFill>
          </a:ln>
        </p:spPr>
        <p:style>
          <a:lnRef idx="1">
            <a:schemeClr val="accent1"/>
          </a:lnRef>
          <a:fillRef idx="0">
            <a:schemeClr val="accent1"/>
          </a:fillRef>
          <a:effectRef idx="0">
            <a:schemeClr val="accent1"/>
          </a:effectRef>
          <a:fontRef idx="minor">
            <a:schemeClr val="tx1"/>
          </a:fontRef>
        </p:style>
      </p:cxnSp>
      <p:sp>
        <p:nvSpPr>
          <p:cNvPr id="7" name="Slide Number">
            <a:extLst>
              <a:ext uri="{FF2B5EF4-FFF2-40B4-BE49-F238E27FC236}">
                <a16:creationId xmlns:a16="http://schemas.microsoft.com/office/drawing/2014/main" id="{B6C0B2B2-0678-4E49-94E6-91A61B43C14C}"/>
              </a:ext>
            </a:extLst>
          </p:cNvPr>
          <p:cNvSpPr>
            <a:spLocks noGrp="1"/>
          </p:cNvSpPr>
          <p:nvPr>
            <p:ph type="sldNum" sz="quarter" idx="4"/>
          </p:nvPr>
        </p:nvSpPr>
        <p:spPr>
          <a:xfrm>
            <a:off x="10650662" y="6542560"/>
            <a:ext cx="438471" cy="230184"/>
          </a:xfrm>
          <a:prstGeom prst="rect">
            <a:avLst/>
          </a:prstGeom>
        </p:spPr>
        <p:txBody>
          <a:bodyPr/>
          <a:lstStyle>
            <a:lvl1pPr>
              <a:defRPr sz="900"/>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95249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rst Level No Bullet, Source">
    <p:spTree>
      <p:nvGrpSpPr>
        <p:cNvPr id="1" name=""/>
        <p:cNvGrpSpPr/>
        <p:nvPr/>
      </p:nvGrpSpPr>
      <p:grpSpPr>
        <a:xfrm>
          <a:off x="0" y="0"/>
          <a:ext cx="0" cy="0"/>
          <a:chOff x="0" y="0"/>
          <a:chExt cx="0" cy="0"/>
        </a:xfrm>
      </p:grpSpPr>
      <p:cxnSp>
        <p:nvCxnSpPr>
          <p:cNvPr id="45"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439393"/>
            <a:ext cx="10966450" cy="935583"/>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a:solidFill>
                  <a:schemeClr val="bg2">
                    <a:lumMod val="75000"/>
                  </a:schemeClr>
                </a:solidFill>
              </a:defRPr>
            </a:lvl1pPr>
          </a:lstStyle>
          <a:p>
            <a:r>
              <a:rPr kumimoji="0" lang="en-US" sz="3600" b="0" i="0" u="none" strike="noStrike" kern="1200" cap="none" spc="0" normalizeH="0" baseline="0" noProof="0">
                <a:ln>
                  <a:noFill/>
                </a:ln>
                <a:solidFill>
                  <a:srgbClr val="52419B"/>
                </a:solidFill>
                <a:effectLst/>
                <a:uLnTx/>
                <a:uFillTx/>
                <a:latin typeface="Calibri" panose="020F0502020204030204" pitchFamily="34" charset="0"/>
                <a:ea typeface="ＭＳ Ｐゴシック" charset="0"/>
                <a:cs typeface="Calibri" panose="020F0502020204030204" pitchFamily="34" charset="0"/>
              </a:rPr>
              <a:t>Click to edit Master title style</a:t>
            </a:r>
            <a:endParaRPr lang="en-US"/>
          </a:p>
        </p:txBody>
      </p:sp>
      <p:sp>
        <p:nvSpPr>
          <p:cNvPr id="3" name="Content"/>
          <p:cNvSpPr>
            <a:spLocks noGrp="1"/>
          </p:cNvSpPr>
          <p:nvPr>
            <p:ph idx="1"/>
          </p:nvPr>
        </p:nvSpPr>
        <p:spPr>
          <a:xfrm>
            <a:off x="916518" y="1611467"/>
            <a:ext cx="10966449" cy="4714531"/>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solidFill>
                  <a:schemeClr val="tx2"/>
                </a:solidFill>
                <a:latin typeface="+mn-lt"/>
                <a:cs typeface="Franklin Gothic Book"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2"/>
                </a:solidFill>
                <a:latin typeface="+mn-l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2"/>
                </a:solidFill>
                <a:latin typeface="+mn-l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solidFill>
                  <a:schemeClr val="tx2"/>
                </a:solidFill>
                <a:latin typeface="+mn-l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6" name="Source"/>
          <p:cNvSpPr>
            <a:spLocks noGrp="1"/>
          </p:cNvSpPr>
          <p:nvPr>
            <p:ph type="body" sz="quarter" idx="11" hasCustomPrompt="1"/>
          </p:nvPr>
        </p:nvSpPr>
        <p:spPr>
          <a:xfrm>
            <a:off x="916518" y="5960192"/>
            <a:ext cx="10966449" cy="365806"/>
          </a:xfrm>
        </p:spPr>
        <p:txBody>
          <a:bodyPr anchor="b" anchorCtr="0">
            <a:spAutoFit/>
          </a:bodyPr>
          <a:lstStyle>
            <a:lvl1pPr marL="0" indent="0">
              <a:buNone/>
              <a:defRPr sz="1000">
                <a:solidFill>
                  <a:schemeClr val="tx1"/>
                </a:solidFill>
              </a:defRPr>
            </a:lvl1pPr>
            <a:lvl2pPr marL="228600" indent="0">
              <a:buNone/>
              <a:defRPr sz="1000"/>
            </a:lvl2pPr>
            <a:lvl3pPr marL="458788" indent="0">
              <a:buNone/>
              <a:defRPr sz="1000"/>
            </a:lvl3pPr>
            <a:lvl4pPr marL="685800" indent="0">
              <a:buNone/>
              <a:defRPr sz="1000"/>
            </a:lvl4pPr>
            <a:lvl5pPr marL="914400" indent="0">
              <a:buNone/>
              <a:defRPr sz="1000"/>
            </a:lvl5pPr>
          </a:lstStyle>
          <a:p>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203260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ulleted Text, Source">
    <p:spTree>
      <p:nvGrpSpPr>
        <p:cNvPr id="1" name=""/>
        <p:cNvGrpSpPr/>
        <p:nvPr/>
      </p:nvGrpSpPr>
      <p:grpSpPr>
        <a:xfrm>
          <a:off x="0" y="0"/>
          <a:ext cx="0" cy="0"/>
          <a:chOff x="0" y="0"/>
          <a:chExt cx="0" cy="0"/>
        </a:xfrm>
      </p:grpSpPr>
      <p:sp>
        <p:nvSpPr>
          <p:cNvPr id="2" name="Title"/>
          <p:cNvSpPr>
            <a:spLocks noGrp="1"/>
          </p:cNvSpPr>
          <p:nvPr>
            <p:ph type="title"/>
          </p:nvPr>
        </p:nvSpPr>
        <p:spPr>
          <a:xfrm>
            <a:off x="916518" y="820980"/>
            <a:ext cx="10966450" cy="553998"/>
          </a:xfrm>
        </p:spPr>
        <p:txBody>
          <a:bodyPr wrap="square">
            <a:spAutoFit/>
          </a:bodyPr>
          <a:lstStyle>
            <a:lvl1pPr>
              <a:defRPr sz="36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solidFill>
                  <a:schemeClr val="tx2"/>
                </a:solidFill>
                <a:latin typeface="+mn-lt"/>
                <a:cs typeface="Franklin Gothic Book"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1800">
                <a:solidFill>
                  <a:schemeClr val="tx2"/>
                </a:solidFill>
                <a:latin typeface="+mn-lt"/>
                <a:cs typeface="Franklin Gothic Book"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1400" baseline="0">
                <a:solidFill>
                  <a:schemeClr val="tx2"/>
                </a:solidFill>
                <a:latin typeface="+mn-lt"/>
                <a:cs typeface="Franklin Gothic Book"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sz="1400" baseline="0">
                <a:solidFill>
                  <a:schemeClr val="tx2"/>
                </a:solidFill>
                <a:latin typeface="+mn-lt"/>
                <a:cs typeface="Arial"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a:p>
            <a:pPr lvl="3"/>
            <a:endParaRPr lang="en-US"/>
          </a:p>
        </p:txBody>
      </p:sp>
      <p:sp>
        <p:nvSpPr>
          <p:cNvPr id="6" name="Source"/>
          <p:cNvSpPr>
            <a:spLocks noGrp="1"/>
          </p:cNvSpPr>
          <p:nvPr>
            <p:ph type="body" sz="quarter" idx="11" hasCustomPrompt="1"/>
          </p:nvPr>
        </p:nvSpPr>
        <p:spPr>
          <a:xfrm>
            <a:off x="916518" y="5964694"/>
            <a:ext cx="10966449" cy="369460"/>
          </a:xfrm>
        </p:spPr>
        <p:txBody>
          <a:bodyPr anchor="b" anchorCtr="0">
            <a:spAutoFit/>
          </a:bodyPr>
          <a:lstStyle>
            <a:lvl1pPr marL="0" indent="0">
              <a:buNone/>
              <a:defRPr sz="1000">
                <a:solidFill>
                  <a:schemeClr val="tx1"/>
                </a:solidFill>
              </a:defRPr>
            </a:lvl1pPr>
            <a:lvl2pPr marL="228600" indent="0">
              <a:buNone/>
              <a:defRPr sz="1000"/>
            </a:lvl2pPr>
            <a:lvl3pPr marL="458788" indent="0">
              <a:buNone/>
              <a:defRPr sz="1000"/>
            </a:lvl3pPr>
            <a:lvl4pPr marL="685800" indent="0">
              <a:buNone/>
              <a:defRPr sz="1000"/>
            </a:lvl4pPr>
            <a:lvl5pPr marL="914400" indent="0">
              <a:buNone/>
              <a:defRPr sz="1000"/>
            </a:lvl5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951631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Source">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ource"/>
          <p:cNvSpPr>
            <a:spLocks noGrp="1"/>
          </p:cNvSpPr>
          <p:nvPr>
            <p:ph type="body" sz="quarter" idx="14" hasCustomPrompt="1"/>
          </p:nvPr>
        </p:nvSpPr>
        <p:spPr>
          <a:xfrm>
            <a:off x="916518" y="6015237"/>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510003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ingle Line Title, First Level No Bullet, Source">
    <p:spTree>
      <p:nvGrpSpPr>
        <p:cNvPr id="1" name=""/>
        <p:cNvGrpSpPr/>
        <p:nvPr/>
      </p:nvGrpSpPr>
      <p:grpSpPr>
        <a:xfrm>
          <a:off x="0" y="0"/>
          <a:ext cx="0" cy="0"/>
          <a:chOff x="0" y="0"/>
          <a:chExt cx="0" cy="0"/>
        </a:xfrm>
      </p:grpSpPr>
      <p:sp>
        <p:nvSpPr>
          <p:cNvPr id="2" name="Title"/>
          <p:cNvSpPr>
            <a:spLocks noGrp="1"/>
          </p:cNvSpPr>
          <p:nvPr>
            <p:ph type="title"/>
          </p:nvPr>
        </p:nvSpPr>
        <p:spPr>
          <a:xfrm>
            <a:off x="916518" y="403761"/>
            <a:ext cx="10966449" cy="985652"/>
          </a:xfrm>
        </p:spPr>
        <p:txBody>
          <a:bodyPr/>
          <a:lstStyle>
            <a:lvl1pPr>
              <a:defRPr>
                <a:solidFill>
                  <a:srgbClr val="52419B"/>
                </a:solidFill>
              </a:defRPr>
            </a:lvl1pPr>
          </a:lstStyle>
          <a:p>
            <a:r>
              <a:rPr lang="en-US"/>
              <a:t>Click to edit Master title style</a:t>
            </a:r>
          </a:p>
        </p:txBody>
      </p:sp>
      <p:sp>
        <p:nvSpPr>
          <p:cNvPr id="3" name="Content"/>
          <p:cNvSpPr>
            <a:spLocks noGrp="1"/>
          </p:cNvSpPr>
          <p:nvPr>
            <p:ph idx="1"/>
          </p:nvPr>
        </p:nvSpPr>
        <p:spPr>
          <a:xfrm>
            <a:off x="916518" y="1638797"/>
            <a:ext cx="10966449" cy="4687202"/>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solidFill>
                  <a:schemeClr val="tx2"/>
                </a:solidFill>
                <a:latin typeface="+mn-lt"/>
                <a:cs typeface="Franklin Gothic Book"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2"/>
                </a:solidFill>
                <a:latin typeface="+mn-l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2"/>
                </a:solidFill>
                <a:latin typeface="+mn-l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solidFill>
                  <a:schemeClr val="tx2"/>
                </a:solidFill>
                <a:latin typeface="+mn-l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6" name="Source"/>
          <p:cNvSpPr>
            <a:spLocks noGrp="1"/>
          </p:cNvSpPr>
          <p:nvPr>
            <p:ph type="body" sz="quarter" idx="11" hasCustomPrompt="1"/>
          </p:nvPr>
        </p:nvSpPr>
        <p:spPr>
          <a:xfrm>
            <a:off x="916518" y="6019610"/>
            <a:ext cx="10966449" cy="306388"/>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4" name="Slide Number"/>
          <p:cNvSpPr>
            <a:spLocks noGrp="1"/>
          </p:cNvSpPr>
          <p:nvPr>
            <p:ph type="sldNum" sz="quarter" idx="10"/>
          </p:nvPr>
        </p:nvSpPr>
        <p:spPr>
          <a:xfrm>
            <a:off x="11741903" y="6666758"/>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93491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ngle Line Title, Bulleted Text, Source">
    <p:spTree>
      <p:nvGrpSpPr>
        <p:cNvPr id="1" name=""/>
        <p:cNvGrpSpPr/>
        <p:nvPr/>
      </p:nvGrpSpPr>
      <p:grpSpPr>
        <a:xfrm>
          <a:off x="0" y="0"/>
          <a:ext cx="0" cy="0"/>
          <a:chOff x="0" y="0"/>
          <a:chExt cx="0" cy="0"/>
        </a:xfrm>
      </p:grpSpPr>
      <p:sp>
        <p:nvSpPr>
          <p:cNvPr id="3" name="Title"/>
          <p:cNvSpPr>
            <a:spLocks noGrp="1"/>
          </p:cNvSpPr>
          <p:nvPr>
            <p:ph type="title"/>
          </p:nvPr>
        </p:nvSpPr>
        <p:spPr>
          <a:xfrm>
            <a:off x="916518" y="359994"/>
            <a:ext cx="10966449" cy="1053170"/>
          </a:xfrm>
        </p:spPr>
        <p:txBody>
          <a:bodyPr/>
          <a:lstStyle/>
          <a:p>
            <a:r>
              <a:rPr lang="en-US"/>
              <a:t>Click to edit Master title style</a:t>
            </a:r>
          </a:p>
        </p:txBody>
      </p:sp>
      <p:sp>
        <p:nvSpPr>
          <p:cNvPr id="20" name="Content"/>
          <p:cNvSpPr>
            <a:spLocks noGrp="1"/>
          </p:cNvSpPr>
          <p:nvPr>
            <p:ph sz="quarter" idx="11"/>
          </p:nvPr>
        </p:nvSpPr>
        <p:spPr>
          <a:xfrm>
            <a:off x="916518" y="1638795"/>
            <a:ext cx="10966449" cy="4687394"/>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2"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88614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ngle Line Title, Two Column, Source">
    <p:spTree>
      <p:nvGrpSpPr>
        <p:cNvPr id="1" name=""/>
        <p:cNvGrpSpPr/>
        <p:nvPr/>
      </p:nvGrpSpPr>
      <p:grpSpPr>
        <a:xfrm>
          <a:off x="0" y="0"/>
          <a:ext cx="0" cy="0"/>
          <a:chOff x="0" y="0"/>
          <a:chExt cx="0" cy="0"/>
        </a:xfrm>
      </p:grpSpPr>
      <p:sp>
        <p:nvSpPr>
          <p:cNvPr id="3" name="Title"/>
          <p:cNvSpPr>
            <a:spLocks noGrp="1"/>
          </p:cNvSpPr>
          <p:nvPr>
            <p:ph type="title"/>
          </p:nvPr>
        </p:nvSpPr>
        <p:spPr>
          <a:xfrm>
            <a:off x="916518" y="359994"/>
            <a:ext cx="10966449" cy="1041294"/>
          </a:xfrm>
        </p:spPr>
        <p:txBody>
          <a:bodyPr/>
          <a:lstStyle/>
          <a:p>
            <a:r>
              <a:rPr lang="en-US"/>
              <a:t>Click to edit Master title style</a:t>
            </a:r>
          </a:p>
        </p:txBody>
      </p:sp>
      <p:sp>
        <p:nvSpPr>
          <p:cNvPr id="20" name="Content Left"/>
          <p:cNvSpPr>
            <a:spLocks noGrp="1"/>
          </p:cNvSpPr>
          <p:nvPr>
            <p:ph sz="quarter" idx="11"/>
          </p:nvPr>
        </p:nvSpPr>
        <p:spPr>
          <a:xfrm>
            <a:off x="916518" y="1626922"/>
            <a:ext cx="5323417" cy="4699267"/>
          </a:xfr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7" name="Content Right"/>
          <p:cNvSpPr>
            <a:spLocks noGrp="1"/>
          </p:cNvSpPr>
          <p:nvPr>
            <p:ph sz="quarter" idx="12"/>
          </p:nvPr>
        </p:nvSpPr>
        <p:spPr>
          <a:xfrm>
            <a:off x="6559550" y="1626922"/>
            <a:ext cx="5323417" cy="4699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ource"/>
          <p:cNvSpPr>
            <a:spLocks noGrp="1"/>
          </p:cNvSpPr>
          <p:nvPr>
            <p:ph type="body" sz="quarter" idx="13" hasCustomPrompt="1"/>
          </p:nvPr>
        </p:nvSpPr>
        <p:spPr>
          <a:xfrm>
            <a:off x="916518" y="6018412"/>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50964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o Rule, Sourc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8"/>
            <a:ext cx="10966449" cy="1072825"/>
          </a:xfrm>
        </p:spPr>
        <p:txBody>
          <a:bodyPr/>
          <a:lstStyle/>
          <a:p>
            <a:r>
              <a:rPr lang="en-US"/>
              <a:t>Click to edit Master title style</a:t>
            </a:r>
          </a:p>
        </p:txBody>
      </p:sp>
      <p:sp>
        <p:nvSpPr>
          <p:cNvPr id="20" name="Content"/>
          <p:cNvSpPr>
            <a:spLocks noGrp="1"/>
          </p:cNvSpPr>
          <p:nvPr>
            <p:ph sz="quarter" idx="11"/>
          </p:nvPr>
        </p:nvSpPr>
        <p:spPr>
          <a:xfrm>
            <a:off x="916518" y="1615044"/>
            <a:ext cx="10966449" cy="471114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ource"/>
          <p:cNvSpPr>
            <a:spLocks noGrp="1"/>
          </p:cNvSpPr>
          <p:nvPr>
            <p:ph type="body" sz="quarter" idx="12" hasCustomPrompt="1"/>
          </p:nvPr>
        </p:nvSpPr>
        <p:spPr>
          <a:xfrm>
            <a:off x="916518" y="6018412"/>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86410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References">
    <p:spTree>
      <p:nvGrpSpPr>
        <p:cNvPr id="1" name=""/>
        <p:cNvGrpSpPr/>
        <p:nvPr/>
      </p:nvGrpSpPr>
      <p:grpSpPr>
        <a:xfrm>
          <a:off x="0" y="0"/>
          <a:ext cx="0" cy="0"/>
          <a:chOff x="0" y="0"/>
          <a:chExt cx="0" cy="0"/>
        </a:xfrm>
      </p:grpSpPr>
      <p:sp>
        <p:nvSpPr>
          <p:cNvPr id="5" name="Title 4"/>
          <p:cNvSpPr>
            <a:spLocks noGrp="1"/>
          </p:cNvSpPr>
          <p:nvPr>
            <p:ph type="title"/>
          </p:nvPr>
        </p:nvSpPr>
        <p:spPr>
          <a:xfrm>
            <a:off x="916518" y="357158"/>
            <a:ext cx="10966449" cy="1056006"/>
          </a:xfrm>
        </p:spPr>
        <p:txBody>
          <a:bodyPr/>
          <a:lstStyle/>
          <a:p>
            <a:r>
              <a:rPr lang="en-US"/>
              <a:t>Click to edit Master title style</a:t>
            </a:r>
          </a:p>
        </p:txBody>
      </p:sp>
      <p:sp>
        <p:nvSpPr>
          <p:cNvPr id="3" name="Content Placeholder 2"/>
          <p:cNvSpPr>
            <a:spLocks noGrp="1"/>
          </p:cNvSpPr>
          <p:nvPr>
            <p:ph idx="1"/>
          </p:nvPr>
        </p:nvSpPr>
        <p:spPr bwMode="gray">
          <a:xfrm>
            <a:off x="916518" y="1603169"/>
            <a:ext cx="10966449" cy="4719081"/>
          </a:xfrm>
          <a:prstGeom prst="rect">
            <a:avLst/>
          </a:prstGeo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sz="1800">
                <a:solidFill>
                  <a:schemeClr val="tx2"/>
                </a:solidFill>
                <a:latin typeface="+mn-lt"/>
                <a:cs typeface="Franklin Gothic Book"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1"/>
                </a:solidFill>
                <a:latin typeface="Franklin Gothic Book"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solidFill>
                  <a:schemeClr val="tx1"/>
                </a:solidFill>
                <a:latin typeface="Franklin Gothic Book"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solidFill>
                  <a:schemeClr val="tx1"/>
                </a:solidFill>
                <a:latin typeface="Franklin Gothic Book"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solidFill>
                  <a:schemeClr val="tx1"/>
                </a:solidFill>
                <a:latin typeface="Franklin Gothic Book" pitchFamily="34" charset="0"/>
              </a:defRPr>
            </a:lvl5pPr>
          </a:lstStyle>
          <a:p>
            <a:pPr marL="240030" marR="0" lvl="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to edit Master text styles</a:t>
            </a:r>
          </a:p>
          <a:p>
            <a:pPr marL="480060" marR="0" lvl="1"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4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Second level</a:t>
            </a:r>
          </a:p>
          <a:p>
            <a:pPr marL="720090" marR="0" lvl="2"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773C75"/>
                </a:solidFill>
                <a:effectLst/>
                <a:uLnTx/>
                <a:uFillTx/>
                <a:latin typeface="Calibri" panose="020F0502020204030204" pitchFamily="34" charset="0"/>
                <a:cs typeface="Calibri" panose="020F0502020204030204" pitchFamily="34" charset="0"/>
              </a:rPr>
              <a:t>Third level</a:t>
            </a:r>
          </a:p>
          <a:p>
            <a:pPr marL="960120" marR="0" lvl="3"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a:pPr>
            <a:r>
              <a:rPr kumimoji="0" lang="en-US" sz="2000" b="0" i="0" u="none" strike="noStrike" kern="1200" cap="none" spc="0" normalizeH="0" baseline="0" noProof="0">
                <a:ln>
                  <a:noFill/>
                </a:ln>
                <a:solidFill>
                  <a:srgbClr val="35A396"/>
                </a:solidFill>
                <a:effectLst/>
                <a:uLnTx/>
                <a:uFillTx/>
                <a:latin typeface="Calibri" panose="020F0502020204030204" pitchFamily="34" charset="0"/>
                <a:cs typeface="Calibri" panose="020F0502020204030204" pitchFamily="34" charset="0"/>
              </a:rPr>
              <a:t>Fourth level</a:t>
            </a:r>
          </a:p>
          <a:p>
            <a:pPr marL="1200150" marR="0" lvl="4"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462"/>
                </a:solidFill>
                <a:effectLst/>
                <a:uLnTx/>
                <a:uFillTx/>
                <a:latin typeface="Calibri" panose="020F0502020204030204" pitchFamily="34" charset="0"/>
                <a:cs typeface="Calibri" panose="020F0502020204030204" pitchFamily="34" charset="0"/>
              </a:rPr>
              <a:t>Fifth level</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509766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a:xfrm>
            <a:off x="912284" y="1661019"/>
            <a:ext cx="10971217" cy="1538883"/>
          </a:xfrm>
        </p:spPr>
        <p:txBody>
          <a:bodyPr>
            <a:normAutofit/>
          </a:bodyPr>
          <a:lstStyle>
            <a:lvl1pPr>
              <a:defRPr/>
            </a:lvl1pPr>
          </a:lstStyle>
          <a:p>
            <a:r>
              <a:rPr lang="en-US"/>
              <a:t>Click to edit Master title style</a:t>
            </a:r>
          </a:p>
        </p:txBody>
      </p:sp>
      <p:sp>
        <p:nvSpPr>
          <p:cNvPr id="15" name="Subtitle"/>
          <p:cNvSpPr>
            <a:spLocks noGrp="1"/>
          </p:cNvSpPr>
          <p:nvPr>
            <p:ph type="body" sz="quarter" idx="16"/>
          </p:nvPr>
        </p:nvSpPr>
        <p:spPr>
          <a:xfrm>
            <a:off x="912283" y="3429000"/>
            <a:ext cx="10970683" cy="1263650"/>
          </a:xfrm>
        </p:spPr>
        <p:txBody>
          <a:bodyPr/>
          <a:lstStyle/>
          <a:p>
            <a:pPr lvl="0"/>
            <a:r>
              <a:rPr lang="en-US"/>
              <a:t>Click to edit Master text styles</a:t>
            </a:r>
          </a:p>
        </p:txBody>
      </p:sp>
      <p:sp>
        <p:nvSpPr>
          <p:cNvPr id="13" name="Text Placeholder"/>
          <p:cNvSpPr>
            <a:spLocks noGrp="1"/>
          </p:cNvSpPr>
          <p:nvPr>
            <p:ph type="body" sz="quarter" idx="15" hasCustomPrompt="1"/>
          </p:nvPr>
        </p:nvSpPr>
        <p:spPr>
          <a:xfrm>
            <a:off x="912283" y="4925728"/>
            <a:ext cx="10970683" cy="1094957"/>
          </a:xfrm>
        </p:spPr>
        <p:txBody>
          <a:bodyPr/>
          <a:lstStyle>
            <a:lvl2pPr>
              <a:spcBef>
                <a:spcPts val="300"/>
              </a:spcBef>
              <a:defRPr/>
            </a:lvl2pPr>
            <a:lvl3pPr>
              <a:spcBef>
                <a:spcPts val="300"/>
              </a:spcBef>
              <a:defRPr/>
            </a:lvl3pPr>
            <a:lvl4pPr>
              <a:spcBef>
                <a:spcPts val="300"/>
              </a:spcBef>
              <a:defRPr/>
            </a:lvl4pPr>
          </a:lstStyle>
          <a:p>
            <a:pPr lvl="1"/>
            <a:r>
              <a:rPr lang="en-US"/>
              <a:t>Name</a:t>
            </a:r>
          </a:p>
          <a:p>
            <a:pPr lvl="2"/>
            <a:r>
              <a:rPr lang="en-US"/>
              <a:t>Position</a:t>
            </a:r>
          </a:p>
          <a:p>
            <a:pPr lvl="3"/>
            <a:r>
              <a:rPr lang="en-US"/>
              <a:t>Month</a:t>
            </a:r>
          </a:p>
        </p:txBody>
      </p:sp>
    </p:spTree>
    <p:extLst>
      <p:ext uri="{BB962C8B-B14F-4D97-AF65-F5344CB8AC3E}">
        <p14:creationId xmlns:p14="http://schemas.microsoft.com/office/powerpoint/2010/main" val="258050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9359"/>
            <a:ext cx="9144000" cy="1846659"/>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531982"/>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6EA67680-7413-2349-A911-F0EA6ED83C13}"/>
              </a:ext>
            </a:extLst>
          </p:cNvPr>
          <p:cNvCxnSpPr>
            <a:cxnSpLocks/>
          </p:cNvCxnSpPr>
          <p:nvPr userDrawn="1"/>
        </p:nvCxnSpPr>
        <p:spPr>
          <a:xfrm>
            <a:off x="1524000" y="3429000"/>
            <a:ext cx="4698670" cy="0"/>
          </a:xfrm>
          <a:prstGeom prst="line">
            <a:avLst/>
          </a:prstGeom>
          <a:ln w="57150">
            <a:solidFill>
              <a:srgbClr val="9E9DFF"/>
            </a:solidFill>
          </a:ln>
        </p:spPr>
        <p:style>
          <a:lnRef idx="1">
            <a:schemeClr val="accent1"/>
          </a:lnRef>
          <a:fillRef idx="0">
            <a:schemeClr val="accent1"/>
          </a:fillRef>
          <a:effectRef idx="0">
            <a:schemeClr val="accent1"/>
          </a:effectRef>
          <a:fontRef idx="minor">
            <a:schemeClr val="tx1"/>
          </a:fontRef>
        </p:style>
      </p:cxnSp>
      <p:sp>
        <p:nvSpPr>
          <p:cNvPr id="7" name="Slide Number">
            <a:extLst>
              <a:ext uri="{FF2B5EF4-FFF2-40B4-BE49-F238E27FC236}">
                <a16:creationId xmlns:a16="http://schemas.microsoft.com/office/drawing/2014/main" id="{7EB073EA-6E53-408E-804F-3A2CC9C7C5E0}"/>
              </a:ext>
            </a:extLst>
          </p:cNvPr>
          <p:cNvSpPr>
            <a:spLocks noGrp="1"/>
          </p:cNvSpPr>
          <p:nvPr>
            <p:ph type="sldNum" sz="quarter" idx="4"/>
          </p:nvPr>
        </p:nvSpPr>
        <p:spPr>
          <a:xfrm>
            <a:off x="10650662" y="6542560"/>
            <a:ext cx="438471" cy="230184"/>
          </a:xfrm>
          <a:prstGeom prst="rect">
            <a:avLst/>
          </a:prstGeom>
        </p:spPr>
        <p:txBody>
          <a:bodyPr/>
          <a:lstStyle>
            <a:lvl1pPr>
              <a:defRPr sz="900"/>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797763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bg>
      <p:bgPr>
        <a:solidFill>
          <a:srgbClr val="41297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Slide Number">
            <a:extLst>
              <a:ext uri="{FF2B5EF4-FFF2-40B4-BE49-F238E27FC236}">
                <a16:creationId xmlns:a16="http://schemas.microsoft.com/office/drawing/2014/main" id="{72E16345-EBF4-4B62-A12F-A900363A9827}"/>
              </a:ext>
            </a:extLst>
          </p:cNvPr>
          <p:cNvSpPr>
            <a:spLocks noGrp="1"/>
          </p:cNvSpPr>
          <p:nvPr>
            <p:ph type="sldNum" sz="quarter" idx="4"/>
          </p:nvPr>
        </p:nvSpPr>
        <p:spPr>
          <a:xfrm>
            <a:off x="10650662" y="6542560"/>
            <a:ext cx="438471" cy="230184"/>
          </a:xfrm>
          <a:prstGeom prst="rect">
            <a:avLst/>
          </a:prstGeom>
        </p:spPr>
        <p:txBody>
          <a:bodyPr/>
          <a:lstStyle>
            <a:lvl1pPr>
              <a:defRPr sz="900"/>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229420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9FBB-87C2-4027-9DA5-2D9B49CAD5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0172DE-7490-400B-A3D2-D25866B21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7EB2CF-020C-424F-8565-DBE42CCBEFC8}"/>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5" name="Footer Placeholder 4">
            <a:extLst>
              <a:ext uri="{FF2B5EF4-FFF2-40B4-BE49-F238E27FC236}">
                <a16:creationId xmlns:a16="http://schemas.microsoft.com/office/drawing/2014/main" id="{BC6ACD6A-BF16-4822-BB26-563ED5E467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387949-0791-4832-8762-0F062B57FF04}"/>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706391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4C65-8C22-491E-B79F-370788C87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8F6F66-4AE0-4AED-9C08-69196FBC0A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451DA-C2EA-41B2-B9CF-11658D6915F9}"/>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5" name="Footer Placeholder 4">
            <a:extLst>
              <a:ext uri="{FF2B5EF4-FFF2-40B4-BE49-F238E27FC236}">
                <a16:creationId xmlns:a16="http://schemas.microsoft.com/office/drawing/2014/main" id="{7514093A-78A5-485B-BD3A-2CFB6C0EFE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BF1775-D261-4A0D-A75C-6DF3F7FC7D04}"/>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1708279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060C-7102-4A8D-8395-916F4A2B43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4E38E2-6EB4-4581-A0EF-199926E29C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065CF7-DC3A-46FA-9DE4-7CED957C68E2}"/>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5" name="Footer Placeholder 4">
            <a:extLst>
              <a:ext uri="{FF2B5EF4-FFF2-40B4-BE49-F238E27FC236}">
                <a16:creationId xmlns:a16="http://schemas.microsoft.com/office/drawing/2014/main" id="{530021F3-F5A7-4CCE-AE96-51FEA97178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76E831-04FE-437E-803F-8317293C1159}"/>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3141330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1A49-C399-4564-B7DD-D577F959E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78700-945B-4FE8-8177-55A0469E2F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E2C305-9025-4963-B1FE-F49B54140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F38348-3D32-4130-A23D-B02B3834A08C}"/>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6" name="Footer Placeholder 5">
            <a:extLst>
              <a:ext uri="{FF2B5EF4-FFF2-40B4-BE49-F238E27FC236}">
                <a16:creationId xmlns:a16="http://schemas.microsoft.com/office/drawing/2014/main" id="{C9833B9A-DF38-41A1-9E93-57276AD40B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AADC70-1DF7-4AF2-9FF8-7ED0DD7518AD}"/>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3505703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EB960-FB3F-46D9-A3A9-28BB9237B5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6B9873-AD14-4C05-BFDC-90ECE33C3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A72FD4-F662-4CA7-AA6D-7473FF9C7E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026A5D-DFB0-413A-BFB6-01CC5A8D2B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804A6-63BA-4BD9-B74A-043E3A26F1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10EDDB-473D-4878-A664-651C1DE5FA83}"/>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8" name="Footer Placeholder 7">
            <a:extLst>
              <a:ext uri="{FF2B5EF4-FFF2-40B4-BE49-F238E27FC236}">
                <a16:creationId xmlns:a16="http://schemas.microsoft.com/office/drawing/2014/main" id="{58A4033D-A661-4AA8-8C50-76AC4256B0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80B93FE-2933-46C0-A681-77BBEBF21B2A}"/>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3618700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00A5-FE25-49C2-9B82-25396D0AD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51FE0E-144E-4BCC-BDA7-F7E2D536718C}"/>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4" name="Footer Placeholder 3">
            <a:extLst>
              <a:ext uri="{FF2B5EF4-FFF2-40B4-BE49-F238E27FC236}">
                <a16:creationId xmlns:a16="http://schemas.microsoft.com/office/drawing/2014/main" id="{DCCE1759-898E-4681-A9C5-1F3BD184AE9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8E1E00C-7912-4247-B00A-F5963E1D9D7E}"/>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3293466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0A63C-28EC-45F1-AF3D-A73CFFA9289F}"/>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3" name="Footer Placeholder 2">
            <a:extLst>
              <a:ext uri="{FF2B5EF4-FFF2-40B4-BE49-F238E27FC236}">
                <a16:creationId xmlns:a16="http://schemas.microsoft.com/office/drawing/2014/main" id="{0B8B9505-2812-41CC-BC6F-70B043E90C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F842BDF-EFBA-4FA7-A0EE-8FDBEB507FD9}"/>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3982774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6131-E29D-4250-82C3-92699A2C6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027B43-538A-4F9F-B596-35F3409B6A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48B6A7-3F53-4D87-9497-7401D94E7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B2412-6570-41AF-BCD2-7D4BE181CC83}"/>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6" name="Footer Placeholder 5">
            <a:extLst>
              <a:ext uri="{FF2B5EF4-FFF2-40B4-BE49-F238E27FC236}">
                <a16:creationId xmlns:a16="http://schemas.microsoft.com/office/drawing/2014/main" id="{72CB1AC1-E81F-4447-A8E6-3BC22DCD4D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69F4E2-CA4F-4A22-ABF2-4BBB4A871AED}"/>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2806873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2139-8E83-44AF-BD22-CB08A5E6A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D45F9A-5CDF-4A38-A27B-FDE2DF0A6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AFABDBB-3A2B-4184-8591-06831B321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DEB641-F537-47C1-96AF-7D16A29FE4B6}"/>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6" name="Footer Placeholder 5">
            <a:extLst>
              <a:ext uri="{FF2B5EF4-FFF2-40B4-BE49-F238E27FC236}">
                <a16:creationId xmlns:a16="http://schemas.microsoft.com/office/drawing/2014/main" id="{862F7242-2D18-487E-AB09-F3B8E63475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795827-6479-4578-96EA-8EFEA52FC229}"/>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1884448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3270-01F6-46EA-8CD6-62D1D1A1A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C28C84-A828-4794-B42E-F608B32A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B01D6-EFDB-47FB-A529-66080FA565C5}"/>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5" name="Footer Placeholder 4">
            <a:extLst>
              <a:ext uri="{FF2B5EF4-FFF2-40B4-BE49-F238E27FC236}">
                <a16:creationId xmlns:a16="http://schemas.microsoft.com/office/drawing/2014/main" id="{2AB90AD2-91CC-4594-9C4D-0DB792E97E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67C793-FF32-48D2-9117-0218E59929DD}"/>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158568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82533"/>
            <a:ext cx="10966449" cy="492443"/>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35412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7BAD94-A237-4EE6-B5CB-9FA879154A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A9CB9B-E2BA-4363-8811-F4510F2AD5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C9E83-FDF1-4675-9D41-17E1F547C94D}"/>
              </a:ext>
            </a:extLst>
          </p:cNvPr>
          <p:cNvSpPr>
            <a:spLocks noGrp="1"/>
          </p:cNvSpPr>
          <p:nvPr>
            <p:ph type="dt" sz="half" idx="10"/>
          </p:nvPr>
        </p:nvSpPr>
        <p:spPr/>
        <p:txBody>
          <a:bodyPr/>
          <a:lstStyle/>
          <a:p>
            <a:fld id="{14850FA7-243A-46EA-9805-F4A0D666D56B}" type="datetimeFigureOut">
              <a:rPr lang="en-US" smtClean="0"/>
              <a:t>10/20/2022</a:t>
            </a:fld>
            <a:endParaRPr lang="en-US" dirty="0"/>
          </a:p>
        </p:txBody>
      </p:sp>
      <p:sp>
        <p:nvSpPr>
          <p:cNvPr id="5" name="Footer Placeholder 4">
            <a:extLst>
              <a:ext uri="{FF2B5EF4-FFF2-40B4-BE49-F238E27FC236}">
                <a16:creationId xmlns:a16="http://schemas.microsoft.com/office/drawing/2014/main" id="{03C2104F-F2ED-475F-8F23-268A1EFF2E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2256B0-6BFB-43DC-B83A-4EAF7D7FF001}"/>
              </a:ext>
            </a:extLst>
          </p:cNvPr>
          <p:cNvSpPr>
            <a:spLocks noGrp="1"/>
          </p:cNvSpPr>
          <p:nvPr>
            <p:ph type="sldNum" sz="quarter" idx="12"/>
          </p:nvPr>
        </p:nvSpPr>
        <p:spPr/>
        <p:txBody>
          <a:bodyPr/>
          <a:lstStyle/>
          <a:p>
            <a:fld id="{E3571893-6C45-49DA-8B5E-ADD7FB9315E8}" type="slidenum">
              <a:rPr lang="en-US" smtClean="0"/>
              <a:t>‹#›</a:t>
            </a:fld>
            <a:endParaRPr lang="en-US" dirty="0"/>
          </a:p>
        </p:txBody>
      </p:sp>
    </p:spTree>
    <p:extLst>
      <p:ext uri="{BB962C8B-B14F-4D97-AF65-F5344CB8AC3E}">
        <p14:creationId xmlns:p14="http://schemas.microsoft.com/office/powerpoint/2010/main" val="4247517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9C66-98B7-48FD-9098-AC958C56C2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E41221-83CF-4826-B04F-DBAD805F62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B33365A-F66B-4666-8870-0CF87B567ED3}"/>
              </a:ext>
            </a:extLst>
          </p:cNvP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47904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ingle Line Title, Two Column">
    <p:spTree>
      <p:nvGrpSpPr>
        <p:cNvPr id="1" name=""/>
        <p:cNvGrpSpPr/>
        <p:nvPr/>
      </p:nvGrpSpPr>
      <p:grpSpPr>
        <a:xfrm>
          <a:off x="0" y="0"/>
          <a:ext cx="0" cy="0"/>
          <a:chOff x="0" y="0"/>
          <a:chExt cx="0" cy="0"/>
        </a:xfrm>
      </p:grpSpPr>
      <p:cxnSp>
        <p:nvCxnSpPr>
          <p:cNvPr id="64" name="Rule"/>
          <p:cNvCxnSpPr/>
          <p:nvPr/>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p:ph type="title"/>
          </p:nvPr>
        </p:nvSpPr>
        <p:spPr>
          <a:xfrm>
            <a:off x="916518" y="359994"/>
            <a:ext cx="10966449" cy="492443"/>
          </a:xfrm>
        </p:spPr>
        <p:txBody>
          <a:bodyPr/>
          <a:lstStyle/>
          <a:p>
            <a:r>
              <a:rPr lang="en-US"/>
              <a:t>Click to edit Master title style</a:t>
            </a:r>
          </a:p>
        </p:txBody>
      </p:sp>
      <p:sp>
        <p:nvSpPr>
          <p:cNvPr id="20" name="Content Left"/>
          <p:cNvSpPr>
            <a:spLocks noGrp="1"/>
          </p:cNvSpPr>
          <p:nvPr>
            <p:ph sz="quarter" idx="11"/>
          </p:nvPr>
        </p:nvSpPr>
        <p:spPr>
          <a:xfrm>
            <a:off x="916518" y="1074694"/>
            <a:ext cx="5323417"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Right"/>
          <p:cNvSpPr>
            <a:spLocks noGrp="1"/>
          </p:cNvSpPr>
          <p:nvPr>
            <p:ph sz="quarter" idx="12"/>
          </p:nvPr>
        </p:nvSpPr>
        <p:spPr>
          <a:xfrm>
            <a:off x="6551084" y="1082676"/>
            <a:ext cx="5331883" cy="524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7795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wo Column, Source">
    <p:spTree>
      <p:nvGrpSpPr>
        <p:cNvPr id="1" name=""/>
        <p:cNvGrpSpPr/>
        <p:nvPr/>
      </p:nvGrpSpPr>
      <p:grpSpPr>
        <a:xfrm>
          <a:off x="0" y="0"/>
          <a:ext cx="0" cy="0"/>
          <a:chOff x="0" y="0"/>
          <a:chExt cx="0" cy="0"/>
        </a:xfrm>
      </p:grpSpPr>
      <p:cxnSp>
        <p:nvCxnSpPr>
          <p:cNvPr id="66"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ource"/>
          <p:cNvSpPr>
            <a:spLocks noGrp="1"/>
          </p:cNvSpPr>
          <p:nvPr>
            <p:ph type="body" sz="quarter" idx="14" hasCustomPrompt="1"/>
          </p:nvPr>
        </p:nvSpPr>
        <p:spPr>
          <a:xfrm>
            <a:off x="916518" y="6015237"/>
            <a:ext cx="10966449" cy="307777"/>
          </a:xfrm>
        </p:spPr>
        <p:txBody>
          <a:bodyPr anchor="b" anchorCtr="0">
            <a:spAutoFit/>
          </a:bodyPr>
          <a:lstStyle>
            <a:lvl1pPr marL="0" indent="0">
              <a:buNone/>
              <a:defRPr sz="2400"/>
            </a:lvl1pPr>
          </a:lstStyle>
          <a:p>
            <a:pPr lvl="0"/>
            <a:r>
              <a:rPr lang="en-US" sz="1000" i="1">
                <a:solidFill>
                  <a:schemeClr val="tx2"/>
                </a:solidFill>
                <a:latin typeface="+mn-lt"/>
                <a:ea typeface="ITC Franklin Gothic Std Bk Cd"/>
                <a:cs typeface="ITC Franklin Gothic Std Bk Cd"/>
              </a:rPr>
              <a:t>Source: </a:t>
            </a:r>
            <a:r>
              <a:rPr lang="en-US" sz="100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44998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A95E68-F15B-F547-AF12-5C02B47598DF}"/>
              </a:ext>
            </a:extLst>
          </p:cNvPr>
          <p:cNvSpPr>
            <a:spLocks noGrp="1"/>
          </p:cNvSpPr>
          <p:nvPr>
            <p:ph type="dt" sz="half" idx="10"/>
          </p:nvPr>
        </p:nvSpPr>
        <p:spPr/>
        <p:txBody>
          <a:bodyPr/>
          <a:lstStyle/>
          <a:p>
            <a:fld id="{92FC13E1-1DB6-EE46-AF29-B757134F82EE}" type="datetimeFigureOut">
              <a:rPr lang="en-US" smtClean="0"/>
              <a:t>10/20/2022</a:t>
            </a:fld>
            <a:endParaRPr lang="en-US" dirty="0"/>
          </a:p>
        </p:txBody>
      </p:sp>
      <p:sp>
        <p:nvSpPr>
          <p:cNvPr id="3" name="Footer Placeholder 2">
            <a:extLst>
              <a:ext uri="{FF2B5EF4-FFF2-40B4-BE49-F238E27FC236}">
                <a16:creationId xmlns:a16="http://schemas.microsoft.com/office/drawing/2014/main" id="{6DBFF0F7-F135-704B-BE67-A3A2714620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48EB9C-9182-584E-BD9C-75C1CD0D4BD1}"/>
              </a:ext>
            </a:extLst>
          </p:cNvPr>
          <p:cNvSpPr>
            <a:spLocks noGrp="1"/>
          </p:cNvSpPr>
          <p:nvPr>
            <p:ph type="sldNum" sz="quarter" idx="12"/>
          </p:nvPr>
        </p:nvSpPr>
        <p:spPr/>
        <p:txBody>
          <a:bodyPr/>
          <a:lstStyle/>
          <a:p>
            <a:fld id="{C38ED1A7-A528-A445-9EBD-0A9805F83D44}" type="slidenum">
              <a:rPr lang="en-US" smtClean="0"/>
              <a:t>‹#›</a:t>
            </a:fld>
            <a:endParaRPr lang="en-US" dirty="0"/>
          </a:p>
        </p:txBody>
      </p:sp>
    </p:spTree>
    <p:extLst>
      <p:ext uri="{BB962C8B-B14F-4D97-AF65-F5344CB8AC3E}">
        <p14:creationId xmlns:p14="http://schemas.microsoft.com/office/powerpoint/2010/main" val="337022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wo Column">
    <p:spTree>
      <p:nvGrpSpPr>
        <p:cNvPr id="1" name=""/>
        <p:cNvGrpSpPr/>
        <p:nvPr/>
      </p:nvGrpSpPr>
      <p:grpSpPr>
        <a:xfrm>
          <a:off x="0" y="0"/>
          <a:ext cx="0" cy="0"/>
          <a:chOff x="0" y="0"/>
          <a:chExt cx="0" cy="0"/>
        </a:xfrm>
      </p:grpSpPr>
      <p:cxnSp>
        <p:nvCxnSpPr>
          <p:cNvPr id="66"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Left"/>
          <p:cNvSpPr>
            <a:spLocks noGrp="1"/>
          </p:cNvSpPr>
          <p:nvPr>
            <p:ph sz="quarter" idx="13"/>
          </p:nvPr>
        </p:nvSpPr>
        <p:spPr>
          <a:xfrm>
            <a:off x="6551085" y="1599874"/>
            <a:ext cx="5331883" cy="4723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69265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image" Target="../media/image6.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1297D"/>
        </a:solidFill>
        <a:effectLst/>
      </p:bgPr>
    </p:bg>
    <p:spTree>
      <p:nvGrpSpPr>
        <p:cNvPr id="1" name=""/>
        <p:cNvGrpSpPr/>
        <p:nvPr/>
      </p:nvGrpSpPr>
      <p:grpSpPr>
        <a:xfrm>
          <a:off x="0" y="0"/>
          <a:ext cx="0" cy="0"/>
          <a:chOff x="0" y="0"/>
          <a:chExt cx="0" cy="0"/>
        </a:xfrm>
      </p:grpSpPr>
      <p:sp>
        <p:nvSpPr>
          <p:cNvPr id="2051" name="Title"/>
          <p:cNvSpPr>
            <a:spLocks noGrp="1"/>
          </p:cNvSpPr>
          <p:nvPr>
            <p:ph type="title"/>
          </p:nvPr>
        </p:nvSpPr>
        <p:spPr bwMode="gray">
          <a:xfrm>
            <a:off x="911749" y="1767485"/>
            <a:ext cx="10971223" cy="923330"/>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2052" name="Text"/>
          <p:cNvSpPr>
            <a:spLocks noGrp="1"/>
          </p:cNvSpPr>
          <p:nvPr>
            <p:ph type="body" idx="1"/>
          </p:nvPr>
        </p:nvSpPr>
        <p:spPr bwMode="gray">
          <a:xfrm>
            <a:off x="911858" y="2935823"/>
            <a:ext cx="10971108" cy="1646605"/>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p:cNvSpPr/>
          <p:nvPr userDrawn="1"/>
        </p:nvSpPr>
        <p:spPr>
          <a:xfrm>
            <a:off x="0" y="5806661"/>
            <a:ext cx="12192000" cy="1051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089133" y="5865150"/>
            <a:ext cx="948350" cy="907594"/>
          </a:xfrm>
          <a:prstGeom prst="rect">
            <a:avLst/>
          </a:prstGeom>
        </p:spPr>
      </p:pic>
      <p:pic>
        <p:nvPicPr>
          <p:cNvPr id="9" name="Picture 8" descr="A picture containing bottle&#10;&#10;Description automatically generated">
            <a:extLst>
              <a:ext uri="{FF2B5EF4-FFF2-40B4-BE49-F238E27FC236}">
                <a16:creationId xmlns:a16="http://schemas.microsoft.com/office/drawing/2014/main" id="{547973F1-E9CD-274A-B9EF-6FD5FBC6983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55572" y="5896626"/>
            <a:ext cx="4318000" cy="914400"/>
          </a:xfrm>
          <a:prstGeom prst="rect">
            <a:avLst/>
          </a:prstGeom>
        </p:spPr>
      </p:pic>
      <p:pic>
        <p:nvPicPr>
          <p:cNvPr id="10" name="Picture 9">
            <a:extLst>
              <a:ext uri="{FF2B5EF4-FFF2-40B4-BE49-F238E27FC236}">
                <a16:creationId xmlns:a16="http://schemas.microsoft.com/office/drawing/2014/main" id="{B8EE5FE3-210F-4C85-A809-BC0A8D8D3F41}"/>
              </a:ext>
            </a:extLst>
          </p:cNvPr>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34336" y="6050605"/>
            <a:ext cx="1888292" cy="605060"/>
          </a:xfrm>
          <a:prstGeom prst="rect">
            <a:avLst/>
          </a:prstGeom>
          <a:noFill/>
          <a:ln>
            <a:noFill/>
          </a:ln>
        </p:spPr>
      </p:pic>
      <p:sp>
        <p:nvSpPr>
          <p:cNvPr id="11" name="Slide Number">
            <a:extLst>
              <a:ext uri="{FF2B5EF4-FFF2-40B4-BE49-F238E27FC236}">
                <a16:creationId xmlns:a16="http://schemas.microsoft.com/office/drawing/2014/main" id="{CE8DDD73-CA4C-48DB-821E-4ACAC2F4B710}"/>
              </a:ext>
            </a:extLst>
          </p:cNvPr>
          <p:cNvSpPr>
            <a:spLocks noGrp="1"/>
          </p:cNvSpPr>
          <p:nvPr>
            <p:ph type="sldNum" sz="quarter" idx="4"/>
          </p:nvPr>
        </p:nvSpPr>
        <p:spPr>
          <a:xfrm>
            <a:off x="10650662" y="6542560"/>
            <a:ext cx="438471" cy="230184"/>
          </a:xfrm>
          <a:prstGeom prst="rect">
            <a:avLst/>
          </a:prstGeom>
        </p:spPr>
        <p:txBody>
          <a:bodyPr/>
          <a:lstStyle>
            <a:lvl1pPr>
              <a:defRPr sz="900"/>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3796125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812" r:id="rId3"/>
    <p:sldLayoutId id="2147483815"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rtl="0" eaLnBrk="1" fontAlgn="base" hangingPunct="1">
        <a:spcBef>
          <a:spcPct val="0"/>
        </a:spcBef>
        <a:spcAft>
          <a:spcPct val="0"/>
        </a:spcAft>
        <a:defRPr sz="6000" b="1" i="0" kern="1200">
          <a:solidFill>
            <a:schemeClr val="bg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indent="0" algn="l" rtl="0" eaLnBrk="1" fontAlgn="base" hangingPunct="1">
        <a:spcBef>
          <a:spcPts val="600"/>
        </a:spcBef>
        <a:spcAft>
          <a:spcPct val="0"/>
        </a:spcAft>
        <a:defRPr sz="4400" kern="1200">
          <a:solidFill>
            <a:schemeClr val="bg1"/>
          </a:solidFill>
          <a:latin typeface="Calibri" panose="020F0502020204030204" pitchFamily="34" charset="0"/>
          <a:ea typeface="+mn-ea"/>
          <a:cs typeface="Calibri" panose="020F0502020204030204" pitchFamily="34" charset="0"/>
        </a:defRPr>
      </a:lvl1pPr>
      <a:lvl2pPr marL="0" indent="0" algn="l" rtl="0" eaLnBrk="1" fontAlgn="base" hangingPunct="1">
        <a:spcBef>
          <a:spcPts val="600"/>
        </a:spcBef>
        <a:spcAft>
          <a:spcPct val="0"/>
        </a:spcAft>
        <a:defRPr sz="2400" kern="1200">
          <a:solidFill>
            <a:schemeClr val="bg1"/>
          </a:solidFill>
          <a:latin typeface="Calibri" panose="020F0502020204030204" pitchFamily="34" charset="0"/>
          <a:ea typeface="+mn-ea"/>
          <a:cs typeface="Calibri" panose="020F0502020204030204" pitchFamily="34" charset="0"/>
        </a:defRPr>
      </a:lvl2pPr>
      <a:lvl3pPr marL="0" indent="0" algn="l" rtl="0" eaLnBrk="1" fontAlgn="base" hangingPunct="1">
        <a:spcBef>
          <a:spcPts val="600"/>
        </a:spcBef>
        <a:spcAft>
          <a:spcPct val="0"/>
        </a:spcAft>
        <a:defRPr sz="2000" kern="1200">
          <a:solidFill>
            <a:schemeClr val="bg1"/>
          </a:solidFill>
          <a:latin typeface="Calibri" panose="020F0502020204030204" pitchFamily="34" charset="0"/>
          <a:ea typeface="+mn-ea"/>
          <a:cs typeface="Calibri" panose="020F0502020204030204" pitchFamily="34" charset="0"/>
        </a:defRPr>
      </a:lvl3pPr>
      <a:lvl4pPr marL="0" indent="0" algn="l" rtl="0" eaLnBrk="1" fontAlgn="base" hangingPunct="1">
        <a:spcBef>
          <a:spcPts val="600"/>
        </a:spcBef>
        <a:spcAft>
          <a:spcPct val="0"/>
        </a:spcAft>
        <a:defRPr sz="1600" kern="1200">
          <a:solidFill>
            <a:schemeClr val="bg1"/>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E1BF4B-FB52-4AA6-BE34-1AC7833ED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B9ED76-D466-47A2-91DC-64241E34E4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23C79-5C07-4412-9603-8E42B3E5A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3F032-795E-435A-88CD-F58004FD7099}" type="datetimeFigureOut">
              <a:rPr lang="en-US" smtClean="0"/>
              <a:t>10/20/2022</a:t>
            </a:fld>
            <a:endParaRPr lang="en-US" dirty="0"/>
          </a:p>
        </p:txBody>
      </p:sp>
      <p:sp>
        <p:nvSpPr>
          <p:cNvPr id="5" name="Footer Placeholder 4">
            <a:extLst>
              <a:ext uri="{FF2B5EF4-FFF2-40B4-BE49-F238E27FC236}">
                <a16:creationId xmlns:a16="http://schemas.microsoft.com/office/drawing/2014/main" id="{96B35D51-5A35-4516-B175-6A7EBAC78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506B709-E01D-4F1A-ADB2-9ED1EF461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0BF47-7FD1-4FED-BFFC-90CE85157132}" type="slidenum">
              <a:rPr lang="en-US" smtClean="0"/>
              <a:t>‹#›</a:t>
            </a:fld>
            <a:endParaRPr lang="en-US" dirty="0"/>
          </a:p>
        </p:txBody>
      </p:sp>
    </p:spTree>
    <p:extLst>
      <p:ext uri="{BB962C8B-B14F-4D97-AF65-F5344CB8AC3E}">
        <p14:creationId xmlns:p14="http://schemas.microsoft.com/office/powerpoint/2010/main" val="282703302"/>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40000"/>
                <a:lumOff val="60000"/>
              </a:schemeClr>
            </a:gs>
            <a:gs pos="58000">
              <a:srgbClr val="52419B"/>
            </a:gs>
            <a:gs pos="100000">
              <a:schemeClr val="accent1">
                <a:lumMod val="75000"/>
              </a:schemeClr>
            </a:gs>
            <a:gs pos="81000">
              <a:schemeClr val="accent1">
                <a:lumMod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Basic Background"/>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gray">
          <a:xfrm>
            <a:off x="0" y="0"/>
            <a:ext cx="12220692" cy="6858000"/>
          </a:xfrm>
          <a:prstGeom prst="rect">
            <a:avLst/>
          </a:prstGeom>
          <a:solidFill>
            <a:srgbClr val="41297D"/>
          </a:solidFill>
          <a:ln>
            <a:noFill/>
          </a:ln>
        </p:spPr>
      </p:pic>
      <p:sp>
        <p:nvSpPr>
          <p:cNvPr id="5123" name="Title"/>
          <p:cNvSpPr>
            <a:spLocks noGrp="1"/>
          </p:cNvSpPr>
          <p:nvPr>
            <p:ph type="title"/>
          </p:nvPr>
        </p:nvSpPr>
        <p:spPr bwMode="gray">
          <a:xfrm>
            <a:off x="916518" y="820978"/>
            <a:ext cx="10966449" cy="55399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dirty="0"/>
              <a:t>Click to edit Master title style</a:t>
            </a:r>
          </a:p>
        </p:txBody>
      </p:sp>
      <p:sp>
        <p:nvSpPr>
          <p:cNvPr id="5124" name="Text"/>
          <p:cNvSpPr>
            <a:spLocks noGrp="1"/>
          </p:cNvSpPr>
          <p:nvPr>
            <p:ph type="body" idx="1"/>
          </p:nvPr>
        </p:nvSpPr>
        <p:spPr bwMode="gray">
          <a:xfrm>
            <a:off x="916518" y="1611466"/>
            <a:ext cx="10966449" cy="472268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cNvSpPr>
            <a:spLocks noGrp="1"/>
          </p:cNvSpPr>
          <p:nvPr>
            <p:ph type="sldNum" sz="quarter" idx="4"/>
          </p:nvPr>
        </p:nvSpPr>
        <p:spPr bwMode="gray">
          <a:xfrm>
            <a:off x="11741903" y="6675976"/>
            <a:ext cx="141064" cy="138499"/>
          </a:xfrm>
          <a:prstGeom prst="rect">
            <a:avLst/>
          </a:prstGeom>
          <a:noFill/>
        </p:spPr>
        <p:txBody>
          <a:bodyPr wrap="none" lIns="0" tIns="0" rIns="0" bIns="0">
            <a:spAutoFit/>
          </a:bodyPr>
          <a:lstStyle>
            <a:lvl1pPr>
              <a:defRPr lang="en-US" sz="900" smtClean="0">
                <a:solidFill>
                  <a:schemeClr val="bg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
        <p:nvSpPr>
          <p:cNvPr id="7" name="Rectangle 6"/>
          <p:cNvSpPr/>
          <p:nvPr userDrawn="1"/>
        </p:nvSpPr>
        <p:spPr>
          <a:xfrm>
            <a:off x="0" y="-43525"/>
            <a:ext cx="12230420" cy="323651"/>
          </a:xfrm>
          <a:prstGeom prst="rect">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Rectangle 7"/>
          <p:cNvSpPr/>
          <p:nvPr userDrawn="1"/>
        </p:nvSpPr>
        <p:spPr>
          <a:xfrm>
            <a:off x="62144" y="6471822"/>
            <a:ext cx="12168276" cy="386178"/>
          </a:xfrm>
          <a:prstGeom prst="rect">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1345919" y="6037022"/>
            <a:ext cx="807661" cy="772952"/>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DEABC062-47EB-1E4F-BE2D-C60585ED4B1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2144" y="6260476"/>
            <a:ext cx="939606" cy="553999"/>
          </a:xfrm>
          <a:prstGeom prst="rect">
            <a:avLst/>
          </a:prstGeom>
        </p:spPr>
      </p:pic>
      <p:cxnSp>
        <p:nvCxnSpPr>
          <p:cNvPr id="11" name="Straight Connector 10">
            <a:extLst>
              <a:ext uri="{FF2B5EF4-FFF2-40B4-BE49-F238E27FC236}">
                <a16:creationId xmlns:a16="http://schemas.microsoft.com/office/drawing/2014/main" id="{292CDC66-6A5E-6242-910D-9EB864C15E55}"/>
              </a:ext>
            </a:extLst>
          </p:cNvPr>
          <p:cNvCxnSpPr>
            <a:cxnSpLocks/>
          </p:cNvCxnSpPr>
          <p:nvPr userDrawn="1"/>
        </p:nvCxnSpPr>
        <p:spPr>
          <a:xfrm>
            <a:off x="916518" y="1502032"/>
            <a:ext cx="1696053" cy="0"/>
          </a:xfrm>
          <a:prstGeom prst="line">
            <a:avLst/>
          </a:prstGeom>
          <a:ln w="57150">
            <a:solidFill>
              <a:srgbClr val="8280FF"/>
            </a:solidFill>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671DF3EA-81B9-400A-8BE8-CD7EDCA93ACD}"/>
              </a:ext>
            </a:extLst>
          </p:cNvPr>
          <p:cNvSpPr txBox="1">
            <a:spLocks/>
          </p:cNvSpPr>
          <p:nvPr userDrawn="1"/>
        </p:nvSpPr>
        <p:spPr>
          <a:xfrm>
            <a:off x="10837173" y="6545499"/>
            <a:ext cx="438471" cy="230184"/>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mtClean="0">
                <a:solidFill>
                  <a:schemeClr val="bg1">
                    <a:lumMod val="85000"/>
                  </a:schemeClr>
                </a:solidFill>
              </a:rPr>
              <a:pPr algn="r"/>
              <a:t>‹#›</a:t>
            </a:fld>
            <a:endParaRPr lang="en-US" dirty="0">
              <a:solidFill>
                <a:schemeClr val="bg1">
                  <a:lumMod val="85000"/>
                </a:schemeClr>
              </a:solidFill>
            </a:endParaRPr>
          </a:p>
        </p:txBody>
      </p:sp>
      <p:pic>
        <p:nvPicPr>
          <p:cNvPr id="14" name="Picture 13">
            <a:extLst>
              <a:ext uri="{FF2B5EF4-FFF2-40B4-BE49-F238E27FC236}">
                <a16:creationId xmlns:a16="http://schemas.microsoft.com/office/drawing/2014/main" id="{CC42C60F-6BF4-4C1E-BF79-BF5C93ABE081}"/>
              </a:ext>
            </a:extLst>
          </p:cNvPr>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1285932" y="4211"/>
            <a:ext cx="807662" cy="246824"/>
          </a:xfrm>
          <a:prstGeom prst="rect">
            <a:avLst/>
          </a:prstGeom>
          <a:noFill/>
          <a:ln>
            <a:noFill/>
          </a:ln>
        </p:spPr>
      </p:pic>
    </p:spTree>
    <p:extLst>
      <p:ext uri="{BB962C8B-B14F-4D97-AF65-F5344CB8AC3E}">
        <p14:creationId xmlns:p14="http://schemas.microsoft.com/office/powerpoint/2010/main" val="15133885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811" r:id="rId16"/>
    <p:sldLayoutId id="2147483957" r:id="rId17"/>
  </p:sldLayoutIdLst>
  <p:hf hdr="0" ftr="0" dt="0"/>
  <p:txStyles>
    <p:titleStyle>
      <a:lvl1pPr algn="l" rtl="0" eaLnBrk="1" fontAlgn="base" hangingPunct="1">
        <a:spcBef>
          <a:spcPct val="0"/>
        </a:spcBef>
        <a:spcAft>
          <a:spcPct val="0"/>
        </a:spcAft>
        <a:defRPr lang="en-US" sz="3600" b="0" kern="1200" dirty="0">
          <a:solidFill>
            <a:srgbClr val="52419B"/>
          </a:solidFill>
          <a:latin typeface="Calibri" panose="020F0502020204030204" pitchFamily="34" charset="0"/>
          <a:ea typeface="ＭＳ Ｐゴシック" charset="0"/>
          <a:cs typeface="Calibri" panose="020F0502020204030204" pitchFamily="34" charset="0"/>
        </a:defRPr>
      </a:lvl1pPr>
      <a:lvl2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sz="2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2200" kern="1200">
          <a:solidFill>
            <a:schemeClr val="accent4"/>
          </a:solidFill>
          <a:latin typeface="Calibri" panose="020F0502020204030204" pitchFamily="34" charset="0"/>
          <a:ea typeface="Calibri" panose="020F0502020204030204" pitchFamily="34" charset="0"/>
          <a:cs typeface="Calibri" panose="020F0502020204030204"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sz="2000" kern="1200">
          <a:solidFill>
            <a:srgbClr val="27776E"/>
          </a:solidFill>
          <a:latin typeface="Calibri" panose="020F0502020204030204" pitchFamily="34" charset="0"/>
          <a:ea typeface="Calibri" panose="020F0502020204030204" pitchFamily="34" charset="0"/>
          <a:cs typeface="Calibri" panose="020F0502020204030204"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sz="1800" kern="1200" baseline="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DC56F-1A2F-4615-ACF1-FC87E5C8B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A3AF0-68FB-4457-AD22-59E10071A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496D3-F913-46BB-82CF-726C98D46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50FA7-243A-46EA-9805-F4A0D666D56B}" type="datetimeFigureOut">
              <a:rPr lang="en-US" smtClean="0"/>
              <a:t>10/20/2022</a:t>
            </a:fld>
            <a:endParaRPr lang="en-US" dirty="0"/>
          </a:p>
        </p:txBody>
      </p:sp>
      <p:sp>
        <p:nvSpPr>
          <p:cNvPr id="5" name="Footer Placeholder 4">
            <a:extLst>
              <a:ext uri="{FF2B5EF4-FFF2-40B4-BE49-F238E27FC236}">
                <a16:creationId xmlns:a16="http://schemas.microsoft.com/office/drawing/2014/main" id="{E1346719-5CB5-4491-9C56-3D1C623357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E3B384-171B-4673-8A8F-7D551C366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71893-6C45-49DA-8B5E-ADD7FB9315E8}" type="slidenum">
              <a:rPr lang="en-US" smtClean="0"/>
              <a:t>‹#›</a:t>
            </a:fld>
            <a:endParaRPr lang="en-US" dirty="0"/>
          </a:p>
        </p:txBody>
      </p:sp>
    </p:spTree>
    <p:extLst>
      <p:ext uri="{BB962C8B-B14F-4D97-AF65-F5344CB8AC3E}">
        <p14:creationId xmlns:p14="http://schemas.microsoft.com/office/powerpoint/2010/main" val="269301816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4"/>
          </p:nvPr>
        </p:nvSpPr>
        <p:spPr bwMode="gray">
          <a:xfrm>
            <a:off x="11741903" y="6675976"/>
            <a:ext cx="141064" cy="138499"/>
          </a:xfrm>
          <a:prstGeom prst="rect">
            <a:avLst/>
          </a:prstGeom>
          <a:noFill/>
        </p:spPr>
        <p:txBody>
          <a:bodyPr wrap="none" lIns="0" tIns="0" rIns="0" bIns="0">
            <a:spAutoFit/>
          </a:bodyPr>
          <a:lstStyle>
            <a:lvl1pPr>
              <a:defRPr lang="en-US" sz="900" smtClean="0">
                <a:solidFill>
                  <a:schemeClr val="bg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
        <p:nvSpPr>
          <p:cNvPr id="7" name="Rectangle 6"/>
          <p:cNvSpPr/>
          <p:nvPr userDrawn="1"/>
        </p:nvSpPr>
        <p:spPr>
          <a:xfrm>
            <a:off x="0" y="-43525"/>
            <a:ext cx="12192000" cy="323651"/>
          </a:xfrm>
          <a:prstGeom prst="rect">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Rectangle 7"/>
          <p:cNvSpPr/>
          <p:nvPr userDrawn="1"/>
        </p:nvSpPr>
        <p:spPr>
          <a:xfrm>
            <a:off x="0" y="6471822"/>
            <a:ext cx="12254144" cy="38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2321210"/>
      </p:ext>
    </p:extLst>
  </p:cSld>
  <p:clrMap bg1="lt1" tx1="dk1" bg2="lt2" tx2="dk2" accent1="accent1" accent2="accent2" accent3="accent3" accent4="accent4" accent5="accent5" accent6="accent6" hlink="hlink" folHlink="folHlink"/>
  <p:sldLayoutIdLst>
    <p:sldLayoutId id="2147483814" r:id="rId1"/>
  </p:sldLayoutIdLst>
  <p:hf hdr="0" ftr="0" dt="0"/>
  <p:txStyles>
    <p:titleStyle>
      <a:lvl1pPr algn="l" rtl="0" eaLnBrk="1" fontAlgn="base" hangingPunct="1">
        <a:spcBef>
          <a:spcPct val="0"/>
        </a:spcBef>
        <a:spcAft>
          <a:spcPct val="0"/>
        </a:spcAft>
        <a:defRPr lang="en-US" sz="3200" b="0" kern="1200" dirty="0">
          <a:solidFill>
            <a:schemeClr val="bg2">
              <a:lumMod val="75000"/>
            </a:schemeClr>
          </a:solidFill>
          <a:latin typeface="Arial Narrow" panose="020B0606020202030204" pitchFamily="34" charset="0"/>
          <a:ea typeface="ＭＳ Ｐゴシック" charset="0"/>
          <a:cs typeface="Arial Narrow" panose="020B0606020202030204" pitchFamily="34" charset="0"/>
        </a:defRPr>
      </a:lvl1pPr>
      <a:lvl2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1" fontAlgn="base" hangingPunct="1">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eaLnBrk="1" fontAlgn="base" hangingPunct="1">
        <a:spcBef>
          <a:spcPct val="0"/>
        </a:spcBef>
        <a:spcAft>
          <a:spcPct val="0"/>
        </a:spcAft>
        <a:defRPr sz="4000" b="1">
          <a:solidFill>
            <a:schemeClr val="bg1"/>
          </a:solidFill>
          <a:latin typeface="FranklinGothic" pitchFamily="-48" charset="0"/>
        </a:defRPr>
      </a:lvl6pPr>
      <a:lvl7pPr marL="914400" algn="l" rtl="0" eaLnBrk="1" fontAlgn="base" hangingPunct="1">
        <a:spcBef>
          <a:spcPct val="0"/>
        </a:spcBef>
        <a:spcAft>
          <a:spcPct val="0"/>
        </a:spcAft>
        <a:defRPr sz="4000" b="1">
          <a:solidFill>
            <a:schemeClr val="bg1"/>
          </a:solidFill>
          <a:latin typeface="FranklinGothic" pitchFamily="-48" charset="0"/>
        </a:defRPr>
      </a:lvl7pPr>
      <a:lvl8pPr marL="1371600" algn="l" rtl="0" eaLnBrk="1" fontAlgn="base" hangingPunct="1">
        <a:spcBef>
          <a:spcPct val="0"/>
        </a:spcBef>
        <a:spcAft>
          <a:spcPct val="0"/>
        </a:spcAft>
        <a:defRPr sz="4000" b="1">
          <a:solidFill>
            <a:schemeClr val="bg1"/>
          </a:solidFill>
          <a:latin typeface="FranklinGothic" pitchFamily="-48" charset="0"/>
        </a:defRPr>
      </a:lvl8pPr>
      <a:lvl9pPr marL="1828800" algn="l" rtl="0" eaLnBrk="1" fontAlgn="base" hangingPunct="1">
        <a:spcBef>
          <a:spcPct val="0"/>
        </a:spcBef>
        <a:spcAft>
          <a:spcPct val="0"/>
        </a:spcAft>
        <a:defRPr sz="4000" b="1">
          <a:solidFill>
            <a:schemeClr val="bg1"/>
          </a:solidFill>
          <a:latin typeface="FranklinGothic" pitchFamily="-48" charset="0"/>
        </a:defRPr>
      </a:lvl9pPr>
    </p:titleStyle>
    <p:bodyStyle>
      <a:lvl1pPr marL="228600" indent="-228600" algn="l" rtl="0" eaLnBrk="1" fontAlgn="base" hangingPunct="1">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1" fontAlgn="base" hangingPunct="1">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1" fontAlgn="base" hangingPunct="1">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1" fontAlgn="base" hangingPunct="1">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1" fontAlgn="base"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8" Type="http://schemas.openxmlformats.org/officeDocument/2006/relationships/image" Target="../media/image66.png"/><Relationship Id="rId7" Type="http://schemas.openxmlformats.org/officeDocument/2006/relationships/image" Target="../media/image650.png"/><Relationship Id="rId2" Type="http://schemas.openxmlformats.org/officeDocument/2006/relationships/notesSlide" Target="../notesSlides/notesSlide79.xml"/><Relationship Id="rId1" Type="http://schemas.openxmlformats.org/officeDocument/2006/relationships/slideLayout" Target="../slideLayouts/slideLayout25.xml"/><Relationship Id="rId6" Type="http://schemas.openxmlformats.org/officeDocument/2006/relationships/image" Target="../media/image69.png"/><Relationship Id="rId11" Type="http://schemas.openxmlformats.org/officeDocument/2006/relationships/image" Target="../media/image690.png"/><Relationship Id="rId5" Type="http://schemas.openxmlformats.org/officeDocument/2006/relationships/image" Target="../media/image630.png"/><Relationship Id="rId10" Type="http://schemas.openxmlformats.org/officeDocument/2006/relationships/image" Target="../media/image70.png"/><Relationship Id="rId4" Type="http://schemas.openxmlformats.org/officeDocument/2006/relationships/image" Target="../media/image620.png"/><Relationship Id="rId9" Type="http://schemas.openxmlformats.org/officeDocument/2006/relationships/image" Target="../media/image67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0.xml"/><Relationship Id="rId1" Type="http://schemas.openxmlformats.org/officeDocument/2006/relationships/slideLayout" Target="../slideLayouts/slideLayout25.xml"/><Relationship Id="rId4" Type="http://schemas.openxmlformats.org/officeDocument/2006/relationships/image" Target="../media/image67.jpg"/></Relationships>
</file>

<file path=ppt/slides/_rels/slide1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5.xml"/><Relationship Id="rId6" Type="http://schemas.openxmlformats.org/officeDocument/2006/relationships/hyperlink" Target="https://iris.peabody.vanderbilt.edu/module/math/cresource/q2/p06/"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3" Type="http://schemas.openxmlformats.org/officeDocument/2006/relationships/hyperlink" Target="https://jamboard.google.com/d/1t74XfjXiTF5ldbj5fiez9GpPBxMgw5Ym6s-03E-9Nlg/viewer?f=0" TargetMode="External"/><Relationship Id="rId2" Type="http://schemas.openxmlformats.org/officeDocument/2006/relationships/notesSlide" Target="../notesSlides/notesSlide96.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7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7.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8.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math4teaching.com/introducing-negative-numbers/" TargetMode="External"/><Relationship Id="rId2" Type="http://schemas.openxmlformats.org/officeDocument/2006/relationships/notesSlide" Target="../notesSlides/notesSlide10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5.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0.xml"/><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1.xml"/><Relationship Id="rId1" Type="http://schemas.openxmlformats.org/officeDocument/2006/relationships/slideLayout" Target="../slideLayouts/slideLayout2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3.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4.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8.png"/><Relationship Id="rId4" Type="http://schemas.openxmlformats.org/officeDocument/2006/relationships/notesSlide" Target="../notesSlides/notesSlide11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81.svg"/><Relationship Id="rId4" Type="http://schemas.openxmlformats.org/officeDocument/2006/relationships/image" Target="../media/image80.svg"/></Relationships>
</file>

<file path=ppt/slides/_rels/slide1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1.xml"/><Relationship Id="rId1" Type="http://schemas.openxmlformats.org/officeDocument/2006/relationships/slideLayout" Target="../slideLayouts/slideLayout2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2.xml"/><Relationship Id="rId1" Type="http://schemas.openxmlformats.org/officeDocument/2006/relationships/slideLayout" Target="../slideLayouts/slideLayout23.xml"/></Relationships>
</file>

<file path=ppt/slides/_rels/slide1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3.xml"/><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4.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5.xml"/><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0.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3.xml"/><Relationship Id="rId1" Type="http://schemas.openxmlformats.org/officeDocument/2006/relationships/slideLayout" Target="../slideLayouts/slideLayout25.xml"/></Relationships>
</file>

<file path=ppt/slides/_rels/slide1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4.xml"/><Relationship Id="rId1" Type="http://schemas.openxmlformats.org/officeDocument/2006/relationships/slideLayout" Target="../slideLayouts/slideLayout25.xml"/></Relationships>
</file>

<file path=ppt/slides/_rels/slide1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8.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hyperlink" Target="https://ies.ed.gov/ncee/wwc/Docs/PracticeGuide/WWC2021006-Math-PG.pdf" TargetMode="External"/><Relationship Id="rId2" Type="http://schemas.openxmlformats.org/officeDocument/2006/relationships/hyperlink" Target="https://files.eric.ed.gov/fulltext/ED577155.pdf" TargetMode="External"/><Relationship Id="rId1" Type="http://schemas.openxmlformats.org/officeDocument/2006/relationships/slideLayout" Target="../slideLayouts/slideLayout24.xml"/><Relationship Id="rId4" Type="http://schemas.openxmlformats.org/officeDocument/2006/relationships/hyperlink" Target="https://doi.org/10.1177/00222194040370010201" TargetMode="External"/></Relationships>
</file>

<file path=ppt/slides/_rels/slide183.xml.rels><?xml version="1.0" encoding="UTF-8" standalone="yes"?>
<Relationships xmlns="http://schemas.openxmlformats.org/package/2006/relationships"><Relationship Id="rId3" Type="http://schemas.openxmlformats.org/officeDocument/2006/relationships/hyperlink" Target="https://ies.ed.gov/ncee/wwc/docs/practiceguide/wwc_algebra_040715.pdf" TargetMode="External"/><Relationship Id="rId2" Type="http://schemas.openxmlformats.org/officeDocument/2006/relationships/hyperlink" Target="https://doi.org/10.1037/0096-3445.117.3.258" TargetMode="External"/><Relationship Id="rId1" Type="http://schemas.openxmlformats.org/officeDocument/2006/relationships/slideLayout" Target="../slideLayouts/slideLayout24.xml"/><Relationship Id="rId4" Type="http://schemas.openxmlformats.org/officeDocument/2006/relationships/hyperlink" Target="https://files.eric.ed.gov/fulltext/ED470036.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7.emf"/><Relationship Id="rId5" Type="http://schemas.openxmlformats.org/officeDocument/2006/relationships/image" Target="../media/image26.tiff"/><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7.svg"/><Relationship Id="rId11" Type="http://schemas.openxmlformats.org/officeDocument/2006/relationships/image" Target="../media/image31.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highleveragepractices.org/"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jamboard.google.com/d/1t74XfjXiTF5ldbj5fiez9GpPBxMgw5Ym6s-03E-9Nlg/viewer?f=0" TargetMode="External"/><Relationship Id="rId2" Type="http://schemas.openxmlformats.org/officeDocument/2006/relationships/notesSlide" Target="../notesSlides/notesSlide57.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53.jpeg"/></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57.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6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hyperlink" Target="https://www.didax.com/apps/two-color-counters/" TargetMode="External"/><Relationship Id="rId2" Type="http://schemas.openxmlformats.org/officeDocument/2006/relationships/notesSlide" Target="../notesSlides/notesSlide70.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hyperlink" Target="https://www.mathematicalpractices.com/mp1e/content/interactive-applications/" TargetMode="External"/><Relationship Id="rId4" Type="http://schemas.openxmlformats.org/officeDocument/2006/relationships/hyperlink" Target="https://ca.bigideasmath.com/protected/content/dcs_ca/tools/integer_chips_7_1_2/integer_chips_7_1_2.html"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BB5E-DE16-449F-AC1D-26FBB74B39D6}"/>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A77C1114-70F6-4B2A-BEAE-F877E35AAD40}"/>
              </a:ext>
            </a:extLst>
          </p:cNvPr>
          <p:cNvSpPr>
            <a:spLocks noGrp="1"/>
          </p:cNvSpPr>
          <p:nvPr>
            <p:ph idx="1"/>
          </p:nvPr>
        </p:nvSpPr>
        <p:spPr/>
        <p:txBody>
          <a:bodyPr/>
          <a:lstStyle/>
          <a:p>
            <a:r>
              <a:rPr lang="en-US" dirty="0"/>
              <a:t>Thank you for facilitating this book study.</a:t>
            </a:r>
          </a:p>
          <a:p>
            <a:r>
              <a:rPr lang="en-US" dirty="0"/>
              <a:t>The first few slides will orient you to the general content and overall flow of the book study modules.</a:t>
            </a:r>
          </a:p>
          <a:p>
            <a:pPr lvl="1"/>
            <a:r>
              <a:rPr lang="en-US" dirty="0"/>
              <a:t>When facilitating the book study, you can hide or remove these slides. </a:t>
            </a:r>
          </a:p>
          <a:p>
            <a:pPr lvl="1"/>
            <a:r>
              <a:rPr lang="en-US" dirty="0"/>
              <a:t>You’ll notice that a few more slides are hidden throughout the presentation. These slides are guides to support you, the facilitator or co-facilitator, and don’t contain content that is necessary for the participants.</a:t>
            </a:r>
          </a:p>
        </p:txBody>
      </p:sp>
      <p:sp>
        <p:nvSpPr>
          <p:cNvPr id="4" name="Slide Number Placeholder 3">
            <a:extLst>
              <a:ext uri="{FF2B5EF4-FFF2-40B4-BE49-F238E27FC236}">
                <a16:creationId xmlns:a16="http://schemas.microsoft.com/office/drawing/2014/main" id="{23254586-8670-42F9-B79D-980794861C53}"/>
              </a:ext>
            </a:extLst>
          </p:cNvPr>
          <p:cNvSpPr>
            <a:spLocks noGrp="1"/>
          </p:cNvSpPr>
          <p:nvPr>
            <p:ph type="sldNum" sz="quarter" idx="10"/>
          </p:nvPr>
        </p:nvSpPr>
        <p:spPr/>
        <p:txBody>
          <a:bodyPr/>
          <a:lstStyle/>
          <a:p>
            <a:pPr algn="r"/>
            <a:fld id="{F3477EC8-074D-41C4-94AE-E9EA7CEEA348}" type="slidenum">
              <a:rPr lang="en-US" smtClean="0"/>
              <a:pPr algn="r"/>
              <a:t>1</a:t>
            </a:fld>
            <a:endParaRPr lang="en-US" dirty="0"/>
          </a:p>
        </p:txBody>
      </p:sp>
    </p:spTree>
    <p:extLst>
      <p:ext uri="{BB962C8B-B14F-4D97-AF65-F5344CB8AC3E}">
        <p14:creationId xmlns:p14="http://schemas.microsoft.com/office/powerpoint/2010/main" val="249255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B522-E1D0-4D8D-B823-65850C04F26D}"/>
              </a:ext>
            </a:extLst>
          </p:cNvPr>
          <p:cNvSpPr>
            <a:spLocks noGrp="1"/>
          </p:cNvSpPr>
          <p:nvPr>
            <p:ph type="title"/>
          </p:nvPr>
        </p:nvSpPr>
        <p:spPr/>
        <p:txBody>
          <a:bodyPr/>
          <a:lstStyle/>
          <a:p>
            <a:r>
              <a:rPr lang="en-US" dirty="0"/>
              <a:t>Lessons Learned: Suggestions for Success</a:t>
            </a:r>
            <a:r>
              <a:rPr lang="en-US" dirty="0">
                <a:solidFill>
                  <a:schemeClr val="tx1"/>
                </a:solidFill>
              </a:rPr>
              <a:t> </a:t>
            </a:r>
            <a:r>
              <a:rPr lang="en-US" dirty="0">
                <a:solidFill>
                  <a:schemeClr val="bg1"/>
                </a:solidFill>
              </a:rPr>
              <a:t>(continued - 3)</a:t>
            </a:r>
          </a:p>
        </p:txBody>
      </p:sp>
      <p:sp>
        <p:nvSpPr>
          <p:cNvPr id="3" name="Content Placeholder 2">
            <a:extLst>
              <a:ext uri="{FF2B5EF4-FFF2-40B4-BE49-F238E27FC236}">
                <a16:creationId xmlns:a16="http://schemas.microsoft.com/office/drawing/2014/main" id="{47553A52-955D-4CAA-AD28-B77CEC1433E8}"/>
              </a:ext>
            </a:extLst>
          </p:cNvPr>
          <p:cNvSpPr>
            <a:spLocks noGrp="1"/>
          </p:cNvSpPr>
          <p:nvPr>
            <p:ph idx="1"/>
          </p:nvPr>
        </p:nvSpPr>
        <p:spPr/>
        <p:txBody>
          <a:bodyPr/>
          <a:lstStyle/>
          <a:p>
            <a:r>
              <a:rPr lang="en-US" dirty="0"/>
              <a:t>Consider hosting course follow-up activities (e.g., open doors, question-and-answer sessions). </a:t>
            </a:r>
          </a:p>
          <a:p>
            <a:r>
              <a:rPr lang="en-US" dirty="0"/>
              <a:t>Create and maintain a central place (e.g., Google Drive) where course materials (and lessons when conducting the optional lesson study) can be organized and archived for long-term access. </a:t>
            </a:r>
          </a:p>
        </p:txBody>
      </p:sp>
      <p:sp>
        <p:nvSpPr>
          <p:cNvPr id="4" name="Slide Number Placeholder 3">
            <a:extLst>
              <a:ext uri="{FF2B5EF4-FFF2-40B4-BE49-F238E27FC236}">
                <a16:creationId xmlns:a16="http://schemas.microsoft.com/office/drawing/2014/main" id="{B64CAADC-229F-4800-B722-9064CCE06315}"/>
              </a:ext>
            </a:extLst>
          </p:cNvPr>
          <p:cNvSpPr>
            <a:spLocks noGrp="1"/>
          </p:cNvSpPr>
          <p:nvPr>
            <p:ph type="sldNum" sz="quarter" idx="10"/>
          </p:nvPr>
        </p:nvSpPr>
        <p:spPr/>
        <p:txBody>
          <a:bodyPr/>
          <a:lstStyle/>
          <a:p>
            <a:pPr algn="r"/>
            <a:fld id="{F3477EC8-074D-41C4-94AE-E9EA7CEEA348}" type="slidenum">
              <a:rPr lang="en-US" smtClean="0"/>
              <a:pPr algn="r"/>
              <a:t>10</a:t>
            </a:fld>
            <a:endParaRPr lang="en-US" dirty="0"/>
          </a:p>
        </p:txBody>
      </p:sp>
    </p:spTree>
    <p:extLst>
      <p:ext uri="{BB962C8B-B14F-4D97-AF65-F5344CB8AC3E}">
        <p14:creationId xmlns:p14="http://schemas.microsoft.com/office/powerpoint/2010/main" val="1185765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D9E4-90FE-7645-8AD2-8987B9990D64}"/>
              </a:ext>
            </a:extLst>
          </p:cNvPr>
          <p:cNvSpPr>
            <a:spLocks noGrp="1"/>
          </p:cNvSpPr>
          <p:nvPr>
            <p:ph type="title"/>
          </p:nvPr>
        </p:nvSpPr>
        <p:spPr/>
        <p:txBody>
          <a:bodyPr/>
          <a:lstStyle/>
          <a:p>
            <a:r>
              <a:rPr lang="en-US" dirty="0"/>
              <a:t>Encourage Students to Use Representations </a:t>
            </a:r>
          </a:p>
        </p:txBody>
      </p:sp>
      <p:sp>
        <p:nvSpPr>
          <p:cNvPr id="5" name="Slide Number Placeholder 4">
            <a:extLst>
              <a:ext uri="{FF2B5EF4-FFF2-40B4-BE49-F238E27FC236}">
                <a16:creationId xmlns:a16="http://schemas.microsoft.com/office/drawing/2014/main" id="{1B8AC59D-E7B4-F045-BB32-0E11A80D8DFF}"/>
              </a:ext>
            </a:extLst>
          </p:cNvPr>
          <p:cNvSpPr>
            <a:spLocks noGrp="1"/>
          </p:cNvSpPr>
          <p:nvPr>
            <p:ph type="sldNum" sz="quarter" idx="11"/>
          </p:nvPr>
        </p:nvSpPr>
        <p:spPr/>
        <p:txBody>
          <a:bodyPr/>
          <a:lstStyle/>
          <a:p>
            <a:pPr algn="r"/>
            <a:fld id="{F3477EC8-074D-41C4-94AE-E9EA7CEEA348}" type="slidenum">
              <a:rPr lang="en-US" smtClean="0"/>
              <a:pPr algn="r"/>
              <a:t>100</a:t>
            </a:fld>
            <a:endParaRPr lang="en-US" dirty="0"/>
          </a:p>
        </p:txBody>
      </p:sp>
      <p:sp>
        <p:nvSpPr>
          <p:cNvPr id="11" name="Content Placeholder 10">
            <a:extLst>
              <a:ext uri="{FF2B5EF4-FFF2-40B4-BE49-F238E27FC236}">
                <a16:creationId xmlns:a16="http://schemas.microsoft.com/office/drawing/2014/main" id="{479AD8F0-37CD-3E4E-873E-F40EA91767CD}"/>
              </a:ext>
            </a:extLst>
          </p:cNvPr>
          <p:cNvSpPr txBox="1">
            <a:spLocks/>
          </p:cNvSpPr>
          <p:nvPr/>
        </p:nvSpPr>
        <p:spPr bwMode="gray">
          <a:xfrm>
            <a:off x="6307667" y="1682424"/>
            <a:ext cx="5579533" cy="472313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28600" indent="-228600" algn="l" rtl="0" eaLnBrk="1" fontAlgn="base" hangingPunct="1">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1" fontAlgn="base" hangingPunct="1">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1" fontAlgn="base" hangingPunct="1">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1" fontAlgn="base" hangingPunct="1">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1" fontAlgn="base"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pPr>
              <a:lnSpc>
                <a:spcPct val="125000"/>
              </a:lnSpc>
              <a:spcBef>
                <a:spcPts val="450"/>
              </a:spcBef>
              <a:buClr>
                <a:schemeClr val="tx1"/>
              </a:buClr>
            </a:pPr>
            <a:r>
              <a:rPr lang="en-US" sz="2600" dirty="0">
                <a:solidFill>
                  <a:schemeClr val="tx1"/>
                </a:solidFill>
                <a:latin typeface="Calibri" panose="020F0502020204030204" pitchFamily="34" charset="0"/>
                <a:cs typeface="Calibri" panose="020F0502020204030204" pitchFamily="34" charset="0"/>
              </a:rPr>
              <a:t>How did the student solve?</a:t>
            </a:r>
          </a:p>
          <a:p>
            <a:pPr>
              <a:lnSpc>
                <a:spcPct val="125000"/>
              </a:lnSpc>
              <a:spcBef>
                <a:spcPts val="450"/>
              </a:spcBef>
              <a:buClr>
                <a:schemeClr val="tx1"/>
              </a:buClr>
            </a:pPr>
            <a:r>
              <a:rPr lang="en-US" sz="2600" dirty="0">
                <a:solidFill>
                  <a:schemeClr val="tx1"/>
                </a:solidFill>
                <a:latin typeface="Calibri" panose="020F0502020204030204" pitchFamily="34" charset="0"/>
                <a:cs typeface="Calibri" panose="020F0502020204030204" pitchFamily="34" charset="0"/>
              </a:rPr>
              <a:t>How does the model show the answer?</a:t>
            </a:r>
          </a:p>
          <a:p>
            <a:pPr>
              <a:lnSpc>
                <a:spcPct val="125000"/>
              </a:lnSpc>
              <a:spcBef>
                <a:spcPts val="450"/>
              </a:spcBef>
              <a:buClr>
                <a:schemeClr val="tx1"/>
              </a:buClr>
            </a:pPr>
            <a:r>
              <a:rPr lang="en-US" sz="2600" dirty="0">
                <a:solidFill>
                  <a:schemeClr val="tx1"/>
                </a:solidFill>
                <a:latin typeface="Calibri" panose="020F0502020204030204" pitchFamily="34" charset="0"/>
                <a:cs typeface="Calibri" panose="020F0502020204030204" pitchFamily="34" charset="0"/>
              </a:rPr>
              <a:t>Is this student’s answer more sophisticated than the answer of the previous student? Why or why not?</a:t>
            </a:r>
          </a:p>
        </p:txBody>
      </p:sp>
      <p:grpSp>
        <p:nvGrpSpPr>
          <p:cNvPr id="7" name="Group 6" descr="Mathematical problem solving showing how three fifths can be converted into some portion of thirtieths. If three fifths is multiplied by six sixths, the answer is eighteen thirtieths. So, I need to order 18 colas.">
            <a:extLst>
              <a:ext uri="{FF2B5EF4-FFF2-40B4-BE49-F238E27FC236}">
                <a16:creationId xmlns:a16="http://schemas.microsoft.com/office/drawing/2014/main" id="{43441057-4648-9275-E97C-53885B0B4CAF}"/>
              </a:ext>
            </a:extLst>
          </p:cNvPr>
          <p:cNvGrpSpPr/>
          <p:nvPr/>
        </p:nvGrpSpPr>
        <p:grpSpPr>
          <a:xfrm>
            <a:off x="1202194" y="1681719"/>
            <a:ext cx="4516251" cy="2125945"/>
            <a:chOff x="317527" y="1668712"/>
            <a:chExt cx="4516251" cy="2125945"/>
          </a:xfrm>
        </p:grpSpPr>
        <p:grpSp>
          <p:nvGrpSpPr>
            <p:cNvPr id="3" name="Group 2">
              <a:extLst>
                <a:ext uri="{FF2B5EF4-FFF2-40B4-BE49-F238E27FC236}">
                  <a16:creationId xmlns:a16="http://schemas.microsoft.com/office/drawing/2014/main" id="{A7FE263D-B01A-7B1F-89D4-3CFB04BF5541}"/>
                </a:ext>
              </a:extLst>
            </p:cNvPr>
            <p:cNvGrpSpPr/>
            <p:nvPr/>
          </p:nvGrpSpPr>
          <p:grpSpPr>
            <a:xfrm>
              <a:off x="317527" y="1668712"/>
              <a:ext cx="2043321" cy="2039318"/>
              <a:chOff x="2528681" y="3305175"/>
              <a:chExt cx="2003635" cy="2166882"/>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3A0B24-6102-666E-D3C4-1D8C9A53C8A0}"/>
                      </a:ext>
                    </a:extLst>
                  </p:cNvPr>
                  <p:cNvSpPr txBox="1"/>
                  <p:nvPr/>
                </p:nvSpPr>
                <p:spPr>
                  <a:xfrm>
                    <a:off x="3095625" y="3305175"/>
                    <a:ext cx="341440"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3</m:t>
                              </m:r>
                            </m:num>
                            <m:den>
                              <m:r>
                                <a:rPr lang="en-US" sz="3200" b="0" i="1" smtClean="0">
                                  <a:latin typeface="Cambria Math" panose="02040503050406030204" pitchFamily="18" charset="0"/>
                                </a:rPr>
                                <m:t>5</m:t>
                              </m:r>
                            </m:den>
                          </m:f>
                        </m:oMath>
                      </m:oMathPara>
                    </a14:m>
                    <a:endParaRPr lang="en-US" sz="3200" dirty="0"/>
                  </a:p>
                </p:txBody>
              </p:sp>
            </mc:Choice>
            <mc:Fallback xmlns="">
              <p:sp>
                <p:nvSpPr>
                  <p:cNvPr id="54" name="TextBox 53">
                    <a:extLst>
                      <a:ext uri="{FF2B5EF4-FFF2-40B4-BE49-F238E27FC236}">
                        <a16:creationId xmlns:a16="http://schemas.microsoft.com/office/drawing/2014/main" id="{683A0B24-6102-666E-D3C4-1D8C9A53C8A0}"/>
                      </a:ext>
                    </a:extLst>
                  </p:cNvPr>
                  <p:cNvSpPr txBox="1">
                    <a:spLocks noRot="1" noChangeAspect="1" noMove="1" noResize="1" noEditPoints="1" noAdjustHandles="1" noChangeArrowheads="1" noChangeShapeType="1" noTextEdit="1"/>
                  </p:cNvSpPr>
                  <p:nvPr/>
                </p:nvSpPr>
                <p:spPr>
                  <a:xfrm>
                    <a:off x="3095625" y="3305175"/>
                    <a:ext cx="341440" cy="925190"/>
                  </a:xfrm>
                  <a:prstGeom prst="rect">
                    <a:avLst/>
                  </a:prstGeom>
                  <a:blipFill>
                    <a:blip r:embed="rId4"/>
                    <a:stretch>
                      <a:fillRect b="-5594"/>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F0CAECAA-7BAC-2FB9-9A7B-B645274986D8}"/>
                  </a:ext>
                </a:extLst>
              </p:cNvPr>
              <p:cNvSpPr txBox="1"/>
              <p:nvPr/>
            </p:nvSpPr>
            <p:spPr>
              <a:xfrm>
                <a:off x="3437065" y="3592111"/>
                <a:ext cx="425116" cy="584775"/>
              </a:xfrm>
              <a:prstGeom prst="rect">
                <a:avLst/>
              </a:prstGeom>
              <a:noFill/>
            </p:spPr>
            <p:txBody>
              <a:bodyPr wrap="none" rtlCol="0">
                <a:spAutoFit/>
              </a:bodyPr>
              <a:lstStyle/>
              <a:p>
                <a:r>
                  <a:rPr lang="en-US" sz="3200" dirty="0"/>
                  <a:t>=</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A68B031-4B4E-1697-29B7-344F5AE96936}"/>
                      </a:ext>
                    </a:extLst>
                  </p:cNvPr>
                  <p:cNvSpPr txBox="1"/>
                  <p:nvPr/>
                </p:nvSpPr>
                <p:spPr>
                  <a:xfrm>
                    <a:off x="3885470" y="3358195"/>
                    <a:ext cx="569067"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m:t>
                              </m:r>
                            </m:num>
                            <m:den>
                              <m:r>
                                <a:rPr lang="en-US" sz="3200" b="0" i="1" smtClean="0">
                                  <a:latin typeface="Cambria Math" panose="02040503050406030204" pitchFamily="18" charset="0"/>
                                </a:rPr>
                                <m:t>30</m:t>
                              </m:r>
                            </m:den>
                          </m:f>
                        </m:oMath>
                      </m:oMathPara>
                    </a14:m>
                    <a:endParaRPr lang="en-US" sz="3200" dirty="0"/>
                  </a:p>
                </p:txBody>
              </p:sp>
            </mc:Choice>
            <mc:Fallback xmlns="">
              <p:sp>
                <p:nvSpPr>
                  <p:cNvPr id="58" name="TextBox 57">
                    <a:extLst>
                      <a:ext uri="{FF2B5EF4-FFF2-40B4-BE49-F238E27FC236}">
                        <a16:creationId xmlns:a16="http://schemas.microsoft.com/office/drawing/2014/main" id="{6A68B031-4B4E-1697-29B7-344F5AE96936}"/>
                      </a:ext>
                    </a:extLst>
                  </p:cNvPr>
                  <p:cNvSpPr txBox="1">
                    <a:spLocks noRot="1" noChangeAspect="1" noMove="1" noResize="1" noEditPoints="1" noAdjustHandles="1" noChangeArrowheads="1" noChangeShapeType="1" noTextEdit="1"/>
                  </p:cNvSpPr>
                  <p:nvPr/>
                </p:nvSpPr>
                <p:spPr>
                  <a:xfrm>
                    <a:off x="3885470" y="3358195"/>
                    <a:ext cx="569067" cy="925190"/>
                  </a:xfrm>
                  <a:prstGeom prst="rect">
                    <a:avLst/>
                  </a:prstGeom>
                  <a:blipFill>
                    <a:blip r:embed="rId5"/>
                    <a:stretch>
                      <a:fillRect b="-5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1F5FA1-8165-6EF6-0F6F-5C9AC19B554F}"/>
                      </a:ext>
                    </a:extLst>
                  </p:cNvPr>
                  <p:cNvSpPr txBox="1"/>
                  <p:nvPr/>
                </p:nvSpPr>
                <p:spPr>
                  <a:xfrm>
                    <a:off x="2528681" y="4488994"/>
                    <a:ext cx="960036" cy="983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3 </m:t>
                              </m:r>
                              <m:r>
                                <a:rPr lang="en-US" sz="3200" b="0" i="1" smtClean="0">
                                  <a:latin typeface="Cambria Math" panose="02040503050406030204" pitchFamily="18" charset="0"/>
                                  <a:sym typeface="Symbol" panose="05050102010706020507" pitchFamily="18" charset="2"/>
                                </a:rPr>
                                <m:t></m:t>
                              </m:r>
                              <m:r>
                                <a:rPr lang="en-US" sz="3200" b="0" i="1" smtClean="0">
                                  <a:latin typeface="Cambria Math" panose="02040503050406030204" pitchFamily="18" charset="0"/>
                                </a:rPr>
                                <m:t> 6</m:t>
                              </m:r>
                            </m:num>
                            <m:den>
                              <m:r>
                                <a:rPr lang="en-US" sz="3200" b="0" i="1" smtClean="0">
                                  <a:latin typeface="Cambria Math" panose="02040503050406030204" pitchFamily="18" charset="0"/>
                                </a:rPr>
                                <m:t>5 </m:t>
                              </m:r>
                              <m:r>
                                <a:rPr lang="en-US" sz="3200" i="1">
                                  <a:latin typeface="Cambria Math" panose="02040503050406030204" pitchFamily="18" charset="0"/>
                                  <a:sym typeface="Symbol" panose="05050102010706020507" pitchFamily="18" charset="2"/>
                                </a:rPr>
                                <m:t></m:t>
                              </m:r>
                              <m:r>
                                <a:rPr lang="en-US" sz="3200" b="0" i="1" smtClean="0">
                                  <a:latin typeface="Cambria Math" panose="02040503050406030204" pitchFamily="18" charset="0"/>
                                  <a:sym typeface="Symbol" panose="05050102010706020507" pitchFamily="18" charset="2"/>
                                </a:rPr>
                                <m:t> </m:t>
                              </m:r>
                              <m:r>
                                <a:rPr lang="en-US" sz="3200" b="0" i="1" smtClean="0">
                                  <a:latin typeface="Cambria Math" panose="02040503050406030204" pitchFamily="18" charset="0"/>
                                </a:rPr>
                                <m:t>6</m:t>
                              </m:r>
                            </m:den>
                          </m:f>
                        </m:oMath>
                      </m:oMathPara>
                    </a14:m>
                    <a:endParaRPr lang="en-US" sz="3200" dirty="0"/>
                  </a:p>
                </p:txBody>
              </p:sp>
            </mc:Choice>
            <mc:Fallback xmlns="">
              <p:sp>
                <p:nvSpPr>
                  <p:cNvPr id="59" name="TextBox 58">
                    <a:extLst>
                      <a:ext uri="{FF2B5EF4-FFF2-40B4-BE49-F238E27FC236}">
                        <a16:creationId xmlns:a16="http://schemas.microsoft.com/office/drawing/2014/main" id="{661F5FA1-8165-6EF6-0F6F-5C9AC19B554F}"/>
                      </a:ext>
                    </a:extLst>
                  </p:cNvPr>
                  <p:cNvSpPr txBox="1">
                    <a:spLocks noRot="1" noChangeAspect="1" noMove="1" noResize="1" noEditPoints="1" noAdjustHandles="1" noChangeArrowheads="1" noChangeShapeType="1" noTextEdit="1"/>
                  </p:cNvSpPr>
                  <p:nvPr/>
                </p:nvSpPr>
                <p:spPr>
                  <a:xfrm>
                    <a:off x="2528681" y="4488994"/>
                    <a:ext cx="960036" cy="983063"/>
                  </a:xfrm>
                  <a:prstGeom prst="rect">
                    <a:avLst/>
                  </a:prstGeom>
                  <a:blipFill>
                    <a:blip r:embed="rId6"/>
                    <a:stretch>
                      <a:fillRect/>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9A0B64DA-E7DB-6D98-B70D-D86A8EE61EB5}"/>
                  </a:ext>
                </a:extLst>
              </p:cNvPr>
              <p:cNvSpPr txBox="1"/>
              <p:nvPr/>
            </p:nvSpPr>
            <p:spPr>
              <a:xfrm>
                <a:off x="3507732" y="4659201"/>
                <a:ext cx="425116" cy="584775"/>
              </a:xfrm>
              <a:prstGeom prst="rect">
                <a:avLst/>
              </a:prstGeom>
              <a:noFill/>
            </p:spPr>
            <p:txBody>
              <a:bodyPr wrap="none" rtlCol="0">
                <a:spAutoFit/>
              </a:bodyPr>
              <a:lstStyle/>
              <a:p>
                <a:r>
                  <a:rPr lang="en-US" sz="3200" dirty="0"/>
                  <a:t>=</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3BDD719-4D38-0B55-7A4B-F3423C0EC1C4}"/>
                      </a:ext>
                    </a:extLst>
                  </p:cNvPr>
                  <p:cNvSpPr txBox="1"/>
                  <p:nvPr/>
                </p:nvSpPr>
                <p:spPr>
                  <a:xfrm>
                    <a:off x="3963250" y="4493930"/>
                    <a:ext cx="569066"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18</m:t>
                              </m:r>
                            </m:num>
                            <m:den>
                              <m:r>
                                <a:rPr lang="en-US" sz="3200" b="0" i="1" smtClean="0">
                                  <a:latin typeface="Cambria Math" panose="02040503050406030204" pitchFamily="18" charset="0"/>
                                </a:rPr>
                                <m:t>30</m:t>
                              </m:r>
                            </m:den>
                          </m:f>
                        </m:oMath>
                      </m:oMathPara>
                    </a14:m>
                    <a:endParaRPr lang="en-US" sz="3200" dirty="0"/>
                  </a:p>
                </p:txBody>
              </p:sp>
            </mc:Choice>
            <mc:Fallback xmlns="">
              <p:sp>
                <p:nvSpPr>
                  <p:cNvPr id="61" name="TextBox 60">
                    <a:extLst>
                      <a:ext uri="{FF2B5EF4-FFF2-40B4-BE49-F238E27FC236}">
                        <a16:creationId xmlns:a16="http://schemas.microsoft.com/office/drawing/2014/main" id="{E3BDD719-4D38-0B55-7A4B-F3423C0EC1C4}"/>
                      </a:ext>
                    </a:extLst>
                  </p:cNvPr>
                  <p:cNvSpPr txBox="1">
                    <a:spLocks noRot="1" noChangeAspect="1" noMove="1" noResize="1" noEditPoints="1" noAdjustHandles="1" noChangeArrowheads="1" noChangeShapeType="1" noTextEdit="1"/>
                  </p:cNvSpPr>
                  <p:nvPr/>
                </p:nvSpPr>
                <p:spPr>
                  <a:xfrm>
                    <a:off x="3963250" y="4493930"/>
                    <a:ext cx="569066" cy="925190"/>
                  </a:xfrm>
                  <a:prstGeom prst="rect">
                    <a:avLst/>
                  </a:prstGeom>
                  <a:blipFill>
                    <a:blip r:embed="rId7"/>
                    <a:stretch>
                      <a:fillRect b="-5594"/>
                    </a:stretch>
                  </a:blipFill>
                </p:spPr>
                <p:txBody>
                  <a:bodyPr/>
                  <a:lstStyle/>
                  <a:p>
                    <a:r>
                      <a:rPr lang="en-US">
                        <a:noFill/>
                      </a:rPr>
                      <a:t> </a:t>
                    </a:r>
                  </a:p>
                </p:txBody>
              </p:sp>
            </mc:Fallback>
          </mc:AlternateContent>
        </p:grpSp>
        <p:sp>
          <p:nvSpPr>
            <p:cNvPr id="4" name="TextBox 3">
              <a:extLst>
                <a:ext uri="{FF2B5EF4-FFF2-40B4-BE49-F238E27FC236}">
                  <a16:creationId xmlns:a16="http://schemas.microsoft.com/office/drawing/2014/main" id="{0A33C4A3-EDFD-3EE6-D97D-AF81C5D8D4D4}"/>
                </a:ext>
              </a:extLst>
            </p:cNvPr>
            <p:cNvSpPr txBox="1"/>
            <p:nvPr/>
          </p:nvSpPr>
          <p:spPr>
            <a:xfrm>
              <a:off x="2376952" y="3425325"/>
              <a:ext cx="245682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 need to order 18 colas.</a:t>
              </a:r>
            </a:p>
          </p:txBody>
        </p:sp>
      </p:grpSp>
      <p:grpSp>
        <p:nvGrpSpPr>
          <p:cNvPr id="6" name="Group 5" descr="Mathematical problem solving showing how two fifths can be converted into some portion of thirtieths. If two fifths is multiplied by six sixths, the answer is twelve thirtieths. So, I need to order 12 lemonades.">
            <a:extLst>
              <a:ext uri="{FF2B5EF4-FFF2-40B4-BE49-F238E27FC236}">
                <a16:creationId xmlns:a16="http://schemas.microsoft.com/office/drawing/2014/main" id="{DE73D1EC-40D1-2A08-8A01-CDFA216805FB}"/>
              </a:ext>
            </a:extLst>
          </p:cNvPr>
          <p:cNvGrpSpPr/>
          <p:nvPr/>
        </p:nvGrpSpPr>
        <p:grpSpPr>
          <a:xfrm>
            <a:off x="1233103" y="4255660"/>
            <a:ext cx="2032049" cy="2043962"/>
            <a:chOff x="2528681" y="3305175"/>
            <a:chExt cx="1992584" cy="2171818"/>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B1F64F1-55F1-93EF-4498-613377A0C950}"/>
                    </a:ext>
                  </a:extLst>
                </p:cNvPr>
                <p:cNvSpPr txBox="1"/>
                <p:nvPr/>
              </p:nvSpPr>
              <p:spPr>
                <a:xfrm>
                  <a:off x="3095625" y="3305175"/>
                  <a:ext cx="334808" cy="983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2</m:t>
                            </m:r>
                          </m:num>
                          <m:den>
                            <m:r>
                              <a:rPr lang="en-US" sz="3200" b="0" i="1" smtClean="0">
                                <a:latin typeface="Cambria Math" panose="02040503050406030204" pitchFamily="18" charset="0"/>
                              </a:rPr>
                              <m:t>5</m:t>
                            </m:r>
                          </m:den>
                        </m:f>
                      </m:oMath>
                    </m:oMathPara>
                  </a14:m>
                  <a:endParaRPr lang="en-US" sz="3200" dirty="0"/>
                </a:p>
              </p:txBody>
            </p:sp>
          </mc:Choice>
          <mc:Fallback xmlns="">
            <p:sp>
              <p:nvSpPr>
                <p:cNvPr id="8" name="TextBox 7">
                  <a:extLst>
                    <a:ext uri="{FF2B5EF4-FFF2-40B4-BE49-F238E27FC236}">
                      <a16:creationId xmlns:a16="http://schemas.microsoft.com/office/drawing/2014/main" id="{BB1F64F1-55F1-93EF-4498-613377A0C950}"/>
                    </a:ext>
                  </a:extLst>
                </p:cNvPr>
                <p:cNvSpPr txBox="1">
                  <a:spLocks noRot="1" noChangeAspect="1" noMove="1" noResize="1" noEditPoints="1" noAdjustHandles="1" noChangeArrowheads="1" noChangeShapeType="1" noTextEdit="1"/>
                </p:cNvSpPr>
                <p:nvPr/>
              </p:nvSpPr>
              <p:spPr>
                <a:xfrm>
                  <a:off x="3095625" y="3305175"/>
                  <a:ext cx="334808" cy="983063"/>
                </a:xfrm>
                <a:prstGeom prst="rect">
                  <a:avLst/>
                </a:prstGeom>
                <a:blipFill>
                  <a:blip r:embed="rId8"/>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9971297-6D0D-937C-CBB1-A00E4DBF7529}"/>
                </a:ext>
              </a:extLst>
            </p:cNvPr>
            <p:cNvSpPr txBox="1"/>
            <p:nvPr/>
          </p:nvSpPr>
          <p:spPr>
            <a:xfrm>
              <a:off x="3437065" y="3592111"/>
              <a:ext cx="425116" cy="584775"/>
            </a:xfrm>
            <a:prstGeom prst="rect">
              <a:avLst/>
            </a:prstGeom>
            <a:noFill/>
          </p:spPr>
          <p:txBody>
            <a:bodyPr wrap="none" rtlCol="0">
              <a:spAutoFit/>
            </a:bodyPr>
            <a:lstStyle/>
            <a:p>
              <a:r>
                <a:rPr lang="en-US" sz="32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E7332C6-5F70-561C-B80F-6829EF4E9551}"/>
                    </a:ext>
                  </a:extLst>
                </p:cNvPr>
                <p:cNvSpPr txBox="1"/>
                <p:nvPr/>
              </p:nvSpPr>
              <p:spPr>
                <a:xfrm>
                  <a:off x="3885470" y="3358195"/>
                  <a:ext cx="569067"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m:t>
                            </m:r>
                          </m:num>
                          <m:den>
                            <m:r>
                              <a:rPr lang="en-US" sz="3200" b="0" i="1" smtClean="0">
                                <a:latin typeface="Cambria Math" panose="02040503050406030204" pitchFamily="18" charset="0"/>
                              </a:rPr>
                              <m:t>30</m:t>
                            </m:r>
                          </m:den>
                        </m:f>
                      </m:oMath>
                    </m:oMathPara>
                  </a14:m>
                  <a:endParaRPr lang="en-US" sz="3200" dirty="0"/>
                </a:p>
              </p:txBody>
            </p:sp>
          </mc:Choice>
          <mc:Fallback xmlns="">
            <p:sp>
              <p:nvSpPr>
                <p:cNvPr id="10" name="TextBox 9">
                  <a:extLst>
                    <a:ext uri="{FF2B5EF4-FFF2-40B4-BE49-F238E27FC236}">
                      <a16:creationId xmlns:a16="http://schemas.microsoft.com/office/drawing/2014/main" id="{2E7332C6-5F70-561C-B80F-6829EF4E9551}"/>
                    </a:ext>
                  </a:extLst>
                </p:cNvPr>
                <p:cNvSpPr txBox="1">
                  <a:spLocks noRot="1" noChangeAspect="1" noMove="1" noResize="1" noEditPoints="1" noAdjustHandles="1" noChangeArrowheads="1" noChangeShapeType="1" noTextEdit="1"/>
                </p:cNvSpPr>
                <p:nvPr/>
              </p:nvSpPr>
              <p:spPr>
                <a:xfrm>
                  <a:off x="3885470" y="3358195"/>
                  <a:ext cx="569067" cy="925190"/>
                </a:xfrm>
                <a:prstGeom prst="rect">
                  <a:avLst/>
                </a:prstGeom>
                <a:blipFill>
                  <a:blip r:embed="rId9"/>
                  <a:stretch>
                    <a:fillRect b="-5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1B04FC-C964-0377-C4F2-CE1024E577AF}"/>
                    </a:ext>
                  </a:extLst>
                </p:cNvPr>
                <p:cNvSpPr txBox="1"/>
                <p:nvPr/>
              </p:nvSpPr>
              <p:spPr>
                <a:xfrm>
                  <a:off x="2528681" y="4488994"/>
                  <a:ext cx="960036" cy="983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2 </m:t>
                            </m:r>
                            <m:r>
                              <a:rPr lang="en-US" sz="3200" i="1">
                                <a:latin typeface="Cambria Math" panose="02040503050406030204" pitchFamily="18" charset="0"/>
                                <a:sym typeface="Symbol" panose="05050102010706020507" pitchFamily="18" charset="2"/>
                              </a:rPr>
                              <m:t></m:t>
                            </m:r>
                            <m:r>
                              <a:rPr lang="en-US" sz="3200" b="0" i="1" smtClean="0">
                                <a:latin typeface="Cambria Math" panose="02040503050406030204" pitchFamily="18" charset="0"/>
                                <a:sym typeface="Symbol" panose="05050102010706020507" pitchFamily="18" charset="2"/>
                              </a:rPr>
                              <m:t> </m:t>
                            </m:r>
                            <m:r>
                              <a:rPr lang="en-US" sz="3200" b="0" i="1" smtClean="0">
                                <a:latin typeface="Cambria Math" panose="02040503050406030204" pitchFamily="18" charset="0"/>
                              </a:rPr>
                              <m:t>6</m:t>
                            </m:r>
                          </m:num>
                          <m:den>
                            <m:r>
                              <a:rPr lang="en-US" sz="3200" b="0" i="1" smtClean="0">
                                <a:latin typeface="Cambria Math" panose="02040503050406030204" pitchFamily="18" charset="0"/>
                              </a:rPr>
                              <m:t>5 </m:t>
                            </m:r>
                            <m:r>
                              <a:rPr lang="en-US" sz="3200" i="1">
                                <a:latin typeface="Cambria Math" panose="02040503050406030204" pitchFamily="18" charset="0"/>
                                <a:sym typeface="Symbol" panose="05050102010706020507" pitchFamily="18" charset="2"/>
                              </a:rPr>
                              <m:t></m:t>
                            </m:r>
                            <m:r>
                              <a:rPr lang="en-US" sz="3200" b="0" i="1" smtClean="0">
                                <a:latin typeface="Cambria Math" panose="02040503050406030204" pitchFamily="18" charset="0"/>
                                <a:sym typeface="Symbol" panose="05050102010706020507" pitchFamily="18" charset="2"/>
                              </a:rPr>
                              <m:t> </m:t>
                            </m:r>
                            <m:r>
                              <a:rPr lang="en-US" sz="3200" b="0" i="1" smtClean="0">
                                <a:latin typeface="Cambria Math" panose="02040503050406030204" pitchFamily="18" charset="0"/>
                              </a:rPr>
                              <m:t>6</m:t>
                            </m:r>
                          </m:den>
                        </m:f>
                      </m:oMath>
                    </m:oMathPara>
                  </a14:m>
                  <a:endParaRPr lang="en-US" sz="3200" dirty="0"/>
                </a:p>
              </p:txBody>
            </p:sp>
          </mc:Choice>
          <mc:Fallback xmlns="">
            <p:sp>
              <p:nvSpPr>
                <p:cNvPr id="12" name="TextBox 11">
                  <a:extLst>
                    <a:ext uri="{FF2B5EF4-FFF2-40B4-BE49-F238E27FC236}">
                      <a16:creationId xmlns:a16="http://schemas.microsoft.com/office/drawing/2014/main" id="{251B04FC-C964-0377-C4F2-CE1024E577AF}"/>
                    </a:ext>
                  </a:extLst>
                </p:cNvPr>
                <p:cNvSpPr txBox="1">
                  <a:spLocks noRot="1" noChangeAspect="1" noMove="1" noResize="1" noEditPoints="1" noAdjustHandles="1" noChangeArrowheads="1" noChangeShapeType="1" noTextEdit="1"/>
                </p:cNvSpPr>
                <p:nvPr/>
              </p:nvSpPr>
              <p:spPr>
                <a:xfrm>
                  <a:off x="2528681" y="4488994"/>
                  <a:ext cx="960036" cy="983063"/>
                </a:xfrm>
                <a:prstGeom prst="rect">
                  <a:avLst/>
                </a:prstGeom>
                <a:blipFill>
                  <a:blip r:embed="rId10"/>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336B257A-4856-CE0C-4149-98AE1A056F60}"/>
                </a:ext>
              </a:extLst>
            </p:cNvPr>
            <p:cNvSpPr txBox="1"/>
            <p:nvPr/>
          </p:nvSpPr>
          <p:spPr>
            <a:xfrm>
              <a:off x="3507732" y="4659201"/>
              <a:ext cx="425116" cy="584775"/>
            </a:xfrm>
            <a:prstGeom prst="rect">
              <a:avLst/>
            </a:prstGeom>
            <a:noFill/>
          </p:spPr>
          <p:txBody>
            <a:bodyPr wrap="none" rtlCol="0">
              <a:spAutoFit/>
            </a:bodyPr>
            <a:lstStyle/>
            <a:p>
              <a:r>
                <a:rPr lang="en-US" sz="3200" dirty="0"/>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97846B5-C8C6-5BF9-8B28-F57C24DDFC28}"/>
                    </a:ext>
                  </a:extLst>
                </p:cNvPr>
                <p:cNvSpPr txBox="1"/>
                <p:nvPr/>
              </p:nvSpPr>
              <p:spPr>
                <a:xfrm>
                  <a:off x="3963250" y="4493930"/>
                  <a:ext cx="558015" cy="983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12</m:t>
                            </m:r>
                          </m:num>
                          <m:den>
                            <m:r>
                              <a:rPr lang="en-US" sz="3200" b="0" i="1" smtClean="0">
                                <a:latin typeface="Cambria Math" panose="02040503050406030204" pitchFamily="18" charset="0"/>
                              </a:rPr>
                              <m:t>30</m:t>
                            </m:r>
                          </m:den>
                        </m:f>
                      </m:oMath>
                    </m:oMathPara>
                  </a14:m>
                  <a:endParaRPr lang="en-US" sz="3200" dirty="0"/>
                </a:p>
              </p:txBody>
            </p:sp>
          </mc:Choice>
          <mc:Fallback xmlns="">
            <p:sp>
              <p:nvSpPr>
                <p:cNvPr id="14" name="TextBox 13">
                  <a:extLst>
                    <a:ext uri="{FF2B5EF4-FFF2-40B4-BE49-F238E27FC236}">
                      <a16:creationId xmlns:a16="http://schemas.microsoft.com/office/drawing/2014/main" id="{D97846B5-C8C6-5BF9-8B28-F57C24DDFC28}"/>
                    </a:ext>
                  </a:extLst>
                </p:cNvPr>
                <p:cNvSpPr txBox="1">
                  <a:spLocks noRot="1" noChangeAspect="1" noMove="1" noResize="1" noEditPoints="1" noAdjustHandles="1" noChangeArrowheads="1" noChangeShapeType="1" noTextEdit="1"/>
                </p:cNvSpPr>
                <p:nvPr/>
              </p:nvSpPr>
              <p:spPr>
                <a:xfrm>
                  <a:off x="3963250" y="4493930"/>
                  <a:ext cx="558015" cy="983063"/>
                </a:xfrm>
                <a:prstGeom prst="rect">
                  <a:avLst/>
                </a:prstGeom>
                <a:blipFill>
                  <a:blip r:embed="rId11"/>
                  <a:stretch>
                    <a:fillRect/>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id="{78C79C1B-7273-DF50-065F-194075BBDB8D}"/>
              </a:ext>
            </a:extLst>
          </p:cNvPr>
          <p:cNvSpPr txBox="1"/>
          <p:nvPr/>
        </p:nvSpPr>
        <p:spPr>
          <a:xfrm>
            <a:off x="3440100" y="5232218"/>
            <a:ext cx="2541931"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 need to order 12 lemonades; 18 + 12 is 30, so my answer is right.</a:t>
            </a:r>
          </a:p>
        </p:txBody>
      </p:sp>
    </p:spTree>
    <p:extLst>
      <p:ext uri="{BB962C8B-B14F-4D97-AF65-F5344CB8AC3E}">
        <p14:creationId xmlns:p14="http://schemas.microsoft.com/office/powerpoint/2010/main" val="35399381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42AEF-91B3-D79E-3228-9DAA679E6145}"/>
              </a:ext>
            </a:extLst>
          </p:cNvPr>
          <p:cNvSpPr>
            <a:spLocks noGrp="1"/>
          </p:cNvSpPr>
          <p:nvPr>
            <p:ph type="ctrTitle"/>
          </p:nvPr>
        </p:nvSpPr>
        <p:spPr>
          <a:xfrm>
            <a:off x="1524000" y="1479359"/>
            <a:ext cx="9144000" cy="1846659"/>
          </a:xfrm>
        </p:spPr>
        <p:txBody>
          <a:bodyPr/>
          <a:lstStyle/>
          <a:p>
            <a:r>
              <a:rPr lang="en-US" dirty="0"/>
              <a:t>Use of Representations to Communicate Thinking</a:t>
            </a:r>
          </a:p>
        </p:txBody>
      </p:sp>
      <p:sp>
        <p:nvSpPr>
          <p:cNvPr id="3" name="Subtitle 2">
            <a:extLst>
              <a:ext uri="{FF2B5EF4-FFF2-40B4-BE49-F238E27FC236}">
                <a16:creationId xmlns:a16="http://schemas.microsoft.com/office/drawing/2014/main" id="{E58C5FA8-77A8-FB5C-2C60-E699C46BA4C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469680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71C0-2722-CF4A-B5DE-97B927DE85A0}"/>
              </a:ext>
            </a:extLst>
          </p:cNvPr>
          <p:cNvSpPr>
            <a:spLocks noGrp="1"/>
          </p:cNvSpPr>
          <p:nvPr>
            <p:ph type="title"/>
          </p:nvPr>
        </p:nvSpPr>
        <p:spPr/>
        <p:txBody>
          <a:bodyPr/>
          <a:lstStyle/>
          <a:p>
            <a:r>
              <a:rPr lang="en-US" dirty="0"/>
              <a:t>Opportunities to Communicate Reasoning </a:t>
            </a:r>
          </a:p>
        </p:txBody>
      </p:sp>
      <p:sp>
        <p:nvSpPr>
          <p:cNvPr id="3" name="Content Placeholder 2">
            <a:extLst>
              <a:ext uri="{FF2B5EF4-FFF2-40B4-BE49-F238E27FC236}">
                <a16:creationId xmlns:a16="http://schemas.microsoft.com/office/drawing/2014/main" id="{03A4028D-39A7-7643-ACBD-CF308B22D9CD}"/>
              </a:ext>
            </a:extLst>
          </p:cNvPr>
          <p:cNvSpPr>
            <a:spLocks noGrp="1"/>
          </p:cNvSpPr>
          <p:nvPr>
            <p:ph idx="1"/>
          </p:nvPr>
        </p:nvSpPr>
        <p:spPr>
          <a:xfrm>
            <a:off x="916702" y="1607853"/>
            <a:ext cx="10966265" cy="4697991"/>
          </a:xfrm>
        </p:spPr>
        <p:txBody>
          <a:bodyPr>
            <a:normAutofit fontScale="32500" lnSpcReduction="20000"/>
          </a:bodyPr>
          <a:lstStyle/>
          <a:p>
            <a:r>
              <a:rPr lang="en-US" sz="6000" dirty="0"/>
              <a:t>Students need practice solving various mathematics problems, but they also need practice in communicating about mathematics so that it makes sense to themselves and peers.</a:t>
            </a:r>
          </a:p>
          <a:p>
            <a:r>
              <a:rPr lang="en-US" sz="6000" dirty="0"/>
              <a:t>Help students to</a:t>
            </a:r>
          </a:p>
          <a:p>
            <a:pPr lvl="1"/>
            <a:r>
              <a:rPr lang="en-US" sz="5000" dirty="0"/>
              <a:t>work together to make sense of mathematics;</a:t>
            </a:r>
          </a:p>
          <a:p>
            <a:pPr lvl="1"/>
            <a:r>
              <a:rPr lang="en-US" sz="5000" dirty="0"/>
              <a:t>rely more on themselves to determine whether something is mathematically correct;</a:t>
            </a:r>
          </a:p>
          <a:p>
            <a:pPr lvl="1"/>
            <a:r>
              <a:rPr lang="en-US" sz="5000" dirty="0"/>
              <a:t>learn to reason mathematically;</a:t>
            </a:r>
          </a:p>
          <a:p>
            <a:pPr lvl="1"/>
            <a:r>
              <a:rPr lang="en-US" sz="5000" dirty="0"/>
              <a:t>evaluate their own processes and engage in productive peer interaction;</a:t>
            </a:r>
          </a:p>
          <a:p>
            <a:pPr lvl="1"/>
            <a:r>
              <a:rPr lang="en-US" sz="5000" dirty="0"/>
              <a:t>problem comprehension; </a:t>
            </a:r>
          </a:p>
          <a:p>
            <a:pPr lvl="1"/>
            <a:r>
              <a:rPr lang="en-US" sz="5000" dirty="0"/>
              <a:t>learn to conjecture, invent, and solve problems;</a:t>
            </a:r>
          </a:p>
          <a:p>
            <a:pPr lvl="1"/>
            <a:r>
              <a:rPr lang="en-US" sz="5000" dirty="0"/>
              <a:t>learn to connect mathematics, its ideas, and its application;</a:t>
            </a:r>
          </a:p>
          <a:p>
            <a:pPr lvl="1"/>
            <a:r>
              <a:rPr lang="en-US" sz="5000" dirty="0"/>
              <a:t>persevere; and</a:t>
            </a:r>
          </a:p>
          <a:p>
            <a:pPr lvl="1"/>
            <a:r>
              <a:rPr lang="en-US" sz="5000" dirty="0"/>
              <a:t>focus on the mathematics from the activities. </a:t>
            </a:r>
          </a:p>
        </p:txBody>
      </p:sp>
      <p:sp>
        <p:nvSpPr>
          <p:cNvPr id="4" name="Slide Number Placeholder 3">
            <a:extLst>
              <a:ext uri="{FF2B5EF4-FFF2-40B4-BE49-F238E27FC236}">
                <a16:creationId xmlns:a16="http://schemas.microsoft.com/office/drawing/2014/main" id="{4B2F7D91-B097-1B49-96B5-0DC876611840}"/>
              </a:ext>
            </a:extLst>
          </p:cNvPr>
          <p:cNvSpPr>
            <a:spLocks noGrp="1"/>
          </p:cNvSpPr>
          <p:nvPr>
            <p:ph type="sldNum" sz="quarter" idx="10"/>
          </p:nvPr>
        </p:nvSpPr>
        <p:spPr/>
        <p:txBody>
          <a:bodyPr/>
          <a:lstStyle/>
          <a:p>
            <a:pPr algn="r"/>
            <a:fld id="{F3477EC8-074D-41C4-94AE-E9EA7CEEA348}" type="slidenum">
              <a:rPr lang="en-US" smtClean="0"/>
              <a:pPr algn="r"/>
              <a:t>102</a:t>
            </a:fld>
            <a:endParaRPr lang="en-US" dirty="0"/>
          </a:p>
        </p:txBody>
      </p:sp>
    </p:spTree>
    <p:extLst>
      <p:ext uri="{BB962C8B-B14F-4D97-AF65-F5344CB8AC3E}">
        <p14:creationId xmlns:p14="http://schemas.microsoft.com/office/powerpoint/2010/main" val="38336049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B8E6C-A167-B24E-B3A3-ECD2D6830EA8}"/>
              </a:ext>
            </a:extLst>
          </p:cNvPr>
          <p:cNvSpPr>
            <a:spLocks noGrp="1"/>
          </p:cNvSpPr>
          <p:nvPr>
            <p:ph type="title"/>
          </p:nvPr>
        </p:nvSpPr>
        <p:spPr>
          <a:xfrm>
            <a:off x="916518" y="820978"/>
            <a:ext cx="10966449" cy="553998"/>
          </a:xfrm>
        </p:spPr>
        <p:txBody>
          <a:bodyPr/>
          <a:lstStyle/>
          <a:p>
            <a:r>
              <a:rPr lang="en-US" dirty="0"/>
              <a:t>Opportunities to Communicate Reasoning </a:t>
            </a:r>
          </a:p>
        </p:txBody>
      </p:sp>
      <p:sp>
        <p:nvSpPr>
          <p:cNvPr id="6" name="Content Placeholder 5">
            <a:extLst>
              <a:ext uri="{FF2B5EF4-FFF2-40B4-BE49-F238E27FC236}">
                <a16:creationId xmlns:a16="http://schemas.microsoft.com/office/drawing/2014/main" id="{F5EFDA2B-6FC1-DA48-85D3-123485E7A12C}"/>
              </a:ext>
            </a:extLst>
          </p:cNvPr>
          <p:cNvSpPr>
            <a:spLocks noGrp="1"/>
          </p:cNvSpPr>
          <p:nvPr>
            <p:ph idx="1"/>
          </p:nvPr>
        </p:nvSpPr>
        <p:spPr>
          <a:xfrm>
            <a:off x="916519" y="1662326"/>
            <a:ext cx="10564282" cy="4726300"/>
          </a:xfrm>
        </p:spPr>
        <p:txBody>
          <a:bodyPr/>
          <a:lstStyle/>
          <a:p>
            <a:r>
              <a:rPr lang="en-US" b="1" dirty="0"/>
              <a:t>Problem: </a:t>
            </a:r>
            <a:r>
              <a:rPr lang="en-US" dirty="0"/>
              <a:t>If the cost of trading cards is two packs for $6, how much will it cost to buy 10 packs? </a:t>
            </a:r>
          </a:p>
          <a:p>
            <a:r>
              <a:rPr lang="en-US" dirty="0"/>
              <a:t>Write out a script of a conversation between teacher and student. Include Level 2 and 3 questions, as applicable. For example,</a:t>
            </a:r>
          </a:p>
          <a:p>
            <a:pPr lvl="1"/>
            <a:r>
              <a:rPr lang="en-US" sz="2400" i="1" dirty="0"/>
              <a:t>“Teacher: I was walking around and saw a few different ways that students solved . . .”</a:t>
            </a:r>
          </a:p>
          <a:p>
            <a:pPr lvl="1"/>
            <a:r>
              <a:rPr lang="en-US" sz="2400" i="1" dirty="0"/>
              <a:t>“Teacher: What could be another way to solve?”</a:t>
            </a:r>
          </a:p>
        </p:txBody>
      </p:sp>
      <p:sp>
        <p:nvSpPr>
          <p:cNvPr id="5" name="Slide Number Placeholder 4">
            <a:extLst>
              <a:ext uri="{FF2B5EF4-FFF2-40B4-BE49-F238E27FC236}">
                <a16:creationId xmlns:a16="http://schemas.microsoft.com/office/drawing/2014/main" id="{451E8812-D2DF-A249-A7DA-6583E8B49ABF}"/>
              </a:ext>
            </a:extLst>
          </p:cNvPr>
          <p:cNvSpPr>
            <a:spLocks noGrp="1"/>
          </p:cNvSpPr>
          <p:nvPr>
            <p:ph type="sldNum" sz="quarter" idx="10"/>
          </p:nvPr>
        </p:nvSpPr>
        <p:spPr/>
        <p:txBody>
          <a:bodyPr/>
          <a:lstStyle/>
          <a:p>
            <a:pPr algn="r"/>
            <a:fld id="{F3477EC8-074D-41C4-94AE-E9EA7CEEA348}" type="slidenum">
              <a:rPr lang="en-US" smtClean="0"/>
              <a:pPr algn="r"/>
              <a:t>103</a:t>
            </a:fld>
            <a:endParaRPr lang="en-US" dirty="0"/>
          </a:p>
        </p:txBody>
      </p:sp>
      <p:pic>
        <p:nvPicPr>
          <p:cNvPr id="8" name="Picture 7" descr="image of the Jamboard icon with slide 11 showing">
            <a:extLst>
              <a:ext uri="{FF2B5EF4-FFF2-40B4-BE49-F238E27FC236}">
                <a16:creationId xmlns:a16="http://schemas.microsoft.com/office/drawing/2014/main" id="{5AF89636-273B-D53B-1C6D-3BBE7C30D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764544A2-0010-B385-FBF3-38E57DC604E8}"/>
              </a:ext>
            </a:extLst>
          </p:cNvPr>
          <p:cNvSpPr txBox="1"/>
          <p:nvPr/>
        </p:nvSpPr>
        <p:spPr>
          <a:xfrm>
            <a:off x="11035871" y="1026053"/>
            <a:ext cx="818942" cy="307777"/>
          </a:xfrm>
          <a:prstGeom prst="rect">
            <a:avLst/>
          </a:prstGeom>
          <a:noFill/>
        </p:spPr>
        <p:txBody>
          <a:bodyPr wrap="none" rtlCol="0">
            <a:spAutoFit/>
          </a:bodyPr>
          <a:lstStyle/>
          <a:p>
            <a:r>
              <a:rPr lang="en-US" sz="1400" dirty="0"/>
              <a:t>Slide 11</a:t>
            </a:r>
          </a:p>
        </p:txBody>
      </p:sp>
    </p:spTree>
    <p:extLst>
      <p:ext uri="{BB962C8B-B14F-4D97-AF65-F5344CB8AC3E}">
        <p14:creationId xmlns:p14="http://schemas.microsoft.com/office/powerpoint/2010/main" val="2608677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86E7-C758-7A4D-A13A-0E0CA54A9A19}"/>
              </a:ext>
            </a:extLst>
          </p:cNvPr>
          <p:cNvSpPr>
            <a:spLocks noGrp="1"/>
          </p:cNvSpPr>
          <p:nvPr>
            <p:ph type="title"/>
          </p:nvPr>
        </p:nvSpPr>
        <p:spPr/>
        <p:txBody>
          <a:bodyPr/>
          <a:lstStyle/>
          <a:p>
            <a:r>
              <a:rPr lang="en-US" dirty="0"/>
              <a:t>Analyze the Problem</a:t>
            </a:r>
          </a:p>
        </p:txBody>
      </p:sp>
      <p:sp>
        <p:nvSpPr>
          <p:cNvPr id="3" name="Content Placeholder 2">
            <a:extLst>
              <a:ext uri="{FF2B5EF4-FFF2-40B4-BE49-F238E27FC236}">
                <a16:creationId xmlns:a16="http://schemas.microsoft.com/office/drawing/2014/main" id="{DF7EEB63-5C98-7B4E-84AF-1A82512D3F60}"/>
              </a:ext>
            </a:extLst>
          </p:cNvPr>
          <p:cNvSpPr>
            <a:spLocks noGrp="1"/>
          </p:cNvSpPr>
          <p:nvPr>
            <p:ph idx="1"/>
          </p:nvPr>
        </p:nvSpPr>
        <p:spPr>
          <a:xfrm>
            <a:off x="916518" y="1662326"/>
            <a:ext cx="10966265" cy="2980558"/>
          </a:xfrm>
        </p:spPr>
        <p:txBody>
          <a:bodyPr/>
          <a:lstStyle/>
          <a:p>
            <a:r>
              <a:rPr lang="en-US" dirty="0"/>
              <a:t>What symbols or notations are evident within the problem?</a:t>
            </a:r>
          </a:p>
          <a:p>
            <a:r>
              <a:rPr lang="en-US" dirty="0"/>
              <a:t>What vocabulary do students need to understand to solve the problem? </a:t>
            </a:r>
          </a:p>
          <a:p>
            <a:r>
              <a:rPr lang="en-US" dirty="0"/>
              <a:t>What are the prerequisite skills needed to solve?</a:t>
            </a:r>
          </a:p>
          <a:p>
            <a:r>
              <a:rPr lang="en-US" dirty="0"/>
              <a:t>What are some representations that could be used to increase student understanding of the problem or to assist in solving?</a:t>
            </a:r>
          </a:p>
        </p:txBody>
      </p:sp>
      <p:sp>
        <p:nvSpPr>
          <p:cNvPr id="4" name="Slide Number Placeholder 3">
            <a:extLst>
              <a:ext uri="{FF2B5EF4-FFF2-40B4-BE49-F238E27FC236}">
                <a16:creationId xmlns:a16="http://schemas.microsoft.com/office/drawing/2014/main" id="{F2E9E57D-B6A2-5145-8C6F-5ED5240889C0}"/>
              </a:ext>
            </a:extLst>
          </p:cNvPr>
          <p:cNvSpPr>
            <a:spLocks noGrp="1"/>
          </p:cNvSpPr>
          <p:nvPr>
            <p:ph type="sldNum" sz="quarter" idx="10"/>
          </p:nvPr>
        </p:nvSpPr>
        <p:spPr/>
        <p:txBody>
          <a:bodyPr/>
          <a:lstStyle/>
          <a:p>
            <a:pPr algn="r"/>
            <a:fld id="{F3477EC8-074D-41C4-94AE-E9EA7CEEA348}" type="slidenum">
              <a:rPr lang="en-US" smtClean="0"/>
              <a:pPr algn="r"/>
              <a:t>104</a:t>
            </a:fld>
            <a:endParaRPr lang="en-US" dirty="0"/>
          </a:p>
        </p:txBody>
      </p:sp>
    </p:spTree>
    <p:extLst>
      <p:ext uri="{BB962C8B-B14F-4D97-AF65-F5344CB8AC3E}">
        <p14:creationId xmlns:p14="http://schemas.microsoft.com/office/powerpoint/2010/main" val="30941502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858F-CF8E-29D6-AC6E-7DF0C5BEA2E6}"/>
              </a:ext>
            </a:extLst>
          </p:cNvPr>
          <p:cNvSpPr>
            <a:spLocks noGrp="1"/>
          </p:cNvSpPr>
          <p:nvPr>
            <p:ph type="title"/>
          </p:nvPr>
        </p:nvSpPr>
        <p:spPr/>
        <p:txBody>
          <a:bodyPr/>
          <a:lstStyle/>
          <a:p>
            <a:r>
              <a:rPr lang="en-US" dirty="0"/>
              <a:t>Discussion</a:t>
            </a:r>
          </a:p>
        </p:txBody>
      </p:sp>
      <p:pic>
        <p:nvPicPr>
          <p:cNvPr id="7" name="Content Placeholder 6">
            <a:extLst>
              <a:ext uri="{FF2B5EF4-FFF2-40B4-BE49-F238E27FC236}">
                <a16:creationId xmlns:a16="http://schemas.microsoft.com/office/drawing/2014/main" id="{25C994BF-76EB-3445-4A86-015ABBF509C9}"/>
              </a:ext>
              <a:ext uri="{C183D7F6-B498-43B3-948B-1728B52AA6E4}">
                <adec:decorative xmlns:adec="http://schemas.microsoft.com/office/drawing/2017/decorative" val="1"/>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914400" y="1676400"/>
            <a:ext cx="4814219" cy="3369756"/>
          </a:xfrm>
        </p:spPr>
      </p:pic>
      <p:sp>
        <p:nvSpPr>
          <p:cNvPr id="4" name="Content Placeholder 3">
            <a:extLst>
              <a:ext uri="{FF2B5EF4-FFF2-40B4-BE49-F238E27FC236}">
                <a16:creationId xmlns:a16="http://schemas.microsoft.com/office/drawing/2014/main" id="{1FC121E0-AE37-8243-4ACB-CD3DAD25C04D}"/>
              </a:ext>
            </a:extLst>
          </p:cNvPr>
          <p:cNvSpPr>
            <a:spLocks noGrp="1"/>
          </p:cNvSpPr>
          <p:nvPr>
            <p:ph sz="quarter" idx="13"/>
          </p:nvPr>
        </p:nvSpPr>
        <p:spPr>
          <a:xfrm>
            <a:off x="6178551" y="1599874"/>
            <a:ext cx="5704418" cy="4723139"/>
          </a:xfrm>
        </p:spPr>
        <p:txBody>
          <a:bodyPr/>
          <a:lstStyle/>
          <a:p>
            <a:r>
              <a:rPr lang="en-US" dirty="0"/>
              <a:t>How can representations increase student conceptual understanding? </a:t>
            </a:r>
          </a:p>
          <a:p>
            <a:r>
              <a:rPr lang="en-US" dirty="0"/>
              <a:t>How can you incorporate more representations into your classroom?</a:t>
            </a:r>
          </a:p>
          <a:p>
            <a:r>
              <a:rPr lang="en-US" dirty="0"/>
              <a:t>What resources or additional support are needed to increase your understanding and use of representations? </a:t>
            </a:r>
          </a:p>
        </p:txBody>
      </p:sp>
      <p:sp>
        <p:nvSpPr>
          <p:cNvPr id="5" name="Slide Number Placeholder 4">
            <a:extLst>
              <a:ext uri="{FF2B5EF4-FFF2-40B4-BE49-F238E27FC236}">
                <a16:creationId xmlns:a16="http://schemas.microsoft.com/office/drawing/2014/main" id="{6B48DB9F-D593-4C7E-8990-B60767C7678F}"/>
              </a:ext>
            </a:extLst>
          </p:cNvPr>
          <p:cNvSpPr>
            <a:spLocks noGrp="1"/>
          </p:cNvSpPr>
          <p:nvPr>
            <p:ph type="sldNum" sz="quarter" idx="11"/>
          </p:nvPr>
        </p:nvSpPr>
        <p:spPr/>
        <p:txBody>
          <a:bodyPr/>
          <a:lstStyle/>
          <a:p>
            <a:pPr algn="r"/>
            <a:fld id="{F3477EC8-074D-41C4-94AE-E9EA7CEEA348}" type="slidenum">
              <a:rPr lang="en-US" smtClean="0"/>
              <a:pPr algn="r"/>
              <a:t>105</a:t>
            </a:fld>
            <a:endParaRPr lang="en-US" dirty="0"/>
          </a:p>
        </p:txBody>
      </p:sp>
    </p:spTree>
    <p:extLst>
      <p:ext uri="{BB962C8B-B14F-4D97-AF65-F5344CB8AC3E}">
        <p14:creationId xmlns:p14="http://schemas.microsoft.com/office/powerpoint/2010/main" val="26419375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B75D-605A-6C4B-9D04-2E3B2420EF29}"/>
              </a:ext>
            </a:extLst>
          </p:cNvPr>
          <p:cNvSpPr>
            <a:spLocks noGrp="1"/>
          </p:cNvSpPr>
          <p:nvPr>
            <p:ph type="ctrTitle"/>
          </p:nvPr>
        </p:nvSpPr>
        <p:spPr/>
        <p:txBody>
          <a:bodyPr/>
          <a:lstStyle/>
          <a:p>
            <a:r>
              <a:rPr lang="en-US" dirty="0"/>
              <a:t>Next Steps</a:t>
            </a:r>
          </a:p>
        </p:txBody>
      </p:sp>
      <p:sp>
        <p:nvSpPr>
          <p:cNvPr id="8" name="Subtitle 7">
            <a:extLst>
              <a:ext uri="{FF2B5EF4-FFF2-40B4-BE49-F238E27FC236}">
                <a16:creationId xmlns:a16="http://schemas.microsoft.com/office/drawing/2014/main" id="{5C97F37F-D47A-430C-A85F-26E837D60A5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563851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E0BE-F26E-EC40-958F-331607DCAD25}"/>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A6C7D92E-40C8-AA45-AADF-1C3FFF4D3755}"/>
              </a:ext>
            </a:extLst>
          </p:cNvPr>
          <p:cNvSpPr>
            <a:spLocks noGrp="1"/>
          </p:cNvSpPr>
          <p:nvPr>
            <p:ph idx="1"/>
          </p:nvPr>
        </p:nvSpPr>
        <p:spPr>
          <a:xfrm>
            <a:off x="916518" y="1662326"/>
            <a:ext cx="10966265" cy="3802809"/>
          </a:xfrm>
        </p:spPr>
        <p:txBody>
          <a:bodyPr/>
          <a:lstStyle/>
          <a:p>
            <a:r>
              <a:rPr lang="en-US" dirty="0"/>
              <a:t>Complete the a</a:t>
            </a:r>
            <a:r>
              <a:rPr lang="en-US" dirty="0">
                <a:solidFill>
                  <a:schemeClr val="tx1"/>
                </a:solidFill>
              </a:rPr>
              <a:t>ssigned reading: </a:t>
            </a:r>
            <a:r>
              <a:rPr lang="en-US" dirty="0"/>
              <a:t>Chapter 5: “Evaluating Rules That Expire”</a:t>
            </a:r>
          </a:p>
          <a:p>
            <a:r>
              <a:rPr lang="en-US" dirty="0"/>
              <a:t>While reading, consider the following: </a:t>
            </a:r>
          </a:p>
          <a:p>
            <a:pPr lvl="1"/>
            <a:r>
              <a:rPr lang="en-US" dirty="0"/>
              <a:t>Why have we previously relied on rules that expire (RTEs)? </a:t>
            </a:r>
          </a:p>
          <a:p>
            <a:pPr lvl="1"/>
            <a:r>
              <a:rPr lang="en-US" dirty="0"/>
              <a:t>How might RTEs interfere with student learning?</a:t>
            </a:r>
          </a:p>
          <a:p>
            <a:pPr lvl="1"/>
            <a:r>
              <a:rPr lang="en-US" dirty="0"/>
              <a:t>What supports do you have in place to help students determine if rules are generalizable?</a:t>
            </a:r>
          </a:p>
          <a:p>
            <a:r>
              <a:rPr lang="en-US" dirty="0"/>
              <a:t> Plan for our next session: </a:t>
            </a:r>
            <a:r>
              <a:rPr lang="en-US" dirty="0">
                <a:highlight>
                  <a:srgbClr val="FFFF00"/>
                </a:highlight>
              </a:rPr>
              <a:t>DATE</a:t>
            </a:r>
          </a:p>
        </p:txBody>
      </p:sp>
      <p:sp>
        <p:nvSpPr>
          <p:cNvPr id="4" name="Slide Number Placeholder 3">
            <a:extLst>
              <a:ext uri="{FF2B5EF4-FFF2-40B4-BE49-F238E27FC236}">
                <a16:creationId xmlns:a16="http://schemas.microsoft.com/office/drawing/2014/main" id="{B90AB29F-0BEF-044C-8811-560D378E2FB2}"/>
              </a:ext>
            </a:extLst>
          </p:cNvPr>
          <p:cNvSpPr>
            <a:spLocks noGrp="1"/>
          </p:cNvSpPr>
          <p:nvPr>
            <p:ph type="sldNum" sz="quarter" idx="10"/>
          </p:nvPr>
        </p:nvSpPr>
        <p:spPr/>
        <p:txBody>
          <a:bodyPr/>
          <a:lstStyle/>
          <a:p>
            <a:pPr algn="r"/>
            <a:fld id="{F3477EC8-074D-41C4-94AE-E9EA7CEEA348}" type="slidenum">
              <a:rPr lang="en-US" smtClean="0"/>
              <a:pPr algn="r"/>
              <a:t>107</a:t>
            </a:fld>
            <a:endParaRPr lang="en-US" dirty="0"/>
          </a:p>
        </p:txBody>
      </p:sp>
    </p:spTree>
    <p:extLst>
      <p:ext uri="{BB962C8B-B14F-4D97-AF65-F5344CB8AC3E}">
        <p14:creationId xmlns:p14="http://schemas.microsoft.com/office/powerpoint/2010/main" val="23957329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02688"/>
            <a:ext cx="9144000" cy="923330"/>
          </a:xfrm>
        </p:spPr>
        <p:txBody>
          <a:bodyPr/>
          <a:lstStyle/>
          <a:p>
            <a:r>
              <a:rPr lang="en-US" dirty="0"/>
              <a:t>Book Study</a:t>
            </a:r>
          </a:p>
        </p:txBody>
      </p:sp>
      <p:sp>
        <p:nvSpPr>
          <p:cNvPr id="3" name="Subtitle 2"/>
          <p:cNvSpPr>
            <a:spLocks noGrp="1"/>
          </p:cNvSpPr>
          <p:nvPr>
            <p:ph type="subTitle" idx="1"/>
          </p:nvPr>
        </p:nvSpPr>
        <p:spPr/>
        <p:txBody>
          <a:bodyPr/>
          <a:lstStyle/>
          <a:p>
            <a:r>
              <a:rPr lang="en-US" dirty="0"/>
              <a:t>Session 5: Chapter 5: Why Was I taught That? Evaluating Rules That Expire</a:t>
            </a:r>
          </a:p>
        </p:txBody>
      </p:sp>
    </p:spTree>
    <p:extLst>
      <p:ext uri="{BB962C8B-B14F-4D97-AF65-F5344CB8AC3E}">
        <p14:creationId xmlns:p14="http://schemas.microsoft.com/office/powerpoint/2010/main" val="38843494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4557-D8F3-9774-D5B5-888F2F4CC1B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D355E54-9ED4-5FE9-E6D2-2865892DCC0E}"/>
              </a:ext>
            </a:extLst>
          </p:cNvPr>
          <p:cNvSpPr>
            <a:spLocks noGrp="1"/>
          </p:cNvSpPr>
          <p:nvPr>
            <p:ph idx="1"/>
          </p:nvPr>
        </p:nvSpPr>
        <p:spPr/>
        <p:txBody>
          <a:bodyPr/>
          <a:lstStyle/>
          <a:p>
            <a:r>
              <a:rPr lang="en-US" dirty="0"/>
              <a:t>Warm-Up</a:t>
            </a:r>
          </a:p>
          <a:p>
            <a:r>
              <a:rPr lang="en-US" dirty="0"/>
              <a:t>Rules That Expire</a:t>
            </a:r>
          </a:p>
          <a:p>
            <a:r>
              <a:rPr lang="en-US" dirty="0"/>
              <a:t>Understanding Word Problems</a:t>
            </a:r>
          </a:p>
          <a:p>
            <a:r>
              <a:rPr lang="en-US" dirty="0"/>
              <a:t>Reviewing Misconceptions</a:t>
            </a:r>
          </a:p>
          <a:p>
            <a:r>
              <a:rPr lang="en-US" dirty="0"/>
              <a:t>Next Steps</a:t>
            </a:r>
          </a:p>
        </p:txBody>
      </p:sp>
      <p:sp>
        <p:nvSpPr>
          <p:cNvPr id="4" name="Slide Number Placeholder 3">
            <a:extLst>
              <a:ext uri="{FF2B5EF4-FFF2-40B4-BE49-F238E27FC236}">
                <a16:creationId xmlns:a16="http://schemas.microsoft.com/office/drawing/2014/main" id="{156625F2-1E34-F52D-030C-625A6C9E6DB3}"/>
              </a:ext>
            </a:extLst>
          </p:cNvPr>
          <p:cNvSpPr>
            <a:spLocks noGrp="1"/>
          </p:cNvSpPr>
          <p:nvPr>
            <p:ph type="sldNum" sz="quarter" idx="10"/>
          </p:nvPr>
        </p:nvSpPr>
        <p:spPr/>
        <p:txBody>
          <a:bodyPr/>
          <a:lstStyle/>
          <a:p>
            <a:pPr algn="r"/>
            <a:fld id="{F3477EC8-074D-41C4-94AE-E9EA7CEEA348}" type="slidenum">
              <a:rPr lang="en-US" smtClean="0"/>
              <a:pPr algn="r"/>
              <a:t>109</a:t>
            </a:fld>
            <a:endParaRPr lang="en-US" dirty="0"/>
          </a:p>
        </p:txBody>
      </p:sp>
    </p:spTree>
    <p:extLst>
      <p:ext uri="{BB962C8B-B14F-4D97-AF65-F5344CB8AC3E}">
        <p14:creationId xmlns:p14="http://schemas.microsoft.com/office/powerpoint/2010/main" val="64509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B522-E1D0-4D8D-B823-65850C04F26D}"/>
              </a:ext>
            </a:extLst>
          </p:cNvPr>
          <p:cNvSpPr>
            <a:spLocks noGrp="1"/>
          </p:cNvSpPr>
          <p:nvPr>
            <p:ph type="title"/>
          </p:nvPr>
        </p:nvSpPr>
        <p:spPr/>
        <p:txBody>
          <a:bodyPr/>
          <a:lstStyle/>
          <a:p>
            <a:r>
              <a:rPr lang="en-US" dirty="0"/>
              <a:t>Lesson Learned: Suggestions for Success </a:t>
            </a:r>
            <a:r>
              <a:rPr lang="en-US" dirty="0">
                <a:solidFill>
                  <a:schemeClr val="bg1"/>
                </a:solidFill>
              </a:rPr>
              <a:t>(continue-4)</a:t>
            </a:r>
          </a:p>
        </p:txBody>
      </p:sp>
      <p:sp>
        <p:nvSpPr>
          <p:cNvPr id="3" name="Content Placeholder 2">
            <a:extLst>
              <a:ext uri="{FF2B5EF4-FFF2-40B4-BE49-F238E27FC236}">
                <a16:creationId xmlns:a16="http://schemas.microsoft.com/office/drawing/2014/main" id="{47553A52-955D-4CAA-AD28-B77CEC1433E8}"/>
              </a:ext>
            </a:extLst>
          </p:cNvPr>
          <p:cNvSpPr>
            <a:spLocks noGrp="1"/>
          </p:cNvSpPr>
          <p:nvPr>
            <p:ph idx="1"/>
          </p:nvPr>
        </p:nvSpPr>
        <p:spPr/>
        <p:txBody>
          <a:bodyPr/>
          <a:lstStyle/>
          <a:p>
            <a:r>
              <a:rPr lang="en-US" dirty="0"/>
              <a:t>Each session includes breakout discussions. Create a variety of groupings so that participants can contribute to and learn from diverse perspectives. Some examples are as follows:</a:t>
            </a:r>
          </a:p>
          <a:p>
            <a:pPr lvl="1"/>
            <a:r>
              <a:rPr lang="en-US" sz="2400" dirty="0"/>
              <a:t>Groups that align interests and characteristics </a:t>
            </a:r>
          </a:p>
          <a:p>
            <a:pPr lvl="2"/>
            <a:r>
              <a:rPr lang="en-US" dirty="0"/>
              <a:t>Participant roles (administrator, coach, teacher) </a:t>
            </a:r>
          </a:p>
          <a:p>
            <a:pPr lvl="2"/>
            <a:r>
              <a:rPr lang="en-US" dirty="0"/>
              <a:t>Instructional grade</a:t>
            </a:r>
          </a:p>
          <a:p>
            <a:pPr lvl="2"/>
            <a:r>
              <a:rPr lang="en-US" dirty="0"/>
              <a:t>Content or special education expertise</a:t>
            </a:r>
          </a:p>
          <a:p>
            <a:pPr lvl="2"/>
            <a:r>
              <a:rPr lang="en-US" dirty="0"/>
              <a:t>Level or years of experience</a:t>
            </a:r>
          </a:p>
          <a:p>
            <a:pPr lvl="1"/>
            <a:r>
              <a:rPr lang="en-US" sz="2400" dirty="0"/>
              <a:t>Spontaneous or random assignment to groups</a:t>
            </a:r>
          </a:p>
        </p:txBody>
      </p:sp>
      <p:sp>
        <p:nvSpPr>
          <p:cNvPr id="4" name="Slide Number Placeholder 3">
            <a:extLst>
              <a:ext uri="{FF2B5EF4-FFF2-40B4-BE49-F238E27FC236}">
                <a16:creationId xmlns:a16="http://schemas.microsoft.com/office/drawing/2014/main" id="{B64CAADC-229F-4800-B722-9064CCE06315}"/>
              </a:ext>
            </a:extLst>
          </p:cNvPr>
          <p:cNvSpPr>
            <a:spLocks noGrp="1"/>
          </p:cNvSpPr>
          <p:nvPr>
            <p:ph type="sldNum" sz="quarter" idx="10"/>
          </p:nvPr>
        </p:nvSpPr>
        <p:spPr/>
        <p:txBody>
          <a:bodyPr/>
          <a:lstStyle/>
          <a:p>
            <a:pPr algn="r"/>
            <a:fld id="{F3477EC8-074D-41C4-94AE-E9EA7CEEA348}" type="slidenum">
              <a:rPr lang="en-US" smtClean="0"/>
              <a:pPr algn="r"/>
              <a:t>11</a:t>
            </a:fld>
            <a:endParaRPr lang="en-US" dirty="0"/>
          </a:p>
        </p:txBody>
      </p:sp>
    </p:spTree>
    <p:extLst>
      <p:ext uri="{BB962C8B-B14F-4D97-AF65-F5344CB8AC3E}">
        <p14:creationId xmlns:p14="http://schemas.microsoft.com/office/powerpoint/2010/main" val="33078994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idx="1"/>
          </p:nvPr>
        </p:nvSpPr>
        <p:spPr>
          <a:xfrm>
            <a:off x="916518" y="1662326"/>
            <a:ext cx="10966265" cy="2874232"/>
          </a:xfrm>
        </p:spPr>
        <p:txBody>
          <a:bodyPr/>
          <a:lstStyle/>
          <a:p>
            <a:r>
              <a:rPr lang="en-US" dirty="0"/>
              <a:t>Inventory commonly used RTEs and provide instructional alternatives.</a:t>
            </a:r>
          </a:p>
          <a:p>
            <a:r>
              <a:rPr lang="en-US" dirty="0"/>
              <a:t>Describe the advantage of teaching a schema-based approach to word problems.</a:t>
            </a:r>
          </a:p>
          <a:p>
            <a:r>
              <a:rPr lang="en-US" dirty="0"/>
              <a:t>Identify the impact of keyword-focused instruction and strategies for solving word problems.</a:t>
            </a:r>
          </a:p>
        </p:txBody>
      </p:sp>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p:txBody>
          <a:bodyPr/>
          <a:lstStyle/>
          <a:p>
            <a:pPr algn="r"/>
            <a:fld id="{F3477EC8-074D-41C4-94AE-E9EA7CEEA348}" type="slidenum">
              <a:rPr lang="en-US" smtClean="0"/>
              <a:pPr algn="r"/>
              <a:t>110</a:t>
            </a:fld>
            <a:endParaRPr lang="en-US" dirty="0"/>
          </a:p>
        </p:txBody>
      </p:sp>
    </p:spTree>
    <p:extLst>
      <p:ext uri="{BB962C8B-B14F-4D97-AF65-F5344CB8AC3E}">
        <p14:creationId xmlns:p14="http://schemas.microsoft.com/office/powerpoint/2010/main" val="26195322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A26F-257E-A84C-8442-F4EDDC117143}"/>
              </a:ext>
            </a:extLst>
          </p:cNvPr>
          <p:cNvSpPr>
            <a:spLocks noGrp="1"/>
          </p:cNvSpPr>
          <p:nvPr>
            <p:ph type="ctrTitle"/>
          </p:nvPr>
        </p:nvSpPr>
        <p:spPr/>
        <p:txBody>
          <a:bodyPr/>
          <a:lstStyle/>
          <a:p>
            <a:r>
              <a:rPr lang="en-US" dirty="0"/>
              <a:t>Warm-Up</a:t>
            </a:r>
          </a:p>
        </p:txBody>
      </p:sp>
      <p:sp>
        <p:nvSpPr>
          <p:cNvPr id="6" name="Subtitle 5">
            <a:extLst>
              <a:ext uri="{FF2B5EF4-FFF2-40B4-BE49-F238E27FC236}">
                <a16:creationId xmlns:a16="http://schemas.microsoft.com/office/drawing/2014/main" id="{826AC632-8B5D-41DF-983D-1344618D35B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432776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F749-9061-1F4A-BBA4-C0BFC3ED9F50}"/>
              </a:ext>
            </a:extLst>
          </p:cNvPr>
          <p:cNvSpPr>
            <a:spLocks noGrp="1"/>
          </p:cNvSpPr>
          <p:nvPr>
            <p:ph type="title"/>
          </p:nvPr>
        </p:nvSpPr>
        <p:spPr/>
        <p:txBody>
          <a:bodyPr/>
          <a:lstStyle/>
          <a:p>
            <a:r>
              <a:rPr lang="en-US" dirty="0"/>
              <a:t>Solve</a:t>
            </a:r>
          </a:p>
        </p:txBody>
      </p:sp>
      <p:sp>
        <p:nvSpPr>
          <p:cNvPr id="3" name="Content Placeholder 2">
            <a:extLst>
              <a:ext uri="{FF2B5EF4-FFF2-40B4-BE49-F238E27FC236}">
                <a16:creationId xmlns:a16="http://schemas.microsoft.com/office/drawing/2014/main" id="{6E9F6C5F-D089-964B-A819-C9AF65AD96B5}"/>
              </a:ext>
            </a:extLst>
          </p:cNvPr>
          <p:cNvSpPr>
            <a:spLocks noGrp="1"/>
          </p:cNvSpPr>
          <p:nvPr>
            <p:ph idx="1"/>
          </p:nvPr>
        </p:nvSpPr>
        <p:spPr>
          <a:xfrm>
            <a:off x="916518" y="1662326"/>
            <a:ext cx="10966265" cy="2739553"/>
          </a:xfrm>
        </p:spPr>
        <p:txBody>
          <a:bodyPr/>
          <a:lstStyle/>
          <a:p>
            <a:pPr marL="0" indent="0">
              <a:buNone/>
            </a:pPr>
            <a:r>
              <a:rPr lang="en-US" dirty="0"/>
              <a:t>Mari said, “2</a:t>
            </a:r>
            <a:r>
              <a:rPr lang="en-US" i="1" dirty="0"/>
              <a:t>h</a:t>
            </a:r>
            <a:r>
              <a:rPr lang="en-US" dirty="0"/>
              <a:t> is always greater than </a:t>
            </a:r>
            <a:r>
              <a:rPr lang="en-US" i="1" dirty="0"/>
              <a:t>h</a:t>
            </a:r>
            <a:r>
              <a:rPr lang="en-US" dirty="0"/>
              <a:t> + 2.” Do you agree with Mari?</a:t>
            </a:r>
          </a:p>
          <a:p>
            <a:pPr marL="681037" lvl="1" indent="-457200">
              <a:buFont typeface="+mj-lt"/>
              <a:buAutoNum type="alphaUcPeriod"/>
            </a:pPr>
            <a:r>
              <a:rPr lang="en-US" sz="2400" dirty="0"/>
              <a:t>Disagree because it is possible that 2</a:t>
            </a:r>
            <a:r>
              <a:rPr lang="en-US" sz="2400" i="1" dirty="0"/>
              <a:t>h</a:t>
            </a:r>
            <a:r>
              <a:rPr lang="en-US" sz="2400" dirty="0"/>
              <a:t> can be equal to or less than </a:t>
            </a:r>
            <a:r>
              <a:rPr lang="en-US" sz="2400" i="1" dirty="0"/>
              <a:t>h</a:t>
            </a:r>
            <a:r>
              <a:rPr lang="en-US" sz="2400" dirty="0"/>
              <a:t> + 2</a:t>
            </a:r>
          </a:p>
          <a:p>
            <a:pPr marL="681037" lvl="1" indent="-457200">
              <a:buFont typeface="+mj-lt"/>
              <a:buAutoNum type="alphaUcPeriod"/>
            </a:pPr>
            <a:r>
              <a:rPr lang="en-US" sz="2400" dirty="0"/>
              <a:t>Disagree because multiplication is not the inverse of addition. </a:t>
            </a:r>
          </a:p>
          <a:p>
            <a:pPr marL="681037" lvl="1" indent="-457200">
              <a:buFont typeface="+mj-lt"/>
              <a:buAutoNum type="alphaUcPeriod"/>
            </a:pPr>
            <a:r>
              <a:rPr lang="en-US" sz="2400" dirty="0"/>
              <a:t>Agree because multiplication always gives you a larger answer than addition. </a:t>
            </a:r>
          </a:p>
          <a:p>
            <a:pPr marL="681037" lvl="1" indent="-457200">
              <a:buFont typeface="+mj-lt"/>
              <a:buAutoNum type="alphaUcPeriod"/>
            </a:pPr>
            <a:r>
              <a:rPr lang="en-US" sz="2400" dirty="0"/>
              <a:t>Agree because </a:t>
            </a:r>
            <a:r>
              <a:rPr lang="en-US" sz="2400" i="1" dirty="0"/>
              <a:t>h</a:t>
            </a:r>
            <a:r>
              <a:rPr lang="en-US" sz="2400" dirty="0"/>
              <a:t> is a positive number.</a:t>
            </a:r>
          </a:p>
        </p:txBody>
      </p:sp>
      <p:sp>
        <p:nvSpPr>
          <p:cNvPr id="4" name="Slide Number Placeholder 3">
            <a:extLst>
              <a:ext uri="{FF2B5EF4-FFF2-40B4-BE49-F238E27FC236}">
                <a16:creationId xmlns:a16="http://schemas.microsoft.com/office/drawing/2014/main" id="{D0F890CC-3D85-5A4E-AB7E-43445F3F86BB}"/>
              </a:ext>
            </a:extLst>
          </p:cNvPr>
          <p:cNvSpPr>
            <a:spLocks noGrp="1"/>
          </p:cNvSpPr>
          <p:nvPr>
            <p:ph type="sldNum" sz="quarter" idx="10"/>
          </p:nvPr>
        </p:nvSpPr>
        <p:spPr/>
        <p:txBody>
          <a:bodyPr/>
          <a:lstStyle/>
          <a:p>
            <a:pPr algn="r"/>
            <a:fld id="{F3477EC8-074D-41C4-94AE-E9EA7CEEA348}" type="slidenum">
              <a:rPr lang="en-US" smtClean="0"/>
              <a:pPr algn="r"/>
              <a:t>112</a:t>
            </a:fld>
            <a:endParaRPr lang="en-US" dirty="0"/>
          </a:p>
        </p:txBody>
      </p:sp>
    </p:spTree>
    <p:extLst>
      <p:ext uri="{BB962C8B-B14F-4D97-AF65-F5344CB8AC3E}">
        <p14:creationId xmlns:p14="http://schemas.microsoft.com/office/powerpoint/2010/main" val="9902433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4860E-3550-433E-6C08-49D0AFAAAD24}"/>
              </a:ext>
            </a:extLst>
          </p:cNvPr>
          <p:cNvSpPr>
            <a:spLocks noGrp="1"/>
          </p:cNvSpPr>
          <p:nvPr>
            <p:ph type="title"/>
          </p:nvPr>
        </p:nvSpPr>
        <p:spPr/>
        <p:txBody>
          <a:bodyPr/>
          <a:lstStyle/>
          <a:p>
            <a:r>
              <a:rPr lang="en-US" dirty="0"/>
              <a:t>Let’s Discuss: Mari Problem </a:t>
            </a:r>
          </a:p>
        </p:txBody>
      </p:sp>
      <p:pic>
        <p:nvPicPr>
          <p:cNvPr id="9" name="Content Placeholder 8" descr="Two telephones communicating">
            <a:extLst>
              <a:ext uri="{FF2B5EF4-FFF2-40B4-BE49-F238E27FC236}">
                <a16:creationId xmlns:a16="http://schemas.microsoft.com/office/drawing/2014/main" id="{33881FAC-A273-1C5E-0066-609A5A62C2CA}"/>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914401" y="1676401"/>
            <a:ext cx="3987800" cy="2990850"/>
          </a:xfrm>
        </p:spPr>
      </p:pic>
      <p:sp>
        <p:nvSpPr>
          <p:cNvPr id="7" name="Content Placeholder 6">
            <a:extLst>
              <a:ext uri="{FF2B5EF4-FFF2-40B4-BE49-F238E27FC236}">
                <a16:creationId xmlns:a16="http://schemas.microsoft.com/office/drawing/2014/main" id="{A3C2004D-63AD-FE92-FBEF-68309B7F633C}"/>
              </a:ext>
            </a:extLst>
          </p:cNvPr>
          <p:cNvSpPr>
            <a:spLocks noGrp="1"/>
          </p:cNvSpPr>
          <p:nvPr>
            <p:ph sz="quarter" idx="13"/>
          </p:nvPr>
        </p:nvSpPr>
        <p:spPr>
          <a:xfrm>
            <a:off x="5314950" y="1676400"/>
            <a:ext cx="6568019" cy="4646613"/>
          </a:xfrm>
        </p:spPr>
        <p:txBody>
          <a:bodyPr>
            <a:noAutofit/>
          </a:bodyPr>
          <a:lstStyle/>
          <a:p>
            <a:r>
              <a:rPr lang="en-US" dirty="0">
                <a:solidFill>
                  <a:schemeClr val="tx1"/>
                </a:solidFill>
              </a:rPr>
              <a:t>What are the key vocabulary needed to solve? </a:t>
            </a:r>
            <a:r>
              <a:rPr lang="en-US" dirty="0"/>
              <a:t>What notation(s) are needed to solve?</a:t>
            </a:r>
          </a:p>
          <a:p>
            <a:r>
              <a:rPr lang="en-US" dirty="0">
                <a:solidFill>
                  <a:schemeClr val="tx1"/>
                </a:solidFill>
              </a:rPr>
              <a:t>What is the task asking us to do? What skills is it measuring? </a:t>
            </a:r>
          </a:p>
          <a:p>
            <a:r>
              <a:rPr lang="en-US" dirty="0">
                <a:solidFill>
                  <a:schemeClr val="tx1"/>
                </a:solidFill>
              </a:rPr>
              <a:t>What misconceptions does it address? How could you address or respond to misconceptions?</a:t>
            </a:r>
          </a:p>
          <a:p>
            <a:r>
              <a:rPr lang="en-US" dirty="0">
                <a:solidFill>
                  <a:schemeClr val="tx1"/>
                </a:solidFill>
              </a:rPr>
              <a:t>Why is this skill challenging for students? </a:t>
            </a:r>
          </a:p>
        </p:txBody>
      </p:sp>
      <p:sp>
        <p:nvSpPr>
          <p:cNvPr id="4" name="Slide Number Placeholder 3">
            <a:extLst>
              <a:ext uri="{FF2B5EF4-FFF2-40B4-BE49-F238E27FC236}">
                <a16:creationId xmlns:a16="http://schemas.microsoft.com/office/drawing/2014/main" id="{29B6EA6A-3D1C-F891-4037-7ED652430797}"/>
              </a:ext>
            </a:extLst>
          </p:cNvPr>
          <p:cNvSpPr>
            <a:spLocks noGrp="1"/>
          </p:cNvSpPr>
          <p:nvPr>
            <p:ph type="sldNum" sz="quarter" idx="11"/>
          </p:nvPr>
        </p:nvSpPr>
        <p:spPr/>
        <p:txBody>
          <a:bodyPr/>
          <a:lstStyle/>
          <a:p>
            <a:pPr algn="r"/>
            <a:fld id="{F3477EC8-074D-41C4-94AE-E9EA7CEEA348}" type="slidenum">
              <a:rPr lang="en-US" smtClean="0"/>
              <a:pPr algn="r"/>
              <a:t>113</a:t>
            </a:fld>
            <a:endParaRPr lang="en-US" dirty="0"/>
          </a:p>
        </p:txBody>
      </p:sp>
    </p:spTree>
    <p:extLst>
      <p:ext uri="{BB962C8B-B14F-4D97-AF65-F5344CB8AC3E}">
        <p14:creationId xmlns:p14="http://schemas.microsoft.com/office/powerpoint/2010/main" val="9339338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693A-7DAA-BA40-B4C5-764A18E22E51}"/>
              </a:ext>
            </a:extLst>
          </p:cNvPr>
          <p:cNvSpPr>
            <a:spLocks noGrp="1"/>
          </p:cNvSpPr>
          <p:nvPr>
            <p:ph type="ctrTitle"/>
          </p:nvPr>
        </p:nvSpPr>
        <p:spPr>
          <a:xfrm>
            <a:off x="1524000" y="2402688"/>
            <a:ext cx="9144000" cy="923330"/>
          </a:xfrm>
        </p:spPr>
        <p:txBody>
          <a:bodyPr/>
          <a:lstStyle/>
          <a:p>
            <a:r>
              <a:rPr lang="en-US" dirty="0"/>
              <a:t>Rules That Expire</a:t>
            </a:r>
          </a:p>
        </p:txBody>
      </p:sp>
      <p:sp>
        <p:nvSpPr>
          <p:cNvPr id="6" name="Subtitle 5">
            <a:extLst>
              <a:ext uri="{FF2B5EF4-FFF2-40B4-BE49-F238E27FC236}">
                <a16:creationId xmlns:a16="http://schemas.microsoft.com/office/drawing/2014/main" id="{877D46DA-F843-4242-B1AC-20FC85CB692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782857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10D1-F53C-504D-B4C7-A41E47592200}"/>
              </a:ext>
            </a:extLst>
          </p:cNvPr>
          <p:cNvSpPr>
            <a:spLocks noGrp="1"/>
          </p:cNvSpPr>
          <p:nvPr>
            <p:ph type="title"/>
          </p:nvPr>
        </p:nvSpPr>
        <p:spPr>
          <a:xfrm>
            <a:off x="916518" y="820978"/>
            <a:ext cx="10966449" cy="553998"/>
          </a:xfrm>
        </p:spPr>
        <p:txBody>
          <a:bodyPr vert="horz" wrap="square" lIns="0" tIns="0" rIns="0" bIns="0" numCol="1" anchor="b" anchorCtr="0" compatLnSpc="1">
            <a:prstTxWarp prst="textNoShape">
              <a:avLst/>
            </a:prstTxWarp>
            <a:normAutofit/>
          </a:bodyPr>
          <a:lstStyle/>
          <a:p>
            <a:r>
              <a:rPr lang="en-US" b="0" kern="1200" dirty="0">
                <a:latin typeface="Calibri" panose="020F0502020204030204" pitchFamily="34" charset="0"/>
                <a:ea typeface="ＭＳ Ｐゴシック" charset="0"/>
                <a:cs typeface="Calibri" panose="020F0502020204030204" pitchFamily="34" charset="0"/>
              </a:rPr>
              <a:t>I Wonder</a:t>
            </a:r>
          </a:p>
        </p:txBody>
      </p:sp>
      <p:sp>
        <p:nvSpPr>
          <p:cNvPr id="7" name="TextBox 6">
            <a:extLst>
              <a:ext uri="{FF2B5EF4-FFF2-40B4-BE49-F238E27FC236}">
                <a16:creationId xmlns:a16="http://schemas.microsoft.com/office/drawing/2014/main" id="{B48E8FC4-5E26-194F-92F9-52E317C83FB6}"/>
              </a:ext>
            </a:extLst>
          </p:cNvPr>
          <p:cNvSpPr txBox="1"/>
          <p:nvPr/>
        </p:nvSpPr>
        <p:spPr bwMode="gray">
          <a:xfrm>
            <a:off x="1443567" y="2596825"/>
            <a:ext cx="5325535" cy="1937075"/>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a:bodyPr>
          <a:lstStyle/>
          <a:p>
            <a:pPr indent="-240030" algn="ctr" defTabSz="685800">
              <a:lnSpc>
                <a:spcPct val="125000"/>
              </a:lnSpc>
              <a:spcAft>
                <a:spcPts val="600"/>
              </a:spcAft>
            </a:pPr>
            <a:r>
              <a:rPr lang="en-US" sz="4000" dirty="0">
                <a:solidFill>
                  <a:srgbClr val="52419B"/>
                </a:solidFill>
                <a:latin typeface="Calibri" panose="020F0502020204030204" pitchFamily="34" charset="0"/>
                <a:cs typeface="Calibri" panose="020F0502020204030204" pitchFamily="34" charset="0"/>
              </a:rPr>
              <a:t>What is the purpose of mathematics?</a:t>
            </a:r>
          </a:p>
        </p:txBody>
      </p:sp>
      <p:pic>
        <p:nvPicPr>
          <p:cNvPr id="6" name="Content Placeholder 5" descr="Yellow and blue symbols">
            <a:extLst>
              <a:ext uri="{FF2B5EF4-FFF2-40B4-BE49-F238E27FC236}">
                <a16:creationId xmlns:a16="http://schemas.microsoft.com/office/drawing/2014/main" id="{0320169E-DFAF-C946-83E4-0A3FF75E420F}"/>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b="-1"/>
          <a:stretch/>
        </p:blipFill>
        <p:spPr>
          <a:xfrm>
            <a:off x="7628789" y="1676400"/>
            <a:ext cx="4258411" cy="3772226"/>
          </a:xfrm>
          <a:noFill/>
        </p:spPr>
      </p:pic>
      <p:sp>
        <p:nvSpPr>
          <p:cNvPr id="4" name="Slide Number Placeholder 3">
            <a:extLst>
              <a:ext uri="{FF2B5EF4-FFF2-40B4-BE49-F238E27FC236}">
                <a16:creationId xmlns:a16="http://schemas.microsoft.com/office/drawing/2014/main" id="{838578A9-970D-5248-A89B-B95A22C42A5D}"/>
              </a:ext>
            </a:extLst>
          </p:cNvPr>
          <p:cNvSpPr>
            <a:spLocks noGrp="1"/>
          </p:cNvSpPr>
          <p:nvPr>
            <p:ph type="sldNum" sz="quarter" idx="11"/>
          </p:nvPr>
        </p:nvSpPr>
        <p:spPr>
          <a:xfrm>
            <a:off x="11741903" y="6675976"/>
            <a:ext cx="141064" cy="138499"/>
          </a:xfrm>
        </p:spPr>
        <p:txBody>
          <a:bodyPr wrap="none" lIns="0" tIns="0" rIns="0" bIns="0">
            <a:normAutofit/>
          </a:bodyPr>
          <a:lstStyle/>
          <a:p>
            <a:pPr algn="r">
              <a:spcAft>
                <a:spcPts val="600"/>
              </a:spcAft>
            </a:pPr>
            <a:fld id="{F3477EC8-074D-41C4-94AE-E9EA7CEEA348}" type="slidenum">
              <a:rPr lang="en-US" smtClean="0"/>
              <a:pPr algn="r">
                <a:spcAft>
                  <a:spcPts val="600"/>
                </a:spcAft>
              </a:pPr>
              <a:t>115</a:t>
            </a:fld>
            <a:endParaRPr lang="en-US" dirty="0"/>
          </a:p>
        </p:txBody>
      </p:sp>
    </p:spTree>
    <p:extLst>
      <p:ext uri="{BB962C8B-B14F-4D97-AF65-F5344CB8AC3E}">
        <p14:creationId xmlns:p14="http://schemas.microsoft.com/office/powerpoint/2010/main" val="12028500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7564-751E-4448-A337-58CCD8BCAE83}"/>
              </a:ext>
            </a:extLst>
          </p:cNvPr>
          <p:cNvSpPr>
            <a:spLocks noGrp="1"/>
          </p:cNvSpPr>
          <p:nvPr>
            <p:ph type="title"/>
          </p:nvPr>
        </p:nvSpPr>
        <p:spPr/>
        <p:txBody>
          <a:bodyPr/>
          <a:lstStyle/>
          <a:p>
            <a:r>
              <a:rPr lang="en-US" dirty="0"/>
              <a:t>Rules That Expire</a:t>
            </a:r>
          </a:p>
        </p:txBody>
      </p:sp>
      <p:sp>
        <p:nvSpPr>
          <p:cNvPr id="3" name="Content Placeholder 2">
            <a:extLst>
              <a:ext uri="{FF2B5EF4-FFF2-40B4-BE49-F238E27FC236}">
                <a16:creationId xmlns:a16="http://schemas.microsoft.com/office/drawing/2014/main" id="{B5076A66-C516-7542-AAEF-0703B719D3C6}"/>
              </a:ext>
            </a:extLst>
          </p:cNvPr>
          <p:cNvSpPr>
            <a:spLocks noGrp="1"/>
          </p:cNvSpPr>
          <p:nvPr>
            <p:ph sz="quarter" idx="12"/>
          </p:nvPr>
        </p:nvSpPr>
        <p:spPr>
          <a:xfrm>
            <a:off x="916517" y="1599875"/>
            <a:ext cx="5325535" cy="3867476"/>
          </a:xfrm>
        </p:spPr>
        <p:txBody>
          <a:bodyPr/>
          <a:lstStyle/>
          <a:p>
            <a:r>
              <a:rPr lang="en-US" dirty="0"/>
              <a:t>Head to Jamboard; Slide 12</a:t>
            </a:r>
          </a:p>
          <a:p>
            <a:r>
              <a:rPr lang="en-US" dirty="0"/>
              <a:t>What RTEs are you guilty of teaching? (pink)</a:t>
            </a:r>
          </a:p>
          <a:p>
            <a:r>
              <a:rPr lang="en-US" dirty="0"/>
              <a:t>What rules do you have questions about or are surprised by? (green)</a:t>
            </a:r>
          </a:p>
          <a:p>
            <a:r>
              <a:rPr lang="en-US" dirty="0"/>
              <a:t>Lingering questions or aha moments (yellow)</a:t>
            </a:r>
          </a:p>
        </p:txBody>
      </p:sp>
      <p:sp>
        <p:nvSpPr>
          <p:cNvPr id="5" name="Slide Number Placeholder 4">
            <a:extLst>
              <a:ext uri="{FF2B5EF4-FFF2-40B4-BE49-F238E27FC236}">
                <a16:creationId xmlns:a16="http://schemas.microsoft.com/office/drawing/2014/main" id="{1E0CC0F3-4643-3A40-9CEF-8740A7F04F8D}"/>
              </a:ext>
            </a:extLst>
          </p:cNvPr>
          <p:cNvSpPr>
            <a:spLocks noGrp="1"/>
          </p:cNvSpPr>
          <p:nvPr>
            <p:ph type="sldNum" sz="quarter" idx="11"/>
          </p:nvPr>
        </p:nvSpPr>
        <p:spPr/>
        <p:txBody>
          <a:bodyPr/>
          <a:lstStyle/>
          <a:p>
            <a:pPr algn="r"/>
            <a:fld id="{F3477EC8-074D-41C4-94AE-E9EA7CEEA348}" type="slidenum">
              <a:rPr lang="en-US" smtClean="0"/>
              <a:pPr algn="r"/>
              <a:t>116</a:t>
            </a:fld>
            <a:endParaRPr lang="en-US" dirty="0"/>
          </a:p>
        </p:txBody>
      </p:sp>
      <p:pic>
        <p:nvPicPr>
          <p:cNvPr id="8" name="Picture 7" descr="image of the Jamboard icon with slide 12 showing">
            <a:extLst>
              <a:ext uri="{FF2B5EF4-FFF2-40B4-BE49-F238E27FC236}">
                <a16:creationId xmlns:a16="http://schemas.microsoft.com/office/drawing/2014/main" id="{98B60FF4-C405-DC8B-7ED2-4DE8C1FB1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465A45DD-FCF3-AD1D-15AC-3251BDDC41D0}"/>
              </a:ext>
            </a:extLst>
          </p:cNvPr>
          <p:cNvSpPr txBox="1"/>
          <p:nvPr/>
        </p:nvSpPr>
        <p:spPr>
          <a:xfrm>
            <a:off x="11035871" y="1026053"/>
            <a:ext cx="832279" cy="307777"/>
          </a:xfrm>
          <a:prstGeom prst="rect">
            <a:avLst/>
          </a:prstGeom>
          <a:noFill/>
        </p:spPr>
        <p:txBody>
          <a:bodyPr wrap="none" rtlCol="0">
            <a:spAutoFit/>
          </a:bodyPr>
          <a:lstStyle/>
          <a:p>
            <a:r>
              <a:rPr lang="en-US" sz="1400" dirty="0"/>
              <a:t>Slide 12</a:t>
            </a:r>
          </a:p>
        </p:txBody>
      </p:sp>
      <p:pic>
        <p:nvPicPr>
          <p:cNvPr id="6" name="Picture 5" descr="Calculator keypad">
            <a:extLst>
              <a:ext uri="{FF2B5EF4-FFF2-40B4-BE49-F238E27FC236}">
                <a16:creationId xmlns:a16="http://schemas.microsoft.com/office/drawing/2014/main" id="{32CE1EA0-4983-488F-1837-75F370F86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983" y="1918258"/>
            <a:ext cx="5317976" cy="3340353"/>
          </a:xfrm>
          <a:prstGeom prst="rect">
            <a:avLst/>
          </a:prstGeom>
        </p:spPr>
      </p:pic>
    </p:spTree>
    <p:extLst>
      <p:ext uri="{BB962C8B-B14F-4D97-AF65-F5344CB8AC3E}">
        <p14:creationId xmlns:p14="http://schemas.microsoft.com/office/powerpoint/2010/main" val="38387045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17CD065-E860-4813-8D10-3110AF133E76}"/>
              </a:ext>
            </a:extLst>
          </p:cNvPr>
          <p:cNvSpPr>
            <a:spLocks noGrp="1"/>
          </p:cNvSpPr>
          <p:nvPr>
            <p:ph type="title"/>
          </p:nvPr>
        </p:nvSpPr>
        <p:spPr/>
        <p:txBody>
          <a:bodyPr/>
          <a:lstStyle/>
          <a:p>
            <a:r>
              <a:rPr lang="en-US" dirty="0">
                <a:ea typeface="ＭＳ Ｐゴシック"/>
              </a:rPr>
              <a:t>Let’s Try It </a:t>
            </a:r>
            <a:endParaRPr lang="en-US" dirty="0"/>
          </a:p>
        </p:txBody>
      </p:sp>
      <p:sp>
        <p:nvSpPr>
          <p:cNvPr id="3" name="Content Placeholder 2">
            <a:extLst>
              <a:ext uri="{FF2B5EF4-FFF2-40B4-BE49-F238E27FC236}">
                <a16:creationId xmlns:a16="http://schemas.microsoft.com/office/drawing/2014/main" id="{010A0340-CA0D-45EE-8E6A-E4C72CD2CCBB}"/>
              </a:ext>
            </a:extLst>
          </p:cNvPr>
          <p:cNvSpPr>
            <a:spLocks noGrp="1"/>
          </p:cNvSpPr>
          <p:nvPr>
            <p:ph sz="quarter" idx="12"/>
          </p:nvPr>
        </p:nvSpPr>
        <p:spPr>
          <a:xfrm>
            <a:off x="916517" y="1676400"/>
            <a:ext cx="6462183" cy="4646613"/>
          </a:xfrm>
        </p:spPr>
        <p:txBody>
          <a:bodyPr wrap="square" anchor="t">
            <a:noAutofit/>
          </a:bodyPr>
          <a:lstStyle/>
          <a:p>
            <a:pPr marL="0" indent="0">
              <a:buNone/>
            </a:pPr>
            <a:r>
              <a:rPr lang="en-US" dirty="0">
                <a:cs typeface="Arial"/>
              </a:rPr>
              <a:t>At a party, 12 friends will share three whole pizzas. If each person is to get the same amount of pizza, how much of a pizza will each person get?</a:t>
            </a:r>
            <a:endParaRPr lang="en-US" dirty="0"/>
          </a:p>
          <a:p>
            <a:pPr marL="233045" indent="-233045">
              <a:buClr>
                <a:schemeClr val="tx1"/>
              </a:buClr>
            </a:pPr>
            <a:r>
              <a:rPr lang="en-US" dirty="0">
                <a:cs typeface="Arial"/>
              </a:rPr>
              <a:t>Which RTE does this refer to?</a:t>
            </a:r>
          </a:p>
          <a:p>
            <a:pPr marL="233045" indent="-233045">
              <a:buClr>
                <a:schemeClr val="tx1"/>
              </a:buClr>
            </a:pPr>
            <a:r>
              <a:rPr lang="en-US" dirty="0">
                <a:cs typeface="Arial"/>
              </a:rPr>
              <a:t>Using abstract and pictorial representations, how would you show your students to solve this problem?</a:t>
            </a:r>
            <a:endParaRPr lang="en-US" dirty="0"/>
          </a:p>
        </p:txBody>
      </p:sp>
      <p:sp>
        <p:nvSpPr>
          <p:cNvPr id="5" name="Slide Number Placeholder 4">
            <a:extLst>
              <a:ext uri="{FF2B5EF4-FFF2-40B4-BE49-F238E27FC236}">
                <a16:creationId xmlns:a16="http://schemas.microsoft.com/office/drawing/2014/main" id="{AC6DD394-1F20-4B4C-851C-7A48E203F5D2}"/>
              </a:ext>
            </a:extLst>
          </p:cNvPr>
          <p:cNvSpPr>
            <a:spLocks noGrp="1"/>
          </p:cNvSpPr>
          <p:nvPr>
            <p:ph type="sldNum" sz="quarter" idx="11"/>
          </p:nvPr>
        </p:nvSpPr>
        <p:spPr/>
        <p:txBody>
          <a:bodyPr wrap="none">
            <a:normAutofit/>
          </a:bodyPr>
          <a:lstStyle/>
          <a:p>
            <a:pPr algn="r">
              <a:spcAft>
                <a:spcPts val="600"/>
              </a:spcAft>
            </a:pPr>
            <a:fld id="{F3477EC8-074D-41C4-94AE-E9EA7CEEA348}" type="slidenum">
              <a:rPr lang="en-US" smtClean="0"/>
              <a:pPr algn="r">
                <a:spcAft>
                  <a:spcPts val="600"/>
                </a:spcAft>
              </a:pPr>
              <a:t>117</a:t>
            </a:fld>
            <a:endParaRPr lang="en-US" dirty="0"/>
          </a:p>
        </p:txBody>
      </p:sp>
      <p:pic>
        <p:nvPicPr>
          <p:cNvPr id="7" name="Picture 6" descr="Pizza">
            <a:extLst>
              <a:ext uri="{FF2B5EF4-FFF2-40B4-BE49-F238E27FC236}">
                <a16:creationId xmlns:a16="http://schemas.microsoft.com/office/drawing/2014/main" id="{9BC3C550-ED20-4D44-8983-26CC8B8DE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79267" y="1676400"/>
            <a:ext cx="4207933" cy="4138191"/>
          </a:xfrm>
          <a:prstGeom prst="rect">
            <a:avLst/>
          </a:prstGeom>
          <a:noFill/>
        </p:spPr>
      </p:pic>
      <p:pic>
        <p:nvPicPr>
          <p:cNvPr id="8" name="Picture 7" descr="image of the Jamboard icon with slide 13 showing">
            <a:extLst>
              <a:ext uri="{FF2B5EF4-FFF2-40B4-BE49-F238E27FC236}">
                <a16:creationId xmlns:a16="http://schemas.microsoft.com/office/drawing/2014/main" id="{73A02BAB-47A2-08AA-055C-E15820420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EE24C64A-9F48-BC20-42B2-E6220B504282}"/>
              </a:ext>
            </a:extLst>
          </p:cNvPr>
          <p:cNvSpPr txBox="1"/>
          <p:nvPr/>
        </p:nvSpPr>
        <p:spPr>
          <a:xfrm>
            <a:off x="11035871" y="1026053"/>
            <a:ext cx="832279" cy="307777"/>
          </a:xfrm>
          <a:prstGeom prst="rect">
            <a:avLst/>
          </a:prstGeom>
          <a:noFill/>
        </p:spPr>
        <p:txBody>
          <a:bodyPr wrap="none" rtlCol="0">
            <a:spAutoFit/>
          </a:bodyPr>
          <a:lstStyle/>
          <a:p>
            <a:r>
              <a:rPr lang="en-US" sz="1400" dirty="0"/>
              <a:t>Slide 13</a:t>
            </a:r>
          </a:p>
        </p:txBody>
      </p:sp>
    </p:spTree>
    <p:extLst>
      <p:ext uri="{BB962C8B-B14F-4D97-AF65-F5344CB8AC3E}">
        <p14:creationId xmlns:p14="http://schemas.microsoft.com/office/powerpoint/2010/main" val="3686783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778E-D56D-D041-B1C2-8C4A60E656FC}"/>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043D70A4-DDC8-474C-BE35-F41664E1F1FD}"/>
              </a:ext>
            </a:extLst>
          </p:cNvPr>
          <p:cNvSpPr>
            <a:spLocks noGrp="1"/>
          </p:cNvSpPr>
          <p:nvPr>
            <p:ph idx="1"/>
          </p:nvPr>
        </p:nvSpPr>
        <p:spPr/>
        <p:txBody>
          <a:bodyPr/>
          <a:lstStyle/>
          <a:p>
            <a:r>
              <a:rPr lang="en-US" dirty="0"/>
              <a:t>RTEs are harmful.</a:t>
            </a:r>
          </a:p>
          <a:p>
            <a:pPr lvl="1"/>
            <a:r>
              <a:rPr lang="en-US" sz="2400" dirty="0"/>
              <a:t>Appearance of success, especially for students who struggle</a:t>
            </a:r>
          </a:p>
          <a:p>
            <a:pPr lvl="1"/>
            <a:r>
              <a:rPr lang="en-US" sz="2400" dirty="0"/>
              <a:t>Lack of mathematical flexibility because of a decrease in conceptual understanding</a:t>
            </a:r>
          </a:p>
          <a:p>
            <a:r>
              <a:rPr lang="en-US" dirty="0"/>
              <a:t>Need to develop </a:t>
            </a:r>
            <a:r>
              <a:rPr lang="en-US" b="1" dirty="0"/>
              <a:t>both</a:t>
            </a:r>
            <a:r>
              <a:rPr lang="en-US" dirty="0"/>
              <a:t> procedural fluency and conceptual understanding.</a:t>
            </a:r>
          </a:p>
          <a:p>
            <a:r>
              <a:rPr lang="en-US" dirty="0"/>
              <a:t>Perpetuate the negative perception and incorrect myth of mathematics as a set of disjointed ideas that are not connected to the world.</a:t>
            </a:r>
          </a:p>
          <a:p>
            <a:r>
              <a:rPr lang="en-US" dirty="0"/>
              <a:t>Students do not “grow out” of rules, and the long-term effects of teaching RTEs are very real.</a:t>
            </a:r>
          </a:p>
        </p:txBody>
      </p:sp>
      <p:sp>
        <p:nvSpPr>
          <p:cNvPr id="4" name="Slide Number Placeholder 3">
            <a:extLst>
              <a:ext uri="{FF2B5EF4-FFF2-40B4-BE49-F238E27FC236}">
                <a16:creationId xmlns:a16="http://schemas.microsoft.com/office/drawing/2014/main" id="{6517F4A3-8B5F-CD48-8887-D8808729DFA2}"/>
              </a:ext>
            </a:extLst>
          </p:cNvPr>
          <p:cNvSpPr>
            <a:spLocks noGrp="1"/>
          </p:cNvSpPr>
          <p:nvPr>
            <p:ph type="sldNum" sz="quarter" idx="10"/>
          </p:nvPr>
        </p:nvSpPr>
        <p:spPr/>
        <p:txBody>
          <a:bodyPr/>
          <a:lstStyle/>
          <a:p>
            <a:pPr algn="r"/>
            <a:fld id="{F3477EC8-074D-41C4-94AE-E9EA7CEEA348}" type="slidenum">
              <a:rPr lang="en-US" smtClean="0"/>
              <a:pPr algn="r"/>
              <a:t>118</a:t>
            </a:fld>
            <a:endParaRPr lang="en-US" dirty="0"/>
          </a:p>
        </p:txBody>
      </p:sp>
    </p:spTree>
    <p:extLst>
      <p:ext uri="{BB962C8B-B14F-4D97-AF65-F5344CB8AC3E}">
        <p14:creationId xmlns:p14="http://schemas.microsoft.com/office/powerpoint/2010/main" val="30858729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5725-A042-DAD5-9E4C-BC5AE6EE52F8}"/>
              </a:ext>
            </a:extLst>
          </p:cNvPr>
          <p:cNvSpPr>
            <a:spLocks noGrp="1"/>
          </p:cNvSpPr>
          <p:nvPr>
            <p:ph type="ctrTitle"/>
          </p:nvPr>
        </p:nvSpPr>
        <p:spPr>
          <a:xfrm>
            <a:off x="1524000" y="2402688"/>
            <a:ext cx="9144000" cy="923330"/>
          </a:xfrm>
        </p:spPr>
        <p:txBody>
          <a:bodyPr/>
          <a:lstStyle/>
          <a:p>
            <a:r>
              <a:rPr lang="en-US" dirty="0"/>
              <a:t>Word Problems</a:t>
            </a:r>
          </a:p>
        </p:txBody>
      </p:sp>
      <p:sp>
        <p:nvSpPr>
          <p:cNvPr id="3" name="Subtitle 2">
            <a:extLst>
              <a:ext uri="{FF2B5EF4-FFF2-40B4-BE49-F238E27FC236}">
                <a16:creationId xmlns:a16="http://schemas.microsoft.com/office/drawing/2014/main" id="{B5796D99-9124-398D-BF41-F084187C3FD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823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4806-7F4C-4B8A-9D6A-A8ACD2BEFC41}"/>
              </a:ext>
            </a:extLst>
          </p:cNvPr>
          <p:cNvSpPr>
            <a:spLocks noGrp="1"/>
          </p:cNvSpPr>
          <p:nvPr>
            <p:ph type="title"/>
          </p:nvPr>
        </p:nvSpPr>
        <p:spPr/>
        <p:txBody>
          <a:bodyPr/>
          <a:lstStyle/>
          <a:p>
            <a:r>
              <a:rPr lang="en-US" dirty="0"/>
              <a:t>Using Jamboard</a:t>
            </a:r>
          </a:p>
        </p:txBody>
      </p:sp>
      <p:sp>
        <p:nvSpPr>
          <p:cNvPr id="4" name="Slide Number Placeholder 3">
            <a:extLst>
              <a:ext uri="{FF2B5EF4-FFF2-40B4-BE49-F238E27FC236}">
                <a16:creationId xmlns:a16="http://schemas.microsoft.com/office/drawing/2014/main" id="{2275082B-2422-4B95-A671-B5680E42C7D7}"/>
              </a:ext>
            </a:extLst>
          </p:cNvPr>
          <p:cNvSpPr>
            <a:spLocks noGrp="1"/>
          </p:cNvSpPr>
          <p:nvPr>
            <p:ph type="sldNum" sz="quarter" idx="10"/>
          </p:nvPr>
        </p:nvSpPr>
        <p:spPr/>
        <p:txBody>
          <a:bodyPr/>
          <a:lstStyle/>
          <a:p>
            <a:pPr algn="r"/>
            <a:fld id="{F3477EC8-074D-41C4-94AE-E9EA7CEEA348}" type="slidenum">
              <a:rPr lang="en-US" smtClean="0"/>
              <a:pPr algn="r"/>
              <a:t>12</a:t>
            </a:fld>
            <a:endParaRPr lang="en-US" dirty="0"/>
          </a:p>
        </p:txBody>
      </p:sp>
      <p:pic>
        <p:nvPicPr>
          <p:cNvPr id="6" name="Picture 5" descr="Image of a Jamboard menu showing how the facilitator is to make a copy of a Jamboard file">
            <a:extLst>
              <a:ext uri="{FF2B5EF4-FFF2-40B4-BE49-F238E27FC236}">
                <a16:creationId xmlns:a16="http://schemas.microsoft.com/office/drawing/2014/main" id="{9F2A1723-1CAA-4DF5-928B-AD3CDBC95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57" y="1934653"/>
            <a:ext cx="2627579" cy="3864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Image of a Jamboard screen in which the facilitator changes access from viewer to editor.">
            <a:extLst>
              <a:ext uri="{FF2B5EF4-FFF2-40B4-BE49-F238E27FC236}">
                <a16:creationId xmlns:a16="http://schemas.microsoft.com/office/drawing/2014/main" id="{7F2DA56D-0B66-4E7F-9896-032A8B5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617" y="1891008"/>
            <a:ext cx="2958938" cy="3864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Arrow: Left 8">
            <a:extLst>
              <a:ext uri="{FF2B5EF4-FFF2-40B4-BE49-F238E27FC236}">
                <a16:creationId xmlns:a16="http://schemas.microsoft.com/office/drawing/2014/main" id="{7D8CF762-71A9-4B9A-81FF-2C370FCAF164}"/>
              </a:ext>
            </a:extLst>
          </p:cNvPr>
          <p:cNvSpPr/>
          <p:nvPr/>
        </p:nvSpPr>
        <p:spPr>
          <a:xfrm>
            <a:off x="3737822" y="1526366"/>
            <a:ext cx="2194560" cy="1371600"/>
          </a:xfrm>
          <a:prstGeom prst="leftArrow">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the three vertical dots</a:t>
            </a:r>
          </a:p>
        </p:txBody>
      </p:sp>
      <p:sp>
        <p:nvSpPr>
          <p:cNvPr id="10" name="Arrow: Left 9">
            <a:extLst>
              <a:ext uri="{FF2B5EF4-FFF2-40B4-BE49-F238E27FC236}">
                <a16:creationId xmlns:a16="http://schemas.microsoft.com/office/drawing/2014/main" id="{F1054472-D04F-405C-BBA1-3D5A34A558D9}"/>
              </a:ext>
            </a:extLst>
          </p:cNvPr>
          <p:cNvSpPr/>
          <p:nvPr/>
        </p:nvSpPr>
        <p:spPr>
          <a:xfrm>
            <a:off x="3737822" y="3780012"/>
            <a:ext cx="2194560" cy="1371600"/>
          </a:xfrm>
          <a:prstGeom prst="leftArrow">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make a copy</a:t>
            </a:r>
          </a:p>
        </p:txBody>
      </p:sp>
      <p:sp>
        <p:nvSpPr>
          <p:cNvPr id="11" name="Arrow: Left 10">
            <a:extLst>
              <a:ext uri="{FF2B5EF4-FFF2-40B4-BE49-F238E27FC236}">
                <a16:creationId xmlns:a16="http://schemas.microsoft.com/office/drawing/2014/main" id="{B42843CE-9DD2-4AE0-A46F-51BD31002CE9}"/>
              </a:ext>
            </a:extLst>
          </p:cNvPr>
          <p:cNvSpPr/>
          <p:nvPr/>
        </p:nvSpPr>
        <p:spPr>
          <a:xfrm>
            <a:off x="9692640" y="1526366"/>
            <a:ext cx="2194560" cy="1371600"/>
          </a:xfrm>
          <a:prstGeom prst="leftArrow">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share icon</a:t>
            </a:r>
          </a:p>
        </p:txBody>
      </p:sp>
      <p:sp>
        <p:nvSpPr>
          <p:cNvPr id="12" name="Arrow: Left 11">
            <a:extLst>
              <a:ext uri="{FF2B5EF4-FFF2-40B4-BE49-F238E27FC236}">
                <a16:creationId xmlns:a16="http://schemas.microsoft.com/office/drawing/2014/main" id="{D11CBF1D-0771-4251-9DA5-E514397F6CC5}"/>
              </a:ext>
            </a:extLst>
          </p:cNvPr>
          <p:cNvSpPr/>
          <p:nvPr/>
        </p:nvSpPr>
        <p:spPr>
          <a:xfrm>
            <a:off x="9692640" y="3780012"/>
            <a:ext cx="2194560" cy="1371600"/>
          </a:xfrm>
          <a:prstGeom prst="leftArrow">
            <a:avLst/>
          </a:prstGeom>
          <a:solidFill>
            <a:srgbClr val="524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Change from viewer to editor</a:t>
            </a:r>
          </a:p>
        </p:txBody>
      </p:sp>
      <p:sp>
        <p:nvSpPr>
          <p:cNvPr id="14" name="Oval 13">
            <a:extLst>
              <a:ext uri="{FF2B5EF4-FFF2-40B4-BE49-F238E27FC236}">
                <a16:creationId xmlns:a16="http://schemas.microsoft.com/office/drawing/2014/main" id="{83708149-2283-4770-A72A-9B426C241D58}"/>
              </a:ext>
            </a:extLst>
          </p:cNvPr>
          <p:cNvSpPr/>
          <p:nvPr/>
        </p:nvSpPr>
        <p:spPr>
          <a:xfrm>
            <a:off x="2913832" y="1928974"/>
            <a:ext cx="593141" cy="606981"/>
          </a:xfrm>
          <a:prstGeom prst="ellipse">
            <a:avLst/>
          </a:prstGeom>
          <a:noFill/>
          <a:ln w="111125">
            <a:solidFill>
              <a:srgbClr val="FF2A23"/>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Oval 14">
            <a:extLst>
              <a:ext uri="{FF2B5EF4-FFF2-40B4-BE49-F238E27FC236}">
                <a16:creationId xmlns:a16="http://schemas.microsoft.com/office/drawing/2014/main" id="{3282EE4E-DFF2-4307-B7F7-646F94488C69}"/>
              </a:ext>
            </a:extLst>
          </p:cNvPr>
          <p:cNvSpPr/>
          <p:nvPr/>
        </p:nvSpPr>
        <p:spPr>
          <a:xfrm>
            <a:off x="1231575" y="4158397"/>
            <a:ext cx="1479786" cy="616803"/>
          </a:xfrm>
          <a:prstGeom prst="ellipse">
            <a:avLst/>
          </a:prstGeom>
          <a:noFill/>
          <a:ln w="111125">
            <a:solidFill>
              <a:srgbClr val="FF2A23"/>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45D964A9-D0B2-4461-A1A8-9D6EA3519716}"/>
              </a:ext>
            </a:extLst>
          </p:cNvPr>
          <p:cNvSpPr/>
          <p:nvPr/>
        </p:nvSpPr>
        <p:spPr>
          <a:xfrm>
            <a:off x="8026099" y="1787450"/>
            <a:ext cx="1479786" cy="616803"/>
          </a:xfrm>
          <a:prstGeom prst="ellipse">
            <a:avLst/>
          </a:prstGeom>
          <a:noFill/>
          <a:ln w="111125">
            <a:solidFill>
              <a:srgbClr val="FF2A23"/>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Oval 16">
            <a:extLst>
              <a:ext uri="{FF2B5EF4-FFF2-40B4-BE49-F238E27FC236}">
                <a16:creationId xmlns:a16="http://schemas.microsoft.com/office/drawing/2014/main" id="{5B9B2D8E-36C2-48D1-B461-BEF0ED9553BF}"/>
              </a:ext>
            </a:extLst>
          </p:cNvPr>
          <p:cNvSpPr/>
          <p:nvPr/>
        </p:nvSpPr>
        <p:spPr>
          <a:xfrm>
            <a:off x="7370872" y="4286257"/>
            <a:ext cx="1479786" cy="616803"/>
          </a:xfrm>
          <a:prstGeom prst="ellipse">
            <a:avLst/>
          </a:prstGeom>
          <a:noFill/>
          <a:ln w="111125">
            <a:solidFill>
              <a:srgbClr val="FF2A23"/>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4831806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AEA3-91A0-C949-B350-C923C908A437}"/>
              </a:ext>
            </a:extLst>
          </p:cNvPr>
          <p:cNvSpPr>
            <a:spLocks noGrp="1"/>
          </p:cNvSpPr>
          <p:nvPr>
            <p:ph type="title"/>
          </p:nvPr>
        </p:nvSpPr>
        <p:spPr/>
        <p:txBody>
          <a:bodyPr/>
          <a:lstStyle/>
          <a:p>
            <a:r>
              <a:rPr lang="en-US" dirty="0"/>
              <a:t>What Is the Problem With Keywords?</a:t>
            </a:r>
          </a:p>
        </p:txBody>
      </p:sp>
      <p:sp>
        <p:nvSpPr>
          <p:cNvPr id="3" name="Content Placeholder 2">
            <a:extLst>
              <a:ext uri="{FF2B5EF4-FFF2-40B4-BE49-F238E27FC236}">
                <a16:creationId xmlns:a16="http://schemas.microsoft.com/office/drawing/2014/main" id="{13E18834-3981-AC49-84D2-7E73BF54ED25}"/>
              </a:ext>
            </a:extLst>
          </p:cNvPr>
          <p:cNvSpPr>
            <a:spLocks noGrp="1"/>
          </p:cNvSpPr>
          <p:nvPr>
            <p:ph idx="1"/>
          </p:nvPr>
        </p:nvSpPr>
        <p:spPr/>
        <p:txBody>
          <a:bodyPr>
            <a:normAutofit/>
          </a:bodyPr>
          <a:lstStyle/>
          <a:p>
            <a:pPr marL="0" indent="0">
              <a:buNone/>
            </a:pPr>
            <a:r>
              <a:rPr lang="en-US" dirty="0"/>
              <a:t>What is the problem with these word problems?</a:t>
            </a:r>
          </a:p>
          <a:p>
            <a:r>
              <a:rPr lang="en-US" dirty="0"/>
              <a:t>The </a:t>
            </a:r>
            <a:r>
              <a:rPr lang="en-US" b="1" dirty="0"/>
              <a:t>product</a:t>
            </a:r>
            <a:r>
              <a:rPr lang="en-US" dirty="0"/>
              <a:t> of 3 and another number is 15. What is the other number?</a:t>
            </a:r>
          </a:p>
          <a:p>
            <a:r>
              <a:rPr lang="en-US" dirty="0"/>
              <a:t>Lizzy buys some groceries. </a:t>
            </a:r>
            <a:r>
              <a:rPr lang="en-US" b="1" dirty="0"/>
              <a:t>All together</a:t>
            </a:r>
            <a:r>
              <a:rPr lang="en-US" dirty="0"/>
              <a:t> her bill is $17. She pays with a $20, how much change does she get?</a:t>
            </a:r>
          </a:p>
          <a:p>
            <a:r>
              <a:rPr lang="en-US" dirty="0"/>
              <a:t>Michelle wonders </a:t>
            </a:r>
            <a:r>
              <a:rPr lang="en-US" b="1" dirty="0"/>
              <a:t>how many groups</a:t>
            </a:r>
            <a:r>
              <a:rPr lang="en-US" dirty="0"/>
              <a:t> she can make. She figures she can make 4 if there are 6 students in each. How many </a:t>
            </a:r>
            <a:r>
              <a:rPr lang="en-US" b="1" dirty="0"/>
              <a:t>total</a:t>
            </a:r>
            <a:r>
              <a:rPr lang="en-US" dirty="0"/>
              <a:t> students are there?</a:t>
            </a:r>
          </a:p>
          <a:p>
            <a:r>
              <a:rPr lang="en-US" dirty="0">
                <a:latin typeface="Calibri"/>
                <a:cs typeface="Calibri"/>
              </a:rPr>
              <a:t>Bob has </a:t>
            </a:r>
            <a:r>
              <a:rPr lang="en-US" b="1" dirty="0">
                <a:latin typeface="Calibri"/>
                <a:cs typeface="Calibri"/>
              </a:rPr>
              <a:t>twice</a:t>
            </a:r>
            <a:r>
              <a:rPr lang="en-US" dirty="0">
                <a:latin typeface="Calibri"/>
                <a:cs typeface="Calibri"/>
              </a:rPr>
              <a:t> as many pets as Sarah. Bob has 10 pets. How many does Sarah have?</a:t>
            </a:r>
          </a:p>
        </p:txBody>
      </p:sp>
      <p:sp>
        <p:nvSpPr>
          <p:cNvPr id="4" name="Slide Number Placeholder 3">
            <a:extLst>
              <a:ext uri="{FF2B5EF4-FFF2-40B4-BE49-F238E27FC236}">
                <a16:creationId xmlns:a16="http://schemas.microsoft.com/office/drawing/2014/main" id="{4D93D5FD-D135-3247-BFC0-2FD0A305FB88}"/>
              </a:ext>
            </a:extLst>
          </p:cNvPr>
          <p:cNvSpPr>
            <a:spLocks noGrp="1"/>
          </p:cNvSpPr>
          <p:nvPr>
            <p:ph type="sldNum" sz="quarter" idx="10"/>
          </p:nvPr>
        </p:nvSpPr>
        <p:spPr/>
        <p:txBody>
          <a:bodyPr/>
          <a:lstStyle/>
          <a:p>
            <a:pPr algn="r"/>
            <a:fld id="{F3477EC8-074D-41C4-94AE-E9EA7CEEA348}" type="slidenum">
              <a:rPr lang="en-US" smtClean="0"/>
              <a:pPr algn="r"/>
              <a:t>120</a:t>
            </a:fld>
            <a:endParaRPr lang="en-US" dirty="0"/>
          </a:p>
        </p:txBody>
      </p:sp>
    </p:spTree>
    <p:extLst>
      <p:ext uri="{BB962C8B-B14F-4D97-AF65-F5344CB8AC3E}">
        <p14:creationId xmlns:p14="http://schemas.microsoft.com/office/powerpoint/2010/main" val="41292390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D743-EE65-8948-8979-5B1591703020}"/>
              </a:ext>
            </a:extLst>
          </p:cNvPr>
          <p:cNvSpPr>
            <a:spLocks noGrp="1"/>
          </p:cNvSpPr>
          <p:nvPr>
            <p:ph type="title"/>
          </p:nvPr>
        </p:nvSpPr>
        <p:spPr/>
        <p:txBody>
          <a:bodyPr/>
          <a:lstStyle/>
          <a:p>
            <a:r>
              <a:rPr lang="en-US" dirty="0"/>
              <a:t>Schema-Based Instruction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26CBF0-C245-B843-B66B-ACF1554C3A31}"/>
                  </a:ext>
                </a:extLst>
              </p:cNvPr>
              <p:cNvSpPr>
                <a:spLocks noGrp="1"/>
              </p:cNvSpPr>
              <p:nvPr>
                <p:ph sz="quarter" idx="12"/>
              </p:nvPr>
            </p:nvSpPr>
            <p:spPr>
              <a:xfrm>
                <a:off x="916517" y="1676400"/>
                <a:ext cx="5325535" cy="4646613"/>
              </a:xfrm>
            </p:spPr>
            <p:txBody>
              <a:bodyPr>
                <a:noAutofit/>
              </a:bodyPr>
              <a:lstStyle/>
              <a:p>
                <a:pPr>
                  <a:lnSpc>
                    <a:spcPct val="100000"/>
                  </a:lnSpc>
                  <a:spcBef>
                    <a:spcPts val="600"/>
                  </a:spcBef>
                </a:pPr>
                <a:r>
                  <a:rPr lang="en-US" sz="2400" dirty="0"/>
                  <a:t>Additive schemas: </a:t>
                </a:r>
              </a:p>
              <a:p>
                <a:pPr lvl="1">
                  <a:lnSpc>
                    <a:spcPct val="100000"/>
                  </a:lnSpc>
                  <a:spcBef>
                    <a:spcPts val="600"/>
                  </a:spcBef>
                  <a:buFont typeface="Wingdings" pitchFamily="2" charset="2"/>
                  <a:buChar char="Ø"/>
                </a:pPr>
                <a:r>
                  <a:rPr lang="en-US" sz="2200" dirty="0"/>
                  <a:t>Addition: Part 1 + Part 2 = Whole </a:t>
                </a:r>
              </a:p>
              <a:p>
                <a:pPr lvl="1">
                  <a:lnSpc>
                    <a:spcPct val="100000"/>
                  </a:lnSpc>
                  <a:spcBef>
                    <a:spcPts val="600"/>
                  </a:spcBef>
                  <a:buFont typeface="Wingdings" pitchFamily="2" charset="2"/>
                  <a:buChar char="Ø"/>
                </a:pPr>
                <a:r>
                  <a:rPr lang="en-US" sz="2200" dirty="0"/>
                  <a:t>Subtraction: Greater – Less = Difference </a:t>
                </a:r>
              </a:p>
              <a:p>
                <a:pPr lvl="1">
                  <a:lnSpc>
                    <a:spcPct val="100000"/>
                  </a:lnSpc>
                  <a:spcBef>
                    <a:spcPts val="600"/>
                  </a:spcBef>
                  <a:buFont typeface="Wingdings" pitchFamily="2" charset="2"/>
                  <a:buChar char="Ø"/>
                </a:pPr>
                <a:r>
                  <a:rPr lang="en-US" sz="2200" dirty="0"/>
                  <a:t>Change: Start </a:t>
                </a:r>
                <a14:m>
                  <m:oMath xmlns:m="http://schemas.openxmlformats.org/officeDocument/2006/math">
                    <m:r>
                      <a:rPr lang="en-US" sz="220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 </m:t>
                    </m:r>
                  </m:oMath>
                </a14:m>
                <a:r>
                  <a:rPr lang="en-US" sz="2200" dirty="0"/>
                  <a:t>+/- Change </a:t>
                </a:r>
                <a14:m>
                  <m:oMath xmlns:m="http://schemas.openxmlformats.org/officeDocument/2006/math">
                    <m:r>
                      <a:rPr lang="en-US" sz="2200" i="1">
                        <a:latin typeface="Cambria Math" panose="02040503050406030204" pitchFamily="18" charset="0"/>
                        <a:ea typeface="Cambria Math" panose="02040503050406030204" pitchFamily="18" charset="0"/>
                      </a:rPr>
                      <m:t>→</m:t>
                    </m:r>
                  </m:oMath>
                </a14:m>
                <a:r>
                  <a:rPr lang="en-US" sz="2200" dirty="0"/>
                  <a:t> End </a:t>
                </a:r>
              </a:p>
              <a:p>
                <a:pPr>
                  <a:lnSpc>
                    <a:spcPct val="100000"/>
                  </a:lnSpc>
                  <a:spcBef>
                    <a:spcPts val="600"/>
                  </a:spcBef>
                </a:pPr>
                <a:r>
                  <a:rPr lang="en-US" sz="2400" dirty="0"/>
                  <a:t>Multiplicative schemas</a:t>
                </a:r>
              </a:p>
              <a:p>
                <a:pPr lvl="1">
                  <a:lnSpc>
                    <a:spcPct val="100000"/>
                  </a:lnSpc>
                  <a:spcBef>
                    <a:spcPts val="600"/>
                  </a:spcBef>
                  <a:buFont typeface="Wingdings" pitchFamily="2" charset="2"/>
                  <a:buChar char="Ø"/>
                </a:pPr>
                <a:r>
                  <a:rPr lang="en-US" sz="2200" dirty="0"/>
                  <a:t>Equal Groups: Groups</a:t>
                </a:r>
                <a:r>
                  <a:rPr lang="en-US" sz="2200" b="1" dirty="0"/>
                  <a:t> </a:t>
                </a:r>
                <a14:m>
                  <m:oMath xmlns:m="http://schemas.openxmlformats.org/officeDocument/2006/math">
                    <m:r>
                      <a:rPr lang="en-US" sz="2200" b="1" i="1" smtClean="0">
                        <a:latin typeface="Cambria Math" panose="02040503050406030204" pitchFamily="18" charset="0"/>
                        <a:ea typeface="Cambria Math" panose="02040503050406030204" pitchFamily="18" charset="0"/>
                      </a:rPr>
                      <m:t>∙ </m:t>
                    </m:r>
                  </m:oMath>
                </a14:m>
                <a:r>
                  <a:rPr lang="en-US" sz="2200" dirty="0"/>
                  <a:t>Number in Each Group = Product</a:t>
                </a:r>
              </a:p>
              <a:p>
                <a:pPr lvl="1">
                  <a:lnSpc>
                    <a:spcPct val="100000"/>
                  </a:lnSpc>
                  <a:spcBef>
                    <a:spcPts val="600"/>
                  </a:spcBef>
                  <a:buFont typeface="Wingdings" pitchFamily="2" charset="2"/>
                  <a:buChar char="Ø"/>
                </a:pPr>
                <a:r>
                  <a:rPr lang="en-US" sz="2200" dirty="0"/>
                  <a:t>Comparison: Set </a:t>
                </a:r>
                <a14:m>
                  <m:oMath xmlns:m="http://schemas.openxmlformats.org/officeDocument/2006/math">
                    <m:r>
                      <a:rPr lang="en-US" sz="2200" b="1" i="1">
                        <a:latin typeface="Cambria Math" panose="02040503050406030204" pitchFamily="18" charset="0"/>
                        <a:ea typeface="Cambria Math" panose="02040503050406030204" pitchFamily="18" charset="0"/>
                      </a:rPr>
                      <m:t>∙ </m:t>
                    </m:r>
                  </m:oMath>
                </a14:m>
                <a:r>
                  <a:rPr lang="en-US" sz="2200" dirty="0"/>
                  <a:t>Times = Product</a:t>
                </a:r>
              </a:p>
              <a:p>
                <a:pPr lvl="1">
                  <a:lnSpc>
                    <a:spcPct val="100000"/>
                  </a:lnSpc>
                  <a:spcBef>
                    <a:spcPts val="600"/>
                  </a:spcBef>
                  <a:buFont typeface="Wingdings" pitchFamily="2" charset="2"/>
                  <a:buChar char="Ø"/>
                </a:pPr>
                <a:r>
                  <a:rPr lang="en-US" sz="2200" dirty="0"/>
                  <a:t>Ratios/Proportions: </a:t>
                </a:r>
                <a14:m>
                  <m:oMath xmlns:m="http://schemas.openxmlformats.org/officeDocument/2006/math">
                    <m:f>
                      <m:fPr>
                        <m:ctrlPr>
                          <a:rPr lang="en-US" sz="2200" i="1" smtClean="0">
                            <a:latin typeface="Cambria Math" panose="02040503050406030204" pitchFamily="18" charset="0"/>
                          </a:rPr>
                        </m:ctrlPr>
                      </m:fPr>
                      <m:num>
                        <m:r>
                          <m:rPr>
                            <m:sty m:val="p"/>
                          </m:rPr>
                          <a:rPr lang="en-US" sz="2200" b="0" i="0" smtClean="0">
                            <a:latin typeface="Cambria Math" panose="02040503050406030204" pitchFamily="18" charset="0"/>
                          </a:rPr>
                          <m:t>Compared</m:t>
                        </m:r>
                      </m:num>
                      <m:den>
                        <m:r>
                          <m:rPr>
                            <m:sty m:val="p"/>
                          </m:rPr>
                          <a:rPr lang="en-US" sz="2200" b="0" i="0" smtClean="0">
                            <a:latin typeface="Cambria Math" panose="02040503050406030204" pitchFamily="18" charset="0"/>
                          </a:rPr>
                          <m:t>Base</m:t>
                        </m:r>
                      </m:den>
                    </m:f>
                  </m:oMath>
                </a14:m>
                <a:r>
                  <a:rPr lang="en-US" sz="2200" dirty="0"/>
                  <a:t> = Ratio</a:t>
                </a:r>
              </a:p>
            </p:txBody>
          </p:sp>
        </mc:Choice>
        <mc:Fallback xmlns="">
          <p:sp>
            <p:nvSpPr>
              <p:cNvPr id="3" name="Content Placeholder 2">
                <a:extLst>
                  <a:ext uri="{FF2B5EF4-FFF2-40B4-BE49-F238E27FC236}">
                    <a16:creationId xmlns:a16="http://schemas.microsoft.com/office/drawing/2014/main" id="{C426CBF0-C245-B843-B66B-ACF1554C3A31}"/>
                  </a:ext>
                </a:extLst>
              </p:cNvPr>
              <p:cNvSpPr>
                <a:spLocks noGrp="1" noRot="1" noChangeAspect="1" noMove="1" noResize="1" noEditPoints="1" noAdjustHandles="1" noChangeArrowheads="1" noChangeShapeType="1" noTextEdit="1"/>
              </p:cNvSpPr>
              <p:nvPr>
                <p:ph sz="quarter" idx="12"/>
              </p:nvPr>
            </p:nvSpPr>
            <p:spPr>
              <a:xfrm>
                <a:off x="916517" y="1676400"/>
                <a:ext cx="5325535" cy="4646613"/>
              </a:xfrm>
              <a:blipFill>
                <a:blip r:embed="rId4"/>
                <a:stretch>
                  <a:fillRect l="-3204" t="-19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A644F81-1986-334D-8D31-A0980B3CA16E}"/>
                  </a:ext>
                </a:extLst>
              </p:cNvPr>
              <p:cNvSpPr>
                <a:spLocks noGrp="1"/>
              </p:cNvSpPr>
              <p:nvPr>
                <p:ph sz="quarter" idx="13"/>
              </p:nvPr>
            </p:nvSpPr>
            <p:spPr>
              <a:xfrm>
                <a:off x="6524191" y="1676401"/>
                <a:ext cx="5331883" cy="4816942"/>
              </a:xfrm>
            </p:spPr>
            <p:txBody>
              <a:bodyPr/>
              <a:lstStyle/>
              <a:p>
                <a:r>
                  <a:rPr lang="en-US" sz="2400" dirty="0"/>
                  <a:t>Combined schemas</a:t>
                </a:r>
              </a:p>
              <a:p>
                <a:pPr lvl="1">
                  <a:buFont typeface="Wingdings" pitchFamily="2" charset="2"/>
                  <a:buChar char="Ø"/>
                </a:pPr>
                <a14:m>
                  <m:oMath xmlns:m="http://schemas.openxmlformats.org/officeDocument/2006/math">
                    <m:f>
                      <m:fPr>
                        <m:ctrlPr>
                          <a:rPr lang="en-US" sz="2200" i="1" smtClean="0">
                            <a:latin typeface="Cambria Math" panose="02040503050406030204" pitchFamily="18" charset="0"/>
                          </a:rPr>
                        </m:ctrlPr>
                      </m:fPr>
                      <m:num>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or</m:t>
                        </m:r>
                        <m:r>
                          <a:rPr lang="en-US" sz="2200" b="0" i="0" smtClean="0">
                            <a:latin typeface="Cambria Math" panose="02040503050406030204" pitchFamily="18" charset="0"/>
                          </a:rPr>
                          <m:t> − </m:t>
                        </m:r>
                        <m:r>
                          <m:rPr>
                            <m:sty m:val="p"/>
                          </m:rPr>
                          <a:rPr lang="en-US" sz="2200" b="0" i="0" smtClean="0">
                            <a:latin typeface="Cambria Math" panose="02040503050406030204" pitchFamily="18" charset="0"/>
                          </a:rPr>
                          <m:t>Change</m:t>
                        </m:r>
                      </m:num>
                      <m:den>
                        <m:r>
                          <m:rPr>
                            <m:sty m:val="p"/>
                          </m:rPr>
                          <a:rPr lang="en-US" sz="2200" b="0" i="0" smtClean="0">
                            <a:latin typeface="Cambria Math" panose="02040503050406030204" pitchFamily="18" charset="0"/>
                          </a:rPr>
                          <m:t>Original</m:t>
                        </m:r>
                      </m:den>
                    </m:f>
                  </m:oMath>
                </a14:m>
                <a:r>
                  <a:rPr lang="en-US" sz="2200" dirty="0"/>
                  <a:t> = Percentage Change</a:t>
                </a:r>
              </a:p>
              <a:p>
                <a:pPr lvl="1">
                  <a:buFont typeface="Wingdings" pitchFamily="2" charset="2"/>
                  <a:buChar char="Ø"/>
                </a:pPr>
                <a:r>
                  <a:rPr lang="en-US" sz="2200" dirty="0"/>
                  <a:t>Original +/- Change = New Total</a:t>
                </a:r>
              </a:p>
              <a:p>
                <a:r>
                  <a:rPr lang="en-US" sz="2400" dirty="0"/>
                  <a:t>Schema broadening</a:t>
                </a:r>
              </a:p>
              <a:p>
                <a:pPr lvl="1">
                  <a:buFont typeface="Wingdings" pitchFamily="2" charset="2"/>
                  <a:buChar char="Ø"/>
                </a:pPr>
                <a:endParaRPr lang="en-US" sz="2200" dirty="0"/>
              </a:p>
            </p:txBody>
          </p:sp>
        </mc:Choice>
        <mc:Fallback xmlns="">
          <p:sp>
            <p:nvSpPr>
              <p:cNvPr id="5" name="Content Placeholder 4">
                <a:extLst>
                  <a:ext uri="{FF2B5EF4-FFF2-40B4-BE49-F238E27FC236}">
                    <a16:creationId xmlns:a16="http://schemas.microsoft.com/office/drawing/2014/main" id="{5A644F81-1986-334D-8D31-A0980B3CA16E}"/>
                  </a:ext>
                </a:extLst>
              </p:cNvPr>
              <p:cNvSpPr>
                <a:spLocks noGrp="1" noRot="1" noChangeAspect="1" noMove="1" noResize="1" noEditPoints="1" noAdjustHandles="1" noChangeArrowheads="1" noChangeShapeType="1" noTextEdit="1"/>
              </p:cNvSpPr>
              <p:nvPr>
                <p:ph sz="quarter" idx="13"/>
              </p:nvPr>
            </p:nvSpPr>
            <p:spPr>
              <a:xfrm>
                <a:off x="6524191" y="1676401"/>
                <a:ext cx="5331883" cy="4816942"/>
              </a:xfrm>
              <a:blipFill>
                <a:blip r:embed="rId5"/>
                <a:stretch>
                  <a:fillRect l="-3088" t="-7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97EEB74-5A0D-3148-BEB4-E062C9C8F52B}"/>
              </a:ext>
            </a:extLst>
          </p:cNvPr>
          <p:cNvSpPr>
            <a:spLocks noGrp="1"/>
          </p:cNvSpPr>
          <p:nvPr>
            <p:ph type="sldNum" sz="quarter" idx="11"/>
          </p:nvPr>
        </p:nvSpPr>
        <p:spPr/>
        <p:txBody>
          <a:bodyPr/>
          <a:lstStyle/>
          <a:p>
            <a:pPr algn="r"/>
            <a:fld id="{F3477EC8-074D-41C4-94AE-E9EA7CEEA348}" type="slidenum">
              <a:rPr lang="en-US" smtClean="0"/>
              <a:pPr algn="r"/>
              <a:t>121</a:t>
            </a:fld>
            <a:endParaRPr lang="en-US" dirty="0"/>
          </a:p>
        </p:txBody>
      </p:sp>
      <p:sp>
        <p:nvSpPr>
          <p:cNvPr id="9" name="TextBox 8">
            <a:extLst>
              <a:ext uri="{FF2B5EF4-FFF2-40B4-BE49-F238E27FC236}">
                <a16:creationId xmlns:a16="http://schemas.microsoft.com/office/drawing/2014/main" id="{09D8AA8E-4D74-4E7A-9F4A-1C945E3CF022}"/>
              </a:ext>
            </a:extLst>
          </p:cNvPr>
          <p:cNvSpPr txBox="1"/>
          <p:nvPr/>
        </p:nvSpPr>
        <p:spPr>
          <a:xfrm>
            <a:off x="914400" y="5943600"/>
            <a:ext cx="4283545"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Source: </a:t>
            </a:r>
            <a:r>
              <a:rPr lang="en-US" sz="1000" dirty="0">
                <a:latin typeface="Calibri" panose="020F0502020204030204" pitchFamily="34" charset="0"/>
                <a:cs typeface="Calibri" panose="020F0502020204030204" pitchFamily="34" charset="0"/>
                <a:hlinkClick r:id="rId6"/>
              </a:rPr>
              <a:t>https://iris.peabody.vanderbilt.edu/module/math/cresource/q2/p06/</a:t>
            </a:r>
            <a:r>
              <a:rPr lang="en-US" sz="1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363768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02D-EE98-A743-84AF-EC9254AF079C}"/>
              </a:ext>
            </a:extLst>
          </p:cNvPr>
          <p:cNvSpPr>
            <a:spLocks noGrp="1"/>
          </p:cNvSpPr>
          <p:nvPr>
            <p:ph type="title"/>
          </p:nvPr>
        </p:nvSpPr>
        <p:spPr>
          <a:xfrm>
            <a:off x="916518" y="266980"/>
            <a:ext cx="10966449" cy="1107996"/>
          </a:xfrm>
        </p:spPr>
        <p:txBody>
          <a:bodyPr/>
          <a:lstStyle/>
          <a:p>
            <a:r>
              <a:rPr lang="en-US" dirty="0"/>
              <a:t>Putting It All Together: </a:t>
            </a:r>
            <a:br>
              <a:rPr lang="en-US" dirty="0"/>
            </a:br>
            <a:r>
              <a:rPr lang="en-US" dirty="0"/>
              <a:t>Notations, Representations, Rules </a:t>
            </a:r>
          </a:p>
        </p:txBody>
      </p:sp>
      <p:pic>
        <p:nvPicPr>
          <p:cNvPr id="1026" name="Picture 2" descr="Hypercube - Wikipedia">
            <a:extLst>
              <a:ext uri="{FF2B5EF4-FFF2-40B4-BE49-F238E27FC236}">
                <a16:creationId xmlns:a16="http://schemas.microsoft.com/office/drawing/2014/main" id="{585A6AEB-563A-FB48-92B8-5DD4F32E3350}"/>
              </a:ext>
            </a:extLst>
          </p:cNvPr>
          <p:cNvPicPr>
            <a:picLocks noGrp="1" noChangeAspect="1" noChangeArrowheads="1"/>
          </p:cNvPicPr>
          <p:nvPr>
            <p:ph sz="quarter" idx="12"/>
          </p:nvPr>
        </p:nvPicPr>
        <p:blipFill>
          <a:blip r:embed="rId3" cstate="print">
            <a:extLst>
              <a:ext uri="{28A0092B-C50C-407E-A947-70E740481C1C}">
                <a14:useLocalDpi xmlns:a14="http://schemas.microsoft.com/office/drawing/2010/main" val="0"/>
              </a:ext>
            </a:extLst>
          </a:blip>
          <a:stretch>
            <a:fillRect/>
          </a:stretch>
        </p:blipFill>
        <p:spPr bwMode="auto">
          <a:xfrm>
            <a:off x="1726272" y="1854200"/>
            <a:ext cx="3976028" cy="441670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3F1FE72-93EB-3247-A6FD-509EFA0496EF}"/>
              </a:ext>
            </a:extLst>
          </p:cNvPr>
          <p:cNvSpPr>
            <a:spLocks noGrp="1"/>
          </p:cNvSpPr>
          <p:nvPr>
            <p:ph sz="quarter" idx="13"/>
          </p:nvPr>
        </p:nvSpPr>
        <p:spPr>
          <a:xfrm>
            <a:off x="6551085" y="1676400"/>
            <a:ext cx="5331883" cy="3710763"/>
          </a:xfrm>
        </p:spPr>
        <p:txBody>
          <a:bodyPr/>
          <a:lstStyle/>
          <a:p>
            <a:r>
              <a:rPr lang="en-US" dirty="0"/>
              <a:t>Find the surface area of this cube. </a:t>
            </a:r>
          </a:p>
          <a:p>
            <a:pPr marL="233045" indent="-233045">
              <a:buClr>
                <a:schemeClr val="tx1"/>
              </a:buClr>
            </a:pPr>
            <a:r>
              <a:rPr lang="en-US" dirty="0">
                <a:cs typeface="Arial"/>
              </a:rPr>
              <a:t>What misconceptions do students bring to surface area questions? </a:t>
            </a:r>
          </a:p>
          <a:p>
            <a:pPr marL="233045" indent="-233045">
              <a:buClr>
                <a:schemeClr val="tx1"/>
              </a:buClr>
            </a:pPr>
            <a:r>
              <a:rPr lang="en-US" dirty="0">
                <a:cs typeface="Arial"/>
              </a:rPr>
              <a:t>Using abstract and pictorial representations, how would you show your students to solve this problem?</a:t>
            </a:r>
            <a:endParaRPr lang="en-US" dirty="0"/>
          </a:p>
        </p:txBody>
      </p:sp>
      <p:sp>
        <p:nvSpPr>
          <p:cNvPr id="5" name="Slide Number Placeholder 4">
            <a:extLst>
              <a:ext uri="{FF2B5EF4-FFF2-40B4-BE49-F238E27FC236}">
                <a16:creationId xmlns:a16="http://schemas.microsoft.com/office/drawing/2014/main" id="{49A1FD35-5662-884F-BF6F-2F0DA429729C}"/>
              </a:ext>
            </a:extLst>
          </p:cNvPr>
          <p:cNvSpPr>
            <a:spLocks noGrp="1"/>
          </p:cNvSpPr>
          <p:nvPr>
            <p:ph type="sldNum" sz="quarter" idx="11"/>
          </p:nvPr>
        </p:nvSpPr>
        <p:spPr/>
        <p:txBody>
          <a:bodyPr/>
          <a:lstStyle/>
          <a:p>
            <a:pPr algn="r"/>
            <a:fld id="{F3477EC8-074D-41C4-94AE-E9EA7CEEA348}" type="slidenum">
              <a:rPr lang="en-US" smtClean="0"/>
              <a:pPr algn="r"/>
              <a:t>122</a:t>
            </a:fld>
            <a:endParaRPr lang="en-US" dirty="0"/>
          </a:p>
        </p:txBody>
      </p:sp>
      <p:sp>
        <p:nvSpPr>
          <p:cNvPr id="6" name="TextBox 5">
            <a:extLst>
              <a:ext uri="{FF2B5EF4-FFF2-40B4-BE49-F238E27FC236}">
                <a16:creationId xmlns:a16="http://schemas.microsoft.com/office/drawing/2014/main" id="{008B996A-CD1E-7E49-AEC9-05F27D63A1E9}"/>
              </a:ext>
            </a:extLst>
          </p:cNvPr>
          <p:cNvSpPr txBox="1"/>
          <p:nvPr/>
        </p:nvSpPr>
        <p:spPr>
          <a:xfrm>
            <a:off x="2567836" y="5874707"/>
            <a:ext cx="312906" cy="369332"/>
          </a:xfrm>
          <a:prstGeom prst="rect">
            <a:avLst/>
          </a:prstGeom>
          <a:noFill/>
        </p:spPr>
        <p:txBody>
          <a:bodyPr wrap="none" rtlCol="0">
            <a:spAutoFit/>
          </a:bodyPr>
          <a:lstStyle/>
          <a:p>
            <a:r>
              <a:rPr lang="en-US" dirty="0"/>
              <a:t>5</a:t>
            </a:r>
          </a:p>
        </p:txBody>
      </p:sp>
      <p:sp>
        <p:nvSpPr>
          <p:cNvPr id="9" name="TextBox 8">
            <a:extLst>
              <a:ext uri="{FF2B5EF4-FFF2-40B4-BE49-F238E27FC236}">
                <a16:creationId xmlns:a16="http://schemas.microsoft.com/office/drawing/2014/main" id="{C4D8ABE4-B206-D44B-9C3E-E3E14DEF1230}"/>
              </a:ext>
            </a:extLst>
          </p:cNvPr>
          <p:cNvSpPr txBox="1"/>
          <p:nvPr/>
        </p:nvSpPr>
        <p:spPr>
          <a:xfrm>
            <a:off x="4924817" y="5257800"/>
            <a:ext cx="312906" cy="369332"/>
          </a:xfrm>
          <a:prstGeom prst="rect">
            <a:avLst/>
          </a:prstGeom>
          <a:noFill/>
        </p:spPr>
        <p:txBody>
          <a:bodyPr wrap="none" rtlCol="0">
            <a:spAutoFit/>
          </a:bodyPr>
          <a:lstStyle/>
          <a:p>
            <a:r>
              <a:rPr lang="en-US" dirty="0"/>
              <a:t>5</a:t>
            </a:r>
          </a:p>
        </p:txBody>
      </p:sp>
      <p:sp>
        <p:nvSpPr>
          <p:cNvPr id="10" name="TextBox 9">
            <a:extLst>
              <a:ext uri="{FF2B5EF4-FFF2-40B4-BE49-F238E27FC236}">
                <a16:creationId xmlns:a16="http://schemas.microsoft.com/office/drawing/2014/main" id="{52E545F6-B2AC-7A40-AC75-3E11C839E768}"/>
              </a:ext>
            </a:extLst>
          </p:cNvPr>
          <p:cNvSpPr txBox="1"/>
          <p:nvPr/>
        </p:nvSpPr>
        <p:spPr>
          <a:xfrm>
            <a:off x="4436302" y="3059668"/>
            <a:ext cx="312906" cy="369332"/>
          </a:xfrm>
          <a:prstGeom prst="rect">
            <a:avLst/>
          </a:prstGeom>
          <a:noFill/>
        </p:spPr>
        <p:txBody>
          <a:bodyPr wrap="none" rtlCol="0">
            <a:spAutoFit/>
          </a:bodyPr>
          <a:lstStyle/>
          <a:p>
            <a:r>
              <a:rPr lang="en-US" dirty="0"/>
              <a:t>5</a:t>
            </a:r>
          </a:p>
        </p:txBody>
      </p:sp>
    </p:spTree>
    <p:extLst>
      <p:ext uri="{BB962C8B-B14F-4D97-AF65-F5344CB8AC3E}">
        <p14:creationId xmlns:p14="http://schemas.microsoft.com/office/powerpoint/2010/main" val="22024401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E07C5-A9BC-4FDB-02D5-B5699C779C7B}"/>
              </a:ext>
            </a:extLst>
          </p:cNvPr>
          <p:cNvSpPr>
            <a:spLocks noGrp="1"/>
          </p:cNvSpPr>
          <p:nvPr>
            <p:ph type="title"/>
          </p:nvPr>
        </p:nvSpPr>
        <p:spPr/>
        <p:txBody>
          <a:bodyPr/>
          <a:lstStyle/>
          <a:p>
            <a:r>
              <a:rPr lang="en-US" dirty="0"/>
              <a:t>Solve</a:t>
            </a:r>
          </a:p>
        </p:txBody>
      </p:sp>
      <p:sp>
        <p:nvSpPr>
          <p:cNvPr id="5" name="Content Placeholder 4">
            <a:extLst>
              <a:ext uri="{FF2B5EF4-FFF2-40B4-BE49-F238E27FC236}">
                <a16:creationId xmlns:a16="http://schemas.microsoft.com/office/drawing/2014/main" id="{2A1CC500-646A-D484-655E-46E757EE6D98}"/>
              </a:ext>
            </a:extLst>
          </p:cNvPr>
          <p:cNvSpPr>
            <a:spLocks noGrp="1"/>
          </p:cNvSpPr>
          <p:nvPr>
            <p:ph idx="1"/>
          </p:nvPr>
        </p:nvSpPr>
        <p:spPr/>
        <p:txBody>
          <a:bodyPr/>
          <a:lstStyle/>
          <a:p>
            <a:r>
              <a:rPr lang="en-US" dirty="0"/>
              <a:t>Draw two lines of symmetry for this rhombus.</a:t>
            </a:r>
          </a:p>
          <a:p>
            <a:endParaRPr lang="en-US" dirty="0"/>
          </a:p>
          <a:p>
            <a:pPr marL="0" indent="0">
              <a:buNone/>
            </a:pPr>
            <a:endParaRPr lang="en-US" dirty="0"/>
          </a:p>
          <a:p>
            <a:endParaRPr lang="en-US" dirty="0"/>
          </a:p>
          <a:p>
            <a:endParaRPr lang="en-US" dirty="0"/>
          </a:p>
          <a:p>
            <a:r>
              <a:rPr lang="en-US" dirty="0"/>
              <a:t>Head over to </a:t>
            </a:r>
            <a:r>
              <a:rPr lang="en-US" dirty="0">
                <a:hlinkClick r:id="rId3"/>
              </a:rPr>
              <a:t>Jamboard</a:t>
            </a:r>
            <a:r>
              <a:rPr lang="en-US" dirty="0"/>
              <a:t>, slide 14. Select text box and write your answer.</a:t>
            </a:r>
          </a:p>
          <a:p>
            <a:endParaRPr lang="en-US" dirty="0"/>
          </a:p>
        </p:txBody>
      </p:sp>
      <p:pic>
        <p:nvPicPr>
          <p:cNvPr id="10" name="Picture 9" descr="image of a rhombus">
            <a:extLst>
              <a:ext uri="{FF2B5EF4-FFF2-40B4-BE49-F238E27FC236}">
                <a16:creationId xmlns:a16="http://schemas.microsoft.com/office/drawing/2014/main" id="{283736DA-AEAC-E537-B838-F96C957E5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4150" y="2254250"/>
            <a:ext cx="4203700" cy="2349500"/>
          </a:xfrm>
          <a:prstGeom prst="rect">
            <a:avLst/>
          </a:prstGeom>
        </p:spPr>
      </p:pic>
      <p:pic>
        <p:nvPicPr>
          <p:cNvPr id="2" name="Picture 1" descr="image of the Jamboard icon with slide 14 showing">
            <a:extLst>
              <a:ext uri="{FF2B5EF4-FFF2-40B4-BE49-F238E27FC236}">
                <a16:creationId xmlns:a16="http://schemas.microsoft.com/office/drawing/2014/main" id="{94D03C49-01D9-50C4-A771-7CD043137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3" name="TextBox 2">
            <a:extLst>
              <a:ext uri="{FF2B5EF4-FFF2-40B4-BE49-F238E27FC236}">
                <a16:creationId xmlns:a16="http://schemas.microsoft.com/office/drawing/2014/main" id="{731BB40F-77A7-5996-AD0C-7D03FC4CA6A8}"/>
              </a:ext>
            </a:extLst>
          </p:cNvPr>
          <p:cNvSpPr txBox="1"/>
          <p:nvPr/>
        </p:nvSpPr>
        <p:spPr>
          <a:xfrm>
            <a:off x="11035871" y="1026053"/>
            <a:ext cx="832279" cy="307777"/>
          </a:xfrm>
          <a:prstGeom prst="rect">
            <a:avLst/>
          </a:prstGeom>
          <a:noFill/>
        </p:spPr>
        <p:txBody>
          <a:bodyPr wrap="none" rtlCol="0">
            <a:spAutoFit/>
          </a:bodyPr>
          <a:lstStyle/>
          <a:p>
            <a:r>
              <a:rPr lang="en-US" sz="1400" dirty="0"/>
              <a:t>Slide 14</a:t>
            </a:r>
          </a:p>
        </p:txBody>
      </p:sp>
    </p:spTree>
    <p:extLst>
      <p:ext uri="{BB962C8B-B14F-4D97-AF65-F5344CB8AC3E}">
        <p14:creationId xmlns:p14="http://schemas.microsoft.com/office/powerpoint/2010/main" val="2828462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7ECF-8C62-8646-8FED-3A039AA2B524}"/>
              </a:ext>
            </a:extLst>
          </p:cNvPr>
          <p:cNvSpPr>
            <a:spLocks noGrp="1"/>
          </p:cNvSpPr>
          <p:nvPr>
            <p:ph type="ctrTitle"/>
          </p:nvPr>
        </p:nvSpPr>
        <p:spPr/>
        <p:txBody>
          <a:bodyPr/>
          <a:lstStyle/>
          <a:p>
            <a:r>
              <a:rPr lang="en-US" dirty="0"/>
              <a:t>Misconceptions</a:t>
            </a:r>
          </a:p>
        </p:txBody>
      </p:sp>
      <p:sp>
        <p:nvSpPr>
          <p:cNvPr id="6" name="Subtitle 5">
            <a:extLst>
              <a:ext uri="{FF2B5EF4-FFF2-40B4-BE49-F238E27FC236}">
                <a16:creationId xmlns:a16="http://schemas.microsoft.com/office/drawing/2014/main" id="{981B13F3-DB1A-4C68-B2F0-5BD0E7F3D64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096159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7199-C3B0-904B-8AB9-523785D486D0}"/>
              </a:ext>
            </a:extLst>
          </p:cNvPr>
          <p:cNvSpPr>
            <a:spLocks noGrp="1"/>
          </p:cNvSpPr>
          <p:nvPr>
            <p:ph type="title"/>
          </p:nvPr>
        </p:nvSpPr>
        <p:spPr>
          <a:xfrm>
            <a:off x="916518" y="820978"/>
            <a:ext cx="10966449" cy="553998"/>
          </a:xfrm>
        </p:spPr>
        <p:txBody>
          <a:bodyPr/>
          <a:lstStyle/>
          <a:p>
            <a:r>
              <a:rPr lang="en-US" dirty="0"/>
              <a:t>What Is the Problem? </a:t>
            </a:r>
          </a:p>
        </p:txBody>
      </p:sp>
      <p:graphicFrame>
        <p:nvGraphicFramePr>
          <p:cNvPr id="5" name="Content Placeholder 4" descr="a mathematical equation showing how mathematics struggles develop: A lack of conceptual understanding and rules that expire plus misconceptions equals long-term mathematics struggles.">
            <a:extLst>
              <a:ext uri="{FF2B5EF4-FFF2-40B4-BE49-F238E27FC236}">
                <a16:creationId xmlns:a16="http://schemas.microsoft.com/office/drawing/2014/main" id="{D25E234D-9D08-9946-AC77-680967E7EEDE}"/>
              </a:ext>
            </a:extLst>
          </p:cNvPr>
          <p:cNvGraphicFramePr>
            <a:graphicFrameLocks noGrp="1"/>
          </p:cNvGraphicFramePr>
          <p:nvPr>
            <p:ph idx="1"/>
            <p:extLst>
              <p:ext uri="{D42A27DB-BD31-4B8C-83A1-F6EECF244321}">
                <p14:modId xmlns:p14="http://schemas.microsoft.com/office/powerpoint/2010/main" val="948517194"/>
              </p:ext>
            </p:extLst>
          </p:nvPr>
        </p:nvGraphicFramePr>
        <p:xfrm>
          <a:off x="915988" y="1611313"/>
          <a:ext cx="10966450" cy="471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6E58E48-5FAC-CD40-904C-62DC78410915}"/>
              </a:ext>
            </a:extLst>
          </p:cNvPr>
          <p:cNvSpPr>
            <a:spLocks noGrp="1"/>
          </p:cNvSpPr>
          <p:nvPr>
            <p:ph type="sldNum" sz="quarter" idx="10"/>
          </p:nvPr>
        </p:nvSpPr>
        <p:spPr/>
        <p:txBody>
          <a:bodyPr/>
          <a:lstStyle/>
          <a:p>
            <a:pPr algn="r"/>
            <a:fld id="{F3477EC8-074D-41C4-94AE-E9EA7CEEA348}" type="slidenum">
              <a:rPr lang="en-US" smtClean="0"/>
              <a:pPr algn="r"/>
              <a:t>125</a:t>
            </a:fld>
            <a:endParaRPr lang="en-US" dirty="0"/>
          </a:p>
        </p:txBody>
      </p:sp>
    </p:spTree>
    <p:extLst>
      <p:ext uri="{BB962C8B-B14F-4D97-AF65-F5344CB8AC3E}">
        <p14:creationId xmlns:p14="http://schemas.microsoft.com/office/powerpoint/2010/main" val="1227888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9F0F-25B4-E44D-99A0-3584D517B11A}"/>
              </a:ext>
            </a:extLst>
          </p:cNvPr>
          <p:cNvSpPr>
            <a:spLocks noGrp="1"/>
          </p:cNvSpPr>
          <p:nvPr>
            <p:ph type="title"/>
          </p:nvPr>
        </p:nvSpPr>
        <p:spPr/>
        <p:txBody>
          <a:bodyPr/>
          <a:lstStyle/>
          <a:p>
            <a:r>
              <a:rPr lang="en-US" dirty="0"/>
              <a:t>Where Do You See the Greatest Breakdown?</a:t>
            </a:r>
          </a:p>
        </p:txBody>
      </p:sp>
      <p:graphicFrame>
        <p:nvGraphicFramePr>
          <p:cNvPr id="5" name="Content Placeholder 4">
            <a:extLst>
              <a:ext uri="{FF2B5EF4-FFF2-40B4-BE49-F238E27FC236}">
                <a16:creationId xmlns:a16="http://schemas.microsoft.com/office/drawing/2014/main" id="{776A22F0-3133-8249-91D3-9BBF93B70D40}"/>
              </a:ext>
            </a:extLst>
          </p:cNvPr>
          <p:cNvGraphicFramePr>
            <a:graphicFrameLocks noGrp="1"/>
          </p:cNvGraphicFramePr>
          <p:nvPr>
            <p:ph idx="1"/>
            <p:extLst>
              <p:ext uri="{D42A27DB-BD31-4B8C-83A1-F6EECF244321}">
                <p14:modId xmlns:p14="http://schemas.microsoft.com/office/powerpoint/2010/main" val="148691379"/>
              </p:ext>
            </p:extLst>
          </p:nvPr>
        </p:nvGraphicFramePr>
        <p:xfrm>
          <a:off x="915988" y="1490663"/>
          <a:ext cx="10966450" cy="4725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5FA6B28-30C6-0F48-A5C0-45E83BC3F8D9}"/>
              </a:ext>
            </a:extLst>
          </p:cNvPr>
          <p:cNvSpPr>
            <a:spLocks noGrp="1"/>
          </p:cNvSpPr>
          <p:nvPr>
            <p:ph type="sldNum" sz="quarter" idx="10"/>
          </p:nvPr>
        </p:nvSpPr>
        <p:spPr/>
        <p:txBody>
          <a:bodyPr/>
          <a:lstStyle/>
          <a:p>
            <a:pPr algn="r"/>
            <a:fld id="{F3477EC8-074D-41C4-94AE-E9EA7CEEA348}" type="slidenum">
              <a:rPr lang="en-US" smtClean="0"/>
              <a:pPr algn="r"/>
              <a:t>126</a:t>
            </a:fld>
            <a:endParaRPr lang="en-US" dirty="0"/>
          </a:p>
        </p:txBody>
      </p:sp>
    </p:spTree>
    <p:extLst>
      <p:ext uri="{BB962C8B-B14F-4D97-AF65-F5344CB8AC3E}">
        <p14:creationId xmlns:p14="http://schemas.microsoft.com/office/powerpoint/2010/main" val="35293770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4514-6524-C043-B58E-2D991F45672A}"/>
              </a:ext>
            </a:extLst>
          </p:cNvPr>
          <p:cNvSpPr>
            <a:spLocks noGrp="1"/>
          </p:cNvSpPr>
          <p:nvPr>
            <p:ph type="title"/>
          </p:nvPr>
        </p:nvSpPr>
        <p:spPr/>
        <p:txBody>
          <a:bodyPr/>
          <a:lstStyle/>
          <a:p>
            <a:r>
              <a:rPr lang="en-US" dirty="0"/>
              <a:t>Let’s Discuss</a:t>
            </a:r>
          </a:p>
        </p:txBody>
      </p:sp>
      <p:sp>
        <p:nvSpPr>
          <p:cNvPr id="3" name="Content Placeholder 2">
            <a:extLst>
              <a:ext uri="{FF2B5EF4-FFF2-40B4-BE49-F238E27FC236}">
                <a16:creationId xmlns:a16="http://schemas.microsoft.com/office/drawing/2014/main" id="{C5B1A599-0B69-544B-B43C-9F62A44A1AAB}"/>
              </a:ext>
            </a:extLst>
          </p:cNvPr>
          <p:cNvSpPr>
            <a:spLocks noGrp="1"/>
          </p:cNvSpPr>
          <p:nvPr>
            <p:ph idx="1"/>
          </p:nvPr>
        </p:nvSpPr>
        <p:spPr>
          <a:xfrm>
            <a:off x="916518" y="1662326"/>
            <a:ext cx="10966265" cy="4433674"/>
          </a:xfrm>
        </p:spPr>
        <p:txBody>
          <a:bodyPr/>
          <a:lstStyle/>
          <a:p>
            <a:r>
              <a:rPr lang="en-US" dirty="0"/>
              <a:t>Where are students struggling? </a:t>
            </a:r>
          </a:p>
          <a:p>
            <a:pPr lvl="1"/>
            <a:r>
              <a:rPr lang="en-US" sz="2400" dirty="0"/>
              <a:t>Understanding? </a:t>
            </a:r>
          </a:p>
          <a:p>
            <a:pPr lvl="1"/>
            <a:r>
              <a:rPr lang="en-US" sz="2400" dirty="0"/>
              <a:t>Procedures? </a:t>
            </a:r>
          </a:p>
          <a:p>
            <a:pPr lvl="1"/>
            <a:r>
              <a:rPr lang="en-US" sz="2400" dirty="0"/>
              <a:t>Motivation? </a:t>
            </a:r>
          </a:p>
          <a:p>
            <a:pPr lvl="1"/>
            <a:r>
              <a:rPr lang="en-US" sz="2400" dirty="0"/>
              <a:t>Confidence?</a:t>
            </a:r>
          </a:p>
          <a:p>
            <a:r>
              <a:rPr lang="en-US" dirty="0"/>
              <a:t>How have you grown as a teacher as we have read the chapters? </a:t>
            </a:r>
          </a:p>
          <a:p>
            <a:r>
              <a:rPr lang="en-US" dirty="0"/>
              <a:t>What are your strengths as a teacher? </a:t>
            </a:r>
          </a:p>
          <a:p>
            <a:r>
              <a:rPr lang="en-US" dirty="0"/>
              <a:t>What are areas of improvement?</a:t>
            </a:r>
          </a:p>
        </p:txBody>
      </p:sp>
      <p:sp>
        <p:nvSpPr>
          <p:cNvPr id="4" name="Slide Number Placeholder 3">
            <a:extLst>
              <a:ext uri="{FF2B5EF4-FFF2-40B4-BE49-F238E27FC236}">
                <a16:creationId xmlns:a16="http://schemas.microsoft.com/office/drawing/2014/main" id="{C96BD505-90AE-0246-B2F9-CFCA3712C9A3}"/>
              </a:ext>
            </a:extLst>
          </p:cNvPr>
          <p:cNvSpPr>
            <a:spLocks noGrp="1"/>
          </p:cNvSpPr>
          <p:nvPr>
            <p:ph type="sldNum" sz="quarter" idx="10"/>
          </p:nvPr>
        </p:nvSpPr>
        <p:spPr/>
        <p:txBody>
          <a:bodyPr/>
          <a:lstStyle/>
          <a:p>
            <a:pPr algn="r"/>
            <a:fld id="{F3477EC8-074D-41C4-94AE-E9EA7CEEA348}" type="slidenum">
              <a:rPr lang="en-US" smtClean="0"/>
              <a:pPr algn="r"/>
              <a:t>127</a:t>
            </a:fld>
            <a:endParaRPr lang="en-US" dirty="0"/>
          </a:p>
        </p:txBody>
      </p:sp>
    </p:spTree>
    <p:extLst>
      <p:ext uri="{BB962C8B-B14F-4D97-AF65-F5344CB8AC3E}">
        <p14:creationId xmlns:p14="http://schemas.microsoft.com/office/powerpoint/2010/main" val="10992689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9E6E-E2ED-7E41-8CE0-E61EB500DF07}"/>
              </a:ext>
            </a:extLst>
          </p:cNvPr>
          <p:cNvSpPr>
            <a:spLocks noGrp="1"/>
          </p:cNvSpPr>
          <p:nvPr>
            <p:ph type="ctrTitle"/>
          </p:nvPr>
        </p:nvSpPr>
        <p:spPr/>
        <p:txBody>
          <a:bodyPr/>
          <a:lstStyle/>
          <a:p>
            <a:r>
              <a:rPr lang="en-US" dirty="0"/>
              <a:t>Next Steps</a:t>
            </a:r>
          </a:p>
        </p:txBody>
      </p:sp>
      <p:sp>
        <p:nvSpPr>
          <p:cNvPr id="6" name="Subtitle 5">
            <a:extLst>
              <a:ext uri="{FF2B5EF4-FFF2-40B4-BE49-F238E27FC236}">
                <a16:creationId xmlns:a16="http://schemas.microsoft.com/office/drawing/2014/main" id="{B85F19B4-DF48-4FBB-A6BF-01A26D0514D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189139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B4FF-EA33-CA46-A148-2ED6089EB28E}"/>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B8CDD581-2F35-534F-B59E-AE1FC87B1B30}"/>
              </a:ext>
            </a:extLst>
          </p:cNvPr>
          <p:cNvSpPr>
            <a:spLocks noGrp="1"/>
          </p:cNvSpPr>
          <p:nvPr>
            <p:ph idx="1"/>
          </p:nvPr>
        </p:nvSpPr>
        <p:spPr/>
        <p:txBody>
          <a:bodyPr/>
          <a:lstStyle/>
          <a:p>
            <a:pPr>
              <a:lnSpc>
                <a:spcPct val="114000"/>
              </a:lnSpc>
            </a:pPr>
            <a:r>
              <a:rPr lang="en-US" dirty="0"/>
              <a:t>Read </a:t>
            </a:r>
          </a:p>
          <a:p>
            <a:pPr lvl="1">
              <a:lnSpc>
                <a:spcPct val="114000"/>
              </a:lnSpc>
            </a:pPr>
            <a:r>
              <a:rPr lang="en-US" sz="2400" dirty="0"/>
              <a:t>Chapter 6: “Watching What We Say! Using Correct and Consistent Language” </a:t>
            </a:r>
          </a:p>
          <a:p>
            <a:pPr lvl="1">
              <a:lnSpc>
                <a:spcPct val="114000"/>
              </a:lnSpc>
            </a:pPr>
            <a:r>
              <a:rPr lang="en-US" sz="2400" dirty="0"/>
              <a:t>Article: “Developing Concepts and Generalizations”</a:t>
            </a:r>
          </a:p>
          <a:p>
            <a:pPr>
              <a:lnSpc>
                <a:spcPct val="114000"/>
              </a:lnSpc>
            </a:pPr>
            <a:r>
              <a:rPr lang="en-US" dirty="0"/>
              <a:t>While reading, consider the following: </a:t>
            </a:r>
          </a:p>
          <a:p>
            <a:pPr lvl="1">
              <a:lnSpc>
                <a:spcPct val="114000"/>
              </a:lnSpc>
            </a:pPr>
            <a:r>
              <a:rPr lang="en-US" sz="2400" dirty="0"/>
              <a:t>Why is generalization important?</a:t>
            </a:r>
          </a:p>
          <a:p>
            <a:pPr lvl="1">
              <a:lnSpc>
                <a:spcPct val="114000"/>
              </a:lnSpc>
            </a:pPr>
            <a:r>
              <a:rPr lang="en-US" sz="2400" dirty="0"/>
              <a:t>How do generalizations support student reasoning and pattern identification?</a:t>
            </a:r>
          </a:p>
          <a:p>
            <a:pPr lvl="1">
              <a:lnSpc>
                <a:spcPct val="114000"/>
              </a:lnSpc>
            </a:pPr>
            <a:r>
              <a:rPr lang="en-US" sz="2400" dirty="0"/>
              <a:t>What are you currently doing to facilitate class discussions and tasks that support generalization?</a:t>
            </a:r>
          </a:p>
          <a:p>
            <a:pPr>
              <a:lnSpc>
                <a:spcPct val="114000"/>
              </a:lnSpc>
            </a:pPr>
            <a:r>
              <a:rPr lang="en-US" dirty="0"/>
              <a:t>Plan for our next session: </a:t>
            </a:r>
            <a:r>
              <a:rPr lang="en-US" dirty="0">
                <a:highlight>
                  <a:srgbClr val="FFFF00"/>
                </a:highlight>
              </a:rPr>
              <a:t>DATE</a:t>
            </a:r>
          </a:p>
        </p:txBody>
      </p:sp>
      <p:sp>
        <p:nvSpPr>
          <p:cNvPr id="4" name="Slide Number Placeholder 3">
            <a:extLst>
              <a:ext uri="{FF2B5EF4-FFF2-40B4-BE49-F238E27FC236}">
                <a16:creationId xmlns:a16="http://schemas.microsoft.com/office/drawing/2014/main" id="{437FB1C3-8DDF-6A43-8995-104EA6475A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274527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2E53-DB94-4A67-AF86-435CE42D364C}"/>
              </a:ext>
            </a:extLst>
          </p:cNvPr>
          <p:cNvSpPr>
            <a:spLocks noGrp="1"/>
          </p:cNvSpPr>
          <p:nvPr>
            <p:ph type="title"/>
          </p:nvPr>
        </p:nvSpPr>
        <p:spPr/>
        <p:txBody>
          <a:bodyPr/>
          <a:lstStyle/>
          <a:p>
            <a:r>
              <a:rPr lang="en-US" dirty="0"/>
              <a:t>Jamboard</a:t>
            </a:r>
          </a:p>
        </p:txBody>
      </p:sp>
      <p:sp>
        <p:nvSpPr>
          <p:cNvPr id="3" name="Content Placeholder 2">
            <a:extLst>
              <a:ext uri="{FF2B5EF4-FFF2-40B4-BE49-F238E27FC236}">
                <a16:creationId xmlns:a16="http://schemas.microsoft.com/office/drawing/2014/main" id="{E63966C7-6B0A-4536-A6FD-DB0808AE50A3}"/>
              </a:ext>
            </a:extLst>
          </p:cNvPr>
          <p:cNvSpPr>
            <a:spLocks noGrp="1"/>
          </p:cNvSpPr>
          <p:nvPr>
            <p:ph sz="quarter" idx="12"/>
          </p:nvPr>
        </p:nvSpPr>
        <p:spPr/>
        <p:txBody>
          <a:bodyPr>
            <a:normAutofit fontScale="92500" lnSpcReduction="10000"/>
          </a:bodyPr>
          <a:lstStyle/>
          <a:p>
            <a:r>
              <a:rPr lang="en-US" dirty="0"/>
              <a:t>There is a Jamboard icon on each slide that has a corresponding board or activity to complete. The icon also will contain the Jamboard slide number.</a:t>
            </a:r>
          </a:p>
          <a:p>
            <a:r>
              <a:rPr lang="en-US" dirty="0"/>
              <a:t>Prior to sending participants to the breakout rooms, read the discussion prompt or application questions.</a:t>
            </a:r>
          </a:p>
          <a:p>
            <a:r>
              <a:rPr lang="en-US" dirty="0"/>
              <a:t>Drop the link for the Jamboard into the chat prior to sending the groups to breakout rooms.</a:t>
            </a:r>
          </a:p>
        </p:txBody>
      </p:sp>
      <p:sp>
        <p:nvSpPr>
          <p:cNvPr id="5" name="Content Placeholder 4">
            <a:extLst>
              <a:ext uri="{FF2B5EF4-FFF2-40B4-BE49-F238E27FC236}">
                <a16:creationId xmlns:a16="http://schemas.microsoft.com/office/drawing/2014/main" id="{C7563215-32F7-4D73-BFE1-C1C4D86AB848}"/>
              </a:ext>
            </a:extLst>
          </p:cNvPr>
          <p:cNvSpPr>
            <a:spLocks noGrp="1"/>
          </p:cNvSpPr>
          <p:nvPr>
            <p:ph sz="quarter" idx="13"/>
          </p:nvPr>
        </p:nvSpPr>
        <p:spPr/>
        <p:txBody>
          <a:bodyPr/>
          <a:lstStyle/>
          <a:p>
            <a:pPr>
              <a:lnSpc>
                <a:spcPct val="114000"/>
              </a:lnSpc>
            </a:pPr>
            <a:r>
              <a:rPr lang="en-US" sz="2400" dirty="0"/>
              <a:t>Depending on the overall time of your session (1–2 hours), breakout sessions should be between 5 and 10 minutes.</a:t>
            </a:r>
          </a:p>
        </p:txBody>
      </p:sp>
      <p:sp>
        <p:nvSpPr>
          <p:cNvPr id="4" name="Slide Number Placeholder 3">
            <a:extLst>
              <a:ext uri="{FF2B5EF4-FFF2-40B4-BE49-F238E27FC236}">
                <a16:creationId xmlns:a16="http://schemas.microsoft.com/office/drawing/2014/main" id="{95B817B9-0EC1-4556-B3BC-DC38BAEE10B8}"/>
              </a:ext>
            </a:extLst>
          </p:cNvPr>
          <p:cNvSpPr>
            <a:spLocks noGrp="1"/>
          </p:cNvSpPr>
          <p:nvPr>
            <p:ph type="sldNum" sz="quarter" idx="11"/>
          </p:nvPr>
        </p:nvSpPr>
        <p:spPr/>
        <p:txBody>
          <a:bodyPr/>
          <a:lstStyle/>
          <a:p>
            <a:pPr algn="r"/>
            <a:fld id="{F3477EC8-074D-41C4-94AE-E9EA7CEEA348}" type="slidenum">
              <a:rPr lang="en-US" smtClean="0"/>
              <a:pPr algn="r"/>
              <a:t>13</a:t>
            </a:fld>
            <a:endParaRPr lang="en-US" dirty="0"/>
          </a:p>
        </p:txBody>
      </p:sp>
      <p:pic>
        <p:nvPicPr>
          <p:cNvPr id="6" name="Picture 5">
            <a:extLst>
              <a:ext uri="{FF2B5EF4-FFF2-40B4-BE49-F238E27FC236}">
                <a16:creationId xmlns:a16="http://schemas.microsoft.com/office/drawing/2014/main" id="{12C0B4B3-8136-49BB-A026-A4F2428D7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463" y="3893897"/>
            <a:ext cx="2143125" cy="2143125"/>
          </a:xfrm>
          <a:prstGeom prst="rect">
            <a:avLst/>
          </a:prstGeom>
        </p:spPr>
      </p:pic>
    </p:spTree>
    <p:extLst>
      <p:ext uri="{BB962C8B-B14F-4D97-AF65-F5344CB8AC3E}">
        <p14:creationId xmlns:p14="http://schemas.microsoft.com/office/powerpoint/2010/main" val="632610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02688"/>
            <a:ext cx="9144000" cy="923330"/>
          </a:xfrm>
        </p:spPr>
        <p:txBody>
          <a:bodyPr/>
          <a:lstStyle/>
          <a:p>
            <a:r>
              <a:rPr lang="en-US" dirty="0"/>
              <a:t>Book Study</a:t>
            </a:r>
          </a:p>
        </p:txBody>
      </p:sp>
      <p:sp>
        <p:nvSpPr>
          <p:cNvPr id="3" name="Subtitle 2"/>
          <p:cNvSpPr>
            <a:spLocks noGrp="1"/>
          </p:cNvSpPr>
          <p:nvPr>
            <p:ph type="subTitle" idx="1"/>
          </p:nvPr>
        </p:nvSpPr>
        <p:spPr/>
        <p:txBody>
          <a:bodyPr/>
          <a:lstStyle/>
          <a:p>
            <a:r>
              <a:rPr lang="en-US" dirty="0"/>
              <a:t>Session 6: Chapter 6: Building Generalizations: Developing Instructional Strategies the MWSA Way</a:t>
            </a:r>
          </a:p>
        </p:txBody>
      </p:sp>
    </p:spTree>
    <p:extLst>
      <p:ext uri="{BB962C8B-B14F-4D97-AF65-F5344CB8AC3E}">
        <p14:creationId xmlns:p14="http://schemas.microsoft.com/office/powerpoint/2010/main" val="11137091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idx="1"/>
          </p:nvPr>
        </p:nvSpPr>
        <p:spPr/>
        <p:txBody>
          <a:bodyPr/>
          <a:lstStyle/>
          <a:p>
            <a:r>
              <a:rPr lang="en-US" dirty="0"/>
              <a:t>Warm-Up</a:t>
            </a:r>
          </a:p>
          <a:p>
            <a:r>
              <a:rPr lang="en-US" dirty="0"/>
              <a:t>Overgeneralization and Instructional Strategies</a:t>
            </a:r>
          </a:p>
          <a:p>
            <a:r>
              <a:rPr lang="en-US" dirty="0"/>
              <a:t>Student Characteristics and Challenges </a:t>
            </a:r>
          </a:p>
          <a:p>
            <a:r>
              <a:rPr lang="en-US" dirty="0"/>
              <a:t>Next Steps</a:t>
            </a:r>
          </a:p>
        </p:txBody>
      </p:sp>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p:txBody>
          <a:bodyPr/>
          <a:lstStyle/>
          <a:p>
            <a:pPr algn="r"/>
            <a:fld id="{F3477EC8-074D-41C4-94AE-E9EA7CEEA348}" type="slidenum">
              <a:rPr lang="en-US" smtClean="0"/>
              <a:pPr algn="r"/>
              <a:t>131</a:t>
            </a:fld>
            <a:endParaRPr lang="en-US" dirty="0"/>
          </a:p>
        </p:txBody>
      </p:sp>
    </p:spTree>
    <p:extLst>
      <p:ext uri="{BB962C8B-B14F-4D97-AF65-F5344CB8AC3E}">
        <p14:creationId xmlns:p14="http://schemas.microsoft.com/office/powerpoint/2010/main" val="22317444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idx="1"/>
          </p:nvPr>
        </p:nvSpPr>
        <p:spPr>
          <a:xfrm>
            <a:off x="916518" y="1662326"/>
            <a:ext cx="10966265" cy="3434214"/>
          </a:xfrm>
        </p:spPr>
        <p:txBody>
          <a:bodyPr/>
          <a:lstStyle/>
          <a:p>
            <a:r>
              <a:rPr lang="en-US" dirty="0"/>
              <a:t>Describe the differences between generalizations and rules.</a:t>
            </a:r>
          </a:p>
          <a:p>
            <a:r>
              <a:rPr lang="en-US" dirty="0"/>
              <a:t>Promote how generalizations support student reasoning and pattern identification.</a:t>
            </a:r>
          </a:p>
          <a:p>
            <a:r>
              <a:rPr lang="en-US" dirty="0"/>
              <a:t>Identify tasks and strategies that promote student skill generalization.</a:t>
            </a:r>
          </a:p>
          <a:p>
            <a:r>
              <a:rPr lang="en-US" dirty="0"/>
              <a:t>Recognize common student struggles and EBPs that promote learning. </a:t>
            </a:r>
          </a:p>
        </p:txBody>
      </p:sp>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p:txBody>
          <a:bodyPr/>
          <a:lstStyle/>
          <a:p>
            <a:pPr algn="r"/>
            <a:fld id="{F3477EC8-074D-41C4-94AE-E9EA7CEEA348}" type="slidenum">
              <a:rPr lang="en-US" smtClean="0"/>
              <a:pPr algn="r"/>
              <a:t>132</a:t>
            </a:fld>
            <a:endParaRPr lang="en-US" dirty="0"/>
          </a:p>
        </p:txBody>
      </p:sp>
    </p:spTree>
    <p:extLst>
      <p:ext uri="{BB962C8B-B14F-4D97-AF65-F5344CB8AC3E}">
        <p14:creationId xmlns:p14="http://schemas.microsoft.com/office/powerpoint/2010/main" val="19825692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F573-9ED5-C8DB-EB7C-6050D1B79B42}"/>
              </a:ext>
            </a:extLst>
          </p:cNvPr>
          <p:cNvSpPr>
            <a:spLocks noGrp="1"/>
          </p:cNvSpPr>
          <p:nvPr>
            <p:ph type="ctrTitle"/>
          </p:nvPr>
        </p:nvSpPr>
        <p:spPr>
          <a:xfrm>
            <a:off x="1524000" y="2402688"/>
            <a:ext cx="9144000" cy="923330"/>
          </a:xfrm>
        </p:spPr>
        <p:txBody>
          <a:bodyPr/>
          <a:lstStyle/>
          <a:p>
            <a:r>
              <a:rPr lang="en-US" dirty="0"/>
              <a:t>Warm-Up</a:t>
            </a:r>
          </a:p>
        </p:txBody>
      </p:sp>
      <p:sp>
        <p:nvSpPr>
          <p:cNvPr id="3" name="Subtitle 2">
            <a:extLst>
              <a:ext uri="{FF2B5EF4-FFF2-40B4-BE49-F238E27FC236}">
                <a16:creationId xmlns:a16="http://schemas.microsoft.com/office/drawing/2014/main" id="{60E5BFA6-F4BA-89D0-7CB9-15CEE375450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170415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F749-9061-1F4A-BBA4-C0BFC3ED9F50}"/>
              </a:ext>
            </a:extLst>
          </p:cNvPr>
          <p:cNvSpPr>
            <a:spLocks noGrp="1"/>
          </p:cNvSpPr>
          <p:nvPr>
            <p:ph type="title"/>
          </p:nvPr>
        </p:nvSpPr>
        <p:spPr/>
        <p:txBody>
          <a:bodyPr/>
          <a:lstStyle/>
          <a:p>
            <a:r>
              <a:rPr lang="en-US" dirty="0"/>
              <a:t>Number Sort</a:t>
            </a:r>
          </a:p>
        </p:txBody>
      </p:sp>
      <p:sp>
        <p:nvSpPr>
          <p:cNvPr id="3" name="Content Placeholder 2">
            <a:extLst>
              <a:ext uri="{FF2B5EF4-FFF2-40B4-BE49-F238E27FC236}">
                <a16:creationId xmlns:a16="http://schemas.microsoft.com/office/drawing/2014/main" id="{6E9F6C5F-D089-964B-A819-C9AF65AD96B5}"/>
              </a:ext>
            </a:extLst>
          </p:cNvPr>
          <p:cNvSpPr>
            <a:spLocks noGrp="1"/>
          </p:cNvSpPr>
          <p:nvPr>
            <p:ph idx="1"/>
          </p:nvPr>
        </p:nvSpPr>
        <p:spPr>
          <a:xfrm>
            <a:off x="916702" y="1671085"/>
            <a:ext cx="10966265" cy="4726300"/>
          </a:xfrm>
        </p:spPr>
        <p:txBody>
          <a:bodyPr/>
          <a:lstStyle/>
          <a:p>
            <a:pPr marL="0" indent="0">
              <a:buNone/>
            </a:pPr>
            <a:r>
              <a:rPr lang="en-US" dirty="0"/>
              <a:t>In small groups, identify different ways to sort these number expressions. Try to identify at least three different ways to sort. Source: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0F890CC-3D85-5A4E-AB7E-43445F3F86BB}"/>
              </a:ext>
            </a:extLst>
          </p:cNvPr>
          <p:cNvSpPr>
            <a:spLocks noGrp="1"/>
          </p:cNvSpPr>
          <p:nvPr>
            <p:ph type="sldNum" sz="quarter" idx="10"/>
          </p:nvPr>
        </p:nvSpPr>
        <p:spPr/>
        <p:txBody>
          <a:bodyPr/>
          <a:lstStyle/>
          <a:p>
            <a:pPr algn="r"/>
            <a:fld id="{F3477EC8-074D-41C4-94AE-E9EA7CEEA348}" type="slidenum">
              <a:rPr lang="en-US" smtClean="0"/>
              <a:pPr algn="r"/>
              <a:t>134</a:t>
            </a:fld>
            <a:endParaRPr lang="en-US" dirty="0"/>
          </a:p>
        </p:txBody>
      </p:sp>
      <p:grpSp>
        <p:nvGrpSpPr>
          <p:cNvPr id="17" name="Group 16">
            <a:extLst>
              <a:ext uri="{FF2B5EF4-FFF2-40B4-BE49-F238E27FC236}">
                <a16:creationId xmlns:a16="http://schemas.microsoft.com/office/drawing/2014/main" id="{7FD2ED45-AD5D-9446-9714-CBC1439319BD}"/>
              </a:ext>
            </a:extLst>
          </p:cNvPr>
          <p:cNvGrpSpPr/>
          <p:nvPr/>
        </p:nvGrpSpPr>
        <p:grpSpPr>
          <a:xfrm>
            <a:off x="2819839" y="2620919"/>
            <a:ext cx="5291819" cy="3164494"/>
            <a:chOff x="1595473" y="2667414"/>
            <a:chExt cx="5291819" cy="3164494"/>
          </a:xfrm>
        </p:grpSpPr>
        <p:sp>
          <p:nvSpPr>
            <p:cNvPr id="5" name="TextBox 4">
              <a:extLst>
                <a:ext uri="{FF2B5EF4-FFF2-40B4-BE49-F238E27FC236}">
                  <a16:creationId xmlns:a16="http://schemas.microsoft.com/office/drawing/2014/main" id="{D708366A-75C4-274C-81D5-B1B203D35120}"/>
                </a:ext>
              </a:extLst>
            </p:cNvPr>
            <p:cNvSpPr txBox="1"/>
            <p:nvPr/>
          </p:nvSpPr>
          <p:spPr>
            <a:xfrm>
              <a:off x="3259870" y="2667414"/>
              <a:ext cx="1023037"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6 - 4</a:t>
              </a:r>
            </a:p>
          </p:txBody>
        </p:sp>
        <p:sp>
          <p:nvSpPr>
            <p:cNvPr id="6" name="TextBox 5">
              <a:extLst>
                <a:ext uri="{FF2B5EF4-FFF2-40B4-BE49-F238E27FC236}">
                  <a16:creationId xmlns:a16="http://schemas.microsoft.com/office/drawing/2014/main" id="{852453FB-9303-4E4E-8A97-FA2913CE207D}"/>
                </a:ext>
              </a:extLst>
            </p:cNvPr>
            <p:cNvSpPr txBox="1"/>
            <p:nvPr/>
          </p:nvSpPr>
          <p:spPr>
            <a:xfrm>
              <a:off x="3174110" y="3764432"/>
              <a:ext cx="1194558"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5 – 7 </a:t>
              </a:r>
            </a:p>
          </p:txBody>
        </p:sp>
        <p:sp>
          <p:nvSpPr>
            <p:cNvPr id="7" name="TextBox 6">
              <a:extLst>
                <a:ext uri="{FF2B5EF4-FFF2-40B4-BE49-F238E27FC236}">
                  <a16:creationId xmlns:a16="http://schemas.microsoft.com/office/drawing/2014/main" id="{82D1C3C2-7E36-974A-AEF5-312FF1D4D14D}"/>
                </a:ext>
              </a:extLst>
            </p:cNvPr>
            <p:cNvSpPr txBox="1"/>
            <p:nvPr/>
          </p:nvSpPr>
          <p:spPr>
            <a:xfrm>
              <a:off x="4456230" y="3244334"/>
              <a:ext cx="1239442"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12 + 3</a:t>
              </a:r>
            </a:p>
          </p:txBody>
        </p:sp>
        <p:sp>
          <p:nvSpPr>
            <p:cNvPr id="8" name="TextBox 7">
              <a:extLst>
                <a:ext uri="{FF2B5EF4-FFF2-40B4-BE49-F238E27FC236}">
                  <a16:creationId xmlns:a16="http://schemas.microsoft.com/office/drawing/2014/main" id="{88129689-7E27-8F4C-9A4B-D7E64C463C39}"/>
                </a:ext>
              </a:extLst>
            </p:cNvPr>
            <p:cNvSpPr txBox="1"/>
            <p:nvPr/>
          </p:nvSpPr>
          <p:spPr>
            <a:xfrm>
              <a:off x="4399354" y="4740967"/>
              <a:ext cx="1194558"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7 – 5 </a:t>
              </a:r>
            </a:p>
          </p:txBody>
        </p:sp>
        <p:sp>
          <p:nvSpPr>
            <p:cNvPr id="9" name="TextBox 8">
              <a:extLst>
                <a:ext uri="{FF2B5EF4-FFF2-40B4-BE49-F238E27FC236}">
                  <a16:creationId xmlns:a16="http://schemas.microsoft.com/office/drawing/2014/main" id="{AAE3AE1A-51DE-0D4E-86E6-E7CEECCABC30}"/>
                </a:ext>
              </a:extLst>
            </p:cNvPr>
            <p:cNvSpPr txBox="1"/>
            <p:nvPr/>
          </p:nvSpPr>
          <p:spPr>
            <a:xfrm>
              <a:off x="1910623" y="3205346"/>
              <a:ext cx="1399742"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11 – 2 </a:t>
              </a:r>
            </a:p>
          </p:txBody>
        </p:sp>
        <p:sp>
          <p:nvSpPr>
            <p:cNvPr id="10" name="TextBox 9">
              <a:extLst>
                <a:ext uri="{FF2B5EF4-FFF2-40B4-BE49-F238E27FC236}">
                  <a16:creationId xmlns:a16="http://schemas.microsoft.com/office/drawing/2014/main" id="{C0FBA60D-4211-454F-9A67-44C266F92F54}"/>
                </a:ext>
              </a:extLst>
            </p:cNvPr>
            <p:cNvSpPr txBox="1"/>
            <p:nvPr/>
          </p:nvSpPr>
          <p:spPr>
            <a:xfrm>
              <a:off x="1595473" y="4304658"/>
              <a:ext cx="1034257"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0 + 5</a:t>
              </a:r>
            </a:p>
          </p:txBody>
        </p:sp>
        <p:sp>
          <p:nvSpPr>
            <p:cNvPr id="11" name="TextBox 10">
              <a:extLst>
                <a:ext uri="{FF2B5EF4-FFF2-40B4-BE49-F238E27FC236}">
                  <a16:creationId xmlns:a16="http://schemas.microsoft.com/office/drawing/2014/main" id="{99D48056-8F20-8348-B70E-00F69310CFCF}"/>
                </a:ext>
              </a:extLst>
            </p:cNvPr>
            <p:cNvSpPr txBox="1"/>
            <p:nvPr/>
          </p:nvSpPr>
          <p:spPr>
            <a:xfrm>
              <a:off x="3214185" y="4376743"/>
              <a:ext cx="1194558"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2 – 9 </a:t>
              </a:r>
            </a:p>
          </p:txBody>
        </p:sp>
        <p:sp>
          <p:nvSpPr>
            <p:cNvPr id="12" name="TextBox 11">
              <a:extLst>
                <a:ext uri="{FF2B5EF4-FFF2-40B4-BE49-F238E27FC236}">
                  <a16:creationId xmlns:a16="http://schemas.microsoft.com/office/drawing/2014/main" id="{DCAE8287-AA93-574B-A88B-5320F8D53833}"/>
                </a:ext>
              </a:extLst>
            </p:cNvPr>
            <p:cNvSpPr txBox="1"/>
            <p:nvPr/>
          </p:nvSpPr>
          <p:spPr>
            <a:xfrm>
              <a:off x="3771389" y="5339465"/>
              <a:ext cx="1399742"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3 – 12 </a:t>
              </a:r>
            </a:p>
          </p:txBody>
        </p:sp>
        <p:sp>
          <p:nvSpPr>
            <p:cNvPr id="13" name="TextBox 12">
              <a:extLst>
                <a:ext uri="{FF2B5EF4-FFF2-40B4-BE49-F238E27FC236}">
                  <a16:creationId xmlns:a16="http://schemas.microsoft.com/office/drawing/2014/main" id="{27349994-0724-6243-960B-9B961094BB60}"/>
                </a:ext>
              </a:extLst>
            </p:cNvPr>
            <p:cNvSpPr txBox="1"/>
            <p:nvPr/>
          </p:nvSpPr>
          <p:spPr>
            <a:xfrm>
              <a:off x="5371865" y="3778245"/>
              <a:ext cx="1399742"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1 – 10 </a:t>
              </a:r>
            </a:p>
          </p:txBody>
        </p:sp>
        <p:sp>
          <p:nvSpPr>
            <p:cNvPr id="14" name="TextBox 13">
              <a:extLst>
                <a:ext uri="{FF2B5EF4-FFF2-40B4-BE49-F238E27FC236}">
                  <a16:creationId xmlns:a16="http://schemas.microsoft.com/office/drawing/2014/main" id="{95041555-1551-444D-A687-36070D650EDF}"/>
                </a:ext>
              </a:extLst>
            </p:cNvPr>
            <p:cNvSpPr txBox="1"/>
            <p:nvPr/>
          </p:nvSpPr>
          <p:spPr>
            <a:xfrm>
              <a:off x="5692734" y="4562328"/>
              <a:ext cx="1194558"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5 – 0 </a:t>
              </a:r>
            </a:p>
          </p:txBody>
        </p:sp>
        <p:sp>
          <p:nvSpPr>
            <p:cNvPr id="15" name="TextBox 14">
              <a:extLst>
                <a:ext uri="{FF2B5EF4-FFF2-40B4-BE49-F238E27FC236}">
                  <a16:creationId xmlns:a16="http://schemas.microsoft.com/office/drawing/2014/main" id="{B5A64924-0FAB-5E4A-A7EC-62CB2C19C503}"/>
                </a:ext>
              </a:extLst>
            </p:cNvPr>
            <p:cNvSpPr txBox="1"/>
            <p:nvPr/>
          </p:nvSpPr>
          <p:spPr>
            <a:xfrm>
              <a:off x="2147487" y="5020215"/>
              <a:ext cx="1356462"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4 + 11 </a:t>
              </a:r>
            </a:p>
          </p:txBody>
        </p:sp>
        <p:sp>
          <p:nvSpPr>
            <p:cNvPr id="16" name="TextBox 15">
              <a:extLst>
                <a:ext uri="{FF2B5EF4-FFF2-40B4-BE49-F238E27FC236}">
                  <a16:creationId xmlns:a16="http://schemas.microsoft.com/office/drawing/2014/main" id="{B635D8E8-D1E3-5643-B499-73FBCCF20121}"/>
                </a:ext>
              </a:extLst>
            </p:cNvPr>
            <p:cNvSpPr txBox="1"/>
            <p:nvPr/>
          </p:nvSpPr>
          <p:spPr>
            <a:xfrm>
              <a:off x="5663190" y="2706472"/>
              <a:ext cx="1151277" cy="492443"/>
            </a:xfrm>
            <a:prstGeom prst="rect">
              <a:avLst/>
            </a:prstGeom>
            <a:noFill/>
          </p:spPr>
          <p:txBody>
            <a:bodyPr wrap="none" rtlCol="0">
              <a:spAutoFit/>
            </a:bodyPr>
            <a:lstStyle/>
            <a:p>
              <a:r>
                <a:rPr lang="en-US" sz="2600" b="1" dirty="0">
                  <a:latin typeface="Cavolini" panose="03000502040302020204" pitchFamily="66" charset="0"/>
                  <a:cs typeface="Cavolini" panose="03000502040302020204" pitchFamily="66" charset="0"/>
                </a:rPr>
                <a:t>5 + 6 </a:t>
              </a:r>
            </a:p>
          </p:txBody>
        </p:sp>
      </p:grpSp>
      <p:sp>
        <p:nvSpPr>
          <p:cNvPr id="21" name="TextBox 20">
            <a:extLst>
              <a:ext uri="{FF2B5EF4-FFF2-40B4-BE49-F238E27FC236}">
                <a16:creationId xmlns:a16="http://schemas.microsoft.com/office/drawing/2014/main" id="{A37AC40F-EFF4-4649-976A-2B2792FC22C8}"/>
              </a:ext>
            </a:extLst>
          </p:cNvPr>
          <p:cNvSpPr txBox="1"/>
          <p:nvPr/>
        </p:nvSpPr>
        <p:spPr>
          <a:xfrm>
            <a:off x="914400" y="5943600"/>
            <a:ext cx="3768980"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Source: </a:t>
            </a:r>
            <a:r>
              <a:rPr lang="en-US" sz="1000" dirty="0">
                <a:solidFill>
                  <a:srgbClr val="0000FF"/>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https://math4teaching.com/introducing-negative-numbers/</a:t>
            </a:r>
            <a:r>
              <a:rPr lang="en-US" sz="1000" dirty="0">
                <a:solidFill>
                  <a:srgbClr val="0000FF"/>
                </a:solidFill>
                <a:latin typeface="Calibri" panose="020F0502020204030204" pitchFamily="34" charset="0"/>
                <a:cs typeface="Calibri" panose="020F0502020204030204" pitchFamily="34" charset="0"/>
              </a:rPr>
              <a:t>.</a:t>
            </a:r>
            <a:endParaRPr lang="en-US" sz="1000" dirty="0">
              <a:latin typeface="Calibri" panose="020F0502020204030204" pitchFamily="34" charset="0"/>
              <a:cs typeface="Calibri" panose="020F0502020204030204" pitchFamily="34" charset="0"/>
            </a:endParaRPr>
          </a:p>
        </p:txBody>
      </p:sp>
      <p:pic>
        <p:nvPicPr>
          <p:cNvPr id="24" name="Picture 23" descr="image of the Jamboard icon with slide 15 showing">
            <a:extLst>
              <a:ext uri="{FF2B5EF4-FFF2-40B4-BE49-F238E27FC236}">
                <a16:creationId xmlns:a16="http://schemas.microsoft.com/office/drawing/2014/main" id="{2BFC0F7E-D4BF-ACBD-616A-A3EC134DE0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25" name="TextBox 24">
            <a:extLst>
              <a:ext uri="{FF2B5EF4-FFF2-40B4-BE49-F238E27FC236}">
                <a16:creationId xmlns:a16="http://schemas.microsoft.com/office/drawing/2014/main" id="{0E6D9E67-D52B-14A3-66F6-B71568D7466B}"/>
              </a:ext>
            </a:extLst>
          </p:cNvPr>
          <p:cNvSpPr txBox="1"/>
          <p:nvPr/>
        </p:nvSpPr>
        <p:spPr>
          <a:xfrm>
            <a:off x="11035871" y="1026053"/>
            <a:ext cx="832279" cy="307777"/>
          </a:xfrm>
          <a:prstGeom prst="rect">
            <a:avLst/>
          </a:prstGeom>
          <a:noFill/>
        </p:spPr>
        <p:txBody>
          <a:bodyPr wrap="none" rtlCol="0">
            <a:spAutoFit/>
          </a:bodyPr>
          <a:lstStyle/>
          <a:p>
            <a:r>
              <a:rPr lang="en-US" sz="1400" dirty="0"/>
              <a:t>Slide 15</a:t>
            </a:r>
          </a:p>
        </p:txBody>
      </p:sp>
    </p:spTree>
    <p:extLst>
      <p:ext uri="{BB962C8B-B14F-4D97-AF65-F5344CB8AC3E}">
        <p14:creationId xmlns:p14="http://schemas.microsoft.com/office/powerpoint/2010/main" val="37496671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6B5A-F982-D247-BC93-AC18329ACC30}"/>
              </a:ext>
            </a:extLst>
          </p:cNvPr>
          <p:cNvSpPr>
            <a:spLocks noGrp="1"/>
          </p:cNvSpPr>
          <p:nvPr>
            <p:ph type="title"/>
          </p:nvPr>
        </p:nvSpPr>
        <p:spPr/>
        <p:txBody>
          <a:bodyPr/>
          <a:lstStyle/>
          <a:p>
            <a:r>
              <a:rPr lang="en-US" dirty="0"/>
              <a:t>Number Sort: Generalization</a:t>
            </a:r>
          </a:p>
        </p:txBody>
      </p:sp>
      <p:sp>
        <p:nvSpPr>
          <p:cNvPr id="3" name="Content Placeholder 2">
            <a:extLst>
              <a:ext uri="{FF2B5EF4-FFF2-40B4-BE49-F238E27FC236}">
                <a16:creationId xmlns:a16="http://schemas.microsoft.com/office/drawing/2014/main" id="{2473DAA8-655B-2048-A097-CBB9D21BC4DB}"/>
              </a:ext>
            </a:extLst>
          </p:cNvPr>
          <p:cNvSpPr>
            <a:spLocks noGrp="1"/>
          </p:cNvSpPr>
          <p:nvPr>
            <p:ph idx="1"/>
          </p:nvPr>
        </p:nvSpPr>
        <p:spPr>
          <a:xfrm>
            <a:off x="916518" y="1662326"/>
            <a:ext cx="10966265" cy="3448390"/>
          </a:xfrm>
        </p:spPr>
        <p:txBody>
          <a:bodyPr/>
          <a:lstStyle/>
          <a:p>
            <a:r>
              <a:rPr lang="en-US" dirty="0"/>
              <a:t>How did you and your group sort? </a:t>
            </a:r>
          </a:p>
          <a:p>
            <a:r>
              <a:rPr lang="en-US" dirty="0"/>
              <a:t>What previous knowledge did you bring to this task? </a:t>
            </a:r>
          </a:p>
          <a:p>
            <a:r>
              <a:rPr lang="en-US" dirty="0"/>
              <a:t>What did you notice about the expressions? What would your students notice?</a:t>
            </a:r>
          </a:p>
          <a:p>
            <a:r>
              <a:rPr lang="en-US" dirty="0"/>
              <a:t>How would you teach this skill, without simply expressing it as a rule? </a:t>
            </a:r>
          </a:p>
          <a:p>
            <a:pPr lvl="1"/>
            <a:r>
              <a:rPr lang="en-US" sz="2400" dirty="0"/>
              <a:t>What questions would you ask?</a:t>
            </a:r>
          </a:p>
          <a:p>
            <a:pPr lvl="1"/>
            <a:r>
              <a:rPr lang="en-US" sz="2400" dirty="0">
                <a:latin typeface="Calibri"/>
                <a:cs typeface="Calibri"/>
              </a:rPr>
              <a:t>What activities would you include?</a:t>
            </a:r>
            <a:endParaRPr lang="en-US" dirty="0"/>
          </a:p>
        </p:txBody>
      </p:sp>
      <p:sp>
        <p:nvSpPr>
          <p:cNvPr id="4" name="Slide Number Placeholder 3">
            <a:extLst>
              <a:ext uri="{FF2B5EF4-FFF2-40B4-BE49-F238E27FC236}">
                <a16:creationId xmlns:a16="http://schemas.microsoft.com/office/drawing/2014/main" id="{C8D6C7B1-F23D-3044-A4DD-C01B0BEF687D}"/>
              </a:ext>
            </a:extLst>
          </p:cNvPr>
          <p:cNvSpPr>
            <a:spLocks noGrp="1"/>
          </p:cNvSpPr>
          <p:nvPr>
            <p:ph type="sldNum" sz="quarter" idx="10"/>
          </p:nvPr>
        </p:nvSpPr>
        <p:spPr/>
        <p:txBody>
          <a:bodyPr/>
          <a:lstStyle/>
          <a:p>
            <a:pPr algn="r"/>
            <a:fld id="{F3477EC8-074D-41C4-94AE-E9EA7CEEA348}" type="slidenum">
              <a:rPr lang="en-US" smtClean="0"/>
              <a:pPr algn="r"/>
              <a:t>135</a:t>
            </a:fld>
            <a:endParaRPr lang="en-US" dirty="0"/>
          </a:p>
        </p:txBody>
      </p:sp>
    </p:spTree>
    <p:extLst>
      <p:ext uri="{BB962C8B-B14F-4D97-AF65-F5344CB8AC3E}">
        <p14:creationId xmlns:p14="http://schemas.microsoft.com/office/powerpoint/2010/main" val="22045962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693A-7DAA-BA40-B4C5-764A18E22E51}"/>
              </a:ext>
            </a:extLst>
          </p:cNvPr>
          <p:cNvSpPr>
            <a:spLocks noGrp="1"/>
          </p:cNvSpPr>
          <p:nvPr>
            <p:ph type="ctrTitle"/>
          </p:nvPr>
        </p:nvSpPr>
        <p:spPr/>
        <p:txBody>
          <a:bodyPr/>
          <a:lstStyle/>
          <a:p>
            <a:r>
              <a:rPr lang="en-US" dirty="0"/>
              <a:t>Overgeneralizations and Instructional Strategies</a:t>
            </a:r>
          </a:p>
        </p:txBody>
      </p:sp>
      <p:sp>
        <p:nvSpPr>
          <p:cNvPr id="6" name="Subtitle 5">
            <a:extLst>
              <a:ext uri="{FF2B5EF4-FFF2-40B4-BE49-F238E27FC236}">
                <a16:creationId xmlns:a16="http://schemas.microsoft.com/office/drawing/2014/main" id="{E74D1C12-F8B4-4B2E-A161-E88DE45453E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942520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10D1-F53C-504D-B4C7-A41E47592200}"/>
              </a:ext>
            </a:extLst>
          </p:cNvPr>
          <p:cNvSpPr>
            <a:spLocks noGrp="1"/>
          </p:cNvSpPr>
          <p:nvPr>
            <p:ph type="title"/>
          </p:nvPr>
        </p:nvSpPr>
        <p:spPr/>
        <p:txBody>
          <a:bodyPr/>
          <a:lstStyle/>
          <a:p>
            <a:r>
              <a:rPr lang="en-US" dirty="0"/>
              <a:t>Jamboard Question</a:t>
            </a:r>
          </a:p>
        </p:txBody>
      </p:sp>
      <p:pic>
        <p:nvPicPr>
          <p:cNvPr id="6" name="Content Placeholder 5">
            <a:extLst>
              <a:ext uri="{FF2B5EF4-FFF2-40B4-BE49-F238E27FC236}">
                <a16:creationId xmlns:a16="http://schemas.microsoft.com/office/drawing/2014/main" id="{0320169E-DFAF-C946-83E4-0A3FF75E420F}"/>
              </a:ext>
              <a:ext uri="{C183D7F6-B498-43B3-948B-1728B52AA6E4}">
                <adec:decorative xmlns:adec="http://schemas.microsoft.com/office/drawing/2017/decorative" val="1"/>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914400" y="1676401"/>
            <a:ext cx="4812910" cy="3683000"/>
          </a:xfrm>
          <a:effectLst>
            <a:glow>
              <a:schemeClr val="accent1"/>
            </a:glow>
            <a:outerShdw blurRad="875903" dist="50800" dir="5400000" sx="53000" sy="53000" algn="ctr" rotWithShape="0">
              <a:srgbClr val="000000">
                <a:alpha val="0"/>
              </a:srgbClr>
            </a:outerShdw>
            <a:reflection endPos="0" dist="50800" dir="5400000" sy="-100000" algn="bl" rotWithShape="0"/>
          </a:effectLst>
        </p:spPr>
      </p:pic>
      <p:sp>
        <p:nvSpPr>
          <p:cNvPr id="4" name="Slide Number Placeholder 3">
            <a:extLst>
              <a:ext uri="{FF2B5EF4-FFF2-40B4-BE49-F238E27FC236}">
                <a16:creationId xmlns:a16="http://schemas.microsoft.com/office/drawing/2014/main" id="{838578A9-970D-5248-A89B-B95A22C42A5D}"/>
              </a:ext>
            </a:extLst>
          </p:cNvPr>
          <p:cNvSpPr>
            <a:spLocks noGrp="1"/>
          </p:cNvSpPr>
          <p:nvPr>
            <p:ph type="sldNum" sz="quarter" idx="11"/>
          </p:nvPr>
        </p:nvSpPr>
        <p:spPr/>
        <p:txBody>
          <a:bodyPr/>
          <a:lstStyle/>
          <a:p>
            <a:pPr algn="r"/>
            <a:fld id="{F3477EC8-074D-41C4-94AE-E9EA7CEEA348}" type="slidenum">
              <a:rPr lang="en-US" smtClean="0"/>
              <a:pPr algn="r"/>
              <a:t>137</a:t>
            </a:fld>
            <a:endParaRPr lang="en-US" dirty="0"/>
          </a:p>
        </p:txBody>
      </p:sp>
      <p:sp>
        <p:nvSpPr>
          <p:cNvPr id="7" name="TextBox 6">
            <a:extLst>
              <a:ext uri="{FF2B5EF4-FFF2-40B4-BE49-F238E27FC236}">
                <a16:creationId xmlns:a16="http://schemas.microsoft.com/office/drawing/2014/main" id="{B48E8FC4-5E26-194F-92F9-52E317C83FB6}"/>
              </a:ext>
            </a:extLst>
          </p:cNvPr>
          <p:cNvSpPr txBox="1"/>
          <p:nvPr/>
        </p:nvSpPr>
        <p:spPr>
          <a:xfrm rot="21061874">
            <a:off x="5860611" y="2790423"/>
            <a:ext cx="5897105" cy="2123658"/>
          </a:xfrm>
          <a:prstGeom prst="rect">
            <a:avLst/>
          </a:prstGeom>
          <a:noFill/>
        </p:spPr>
        <p:txBody>
          <a:bodyPr wrap="square" rtlCol="0">
            <a:spAutoFit/>
          </a:bodyPr>
          <a:lstStyle/>
          <a:p>
            <a:pPr algn="ctr"/>
            <a:r>
              <a:rPr lang="en-US" sz="4400" b="1" dirty="0">
                <a:solidFill>
                  <a:srgbClr val="52419B"/>
                </a:solidFill>
                <a:latin typeface="Calibri" panose="020F0502020204030204" pitchFamily="34" charset="0"/>
                <a:cs typeface="Calibri" panose="020F0502020204030204" pitchFamily="34" charset="0"/>
              </a:rPr>
              <a:t>What is the difference between a rule and a generalization?</a:t>
            </a:r>
          </a:p>
        </p:txBody>
      </p:sp>
      <p:pic>
        <p:nvPicPr>
          <p:cNvPr id="9" name="Picture 8" descr="image of the Jamboard icon with slide 16 showing">
            <a:extLst>
              <a:ext uri="{FF2B5EF4-FFF2-40B4-BE49-F238E27FC236}">
                <a16:creationId xmlns:a16="http://schemas.microsoft.com/office/drawing/2014/main" id="{F1813493-3422-4BB9-57B7-BD4734944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10" name="TextBox 9">
            <a:extLst>
              <a:ext uri="{FF2B5EF4-FFF2-40B4-BE49-F238E27FC236}">
                <a16:creationId xmlns:a16="http://schemas.microsoft.com/office/drawing/2014/main" id="{31D05B44-0AFA-466A-44AA-6E2B320AC6E1}"/>
              </a:ext>
            </a:extLst>
          </p:cNvPr>
          <p:cNvSpPr txBox="1"/>
          <p:nvPr/>
        </p:nvSpPr>
        <p:spPr>
          <a:xfrm>
            <a:off x="11035871" y="1026053"/>
            <a:ext cx="832279" cy="307777"/>
          </a:xfrm>
          <a:prstGeom prst="rect">
            <a:avLst/>
          </a:prstGeom>
          <a:noFill/>
        </p:spPr>
        <p:txBody>
          <a:bodyPr wrap="none" rtlCol="0">
            <a:spAutoFit/>
          </a:bodyPr>
          <a:lstStyle/>
          <a:p>
            <a:r>
              <a:rPr lang="en-US" sz="1400" dirty="0"/>
              <a:t>Slide 16</a:t>
            </a:r>
          </a:p>
        </p:txBody>
      </p:sp>
    </p:spTree>
    <p:extLst>
      <p:ext uri="{BB962C8B-B14F-4D97-AF65-F5344CB8AC3E}">
        <p14:creationId xmlns:p14="http://schemas.microsoft.com/office/powerpoint/2010/main" val="26980878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7564-751E-4448-A337-58CCD8BCAE83}"/>
              </a:ext>
            </a:extLst>
          </p:cNvPr>
          <p:cNvSpPr>
            <a:spLocks noGrp="1"/>
          </p:cNvSpPr>
          <p:nvPr>
            <p:ph type="title"/>
          </p:nvPr>
        </p:nvSpPr>
        <p:spPr/>
        <p:txBody>
          <a:bodyPr/>
          <a:lstStyle/>
          <a:p>
            <a:r>
              <a:rPr lang="en-US" dirty="0"/>
              <a:t>Generalizations Versus Rules</a:t>
            </a:r>
          </a:p>
        </p:txBody>
      </p:sp>
      <p:sp>
        <p:nvSpPr>
          <p:cNvPr id="3" name="Content Placeholder 2">
            <a:extLst>
              <a:ext uri="{FF2B5EF4-FFF2-40B4-BE49-F238E27FC236}">
                <a16:creationId xmlns:a16="http://schemas.microsoft.com/office/drawing/2014/main" id="{B5076A66-C516-7542-AAEF-0703B719D3C6}"/>
              </a:ext>
            </a:extLst>
          </p:cNvPr>
          <p:cNvSpPr>
            <a:spLocks noGrp="1"/>
          </p:cNvSpPr>
          <p:nvPr>
            <p:ph sz="quarter" idx="12"/>
          </p:nvPr>
        </p:nvSpPr>
        <p:spPr>
          <a:xfrm>
            <a:off x="916517" y="1676400"/>
            <a:ext cx="5325535" cy="4646613"/>
          </a:xfrm>
        </p:spPr>
        <p:txBody>
          <a:bodyPr/>
          <a:lstStyle/>
          <a:p>
            <a:r>
              <a:rPr lang="en-US" b="1" dirty="0"/>
              <a:t>Generalization</a:t>
            </a:r>
          </a:p>
          <a:p>
            <a:pPr lvl="1"/>
            <a:r>
              <a:rPr lang="en-US" dirty="0"/>
              <a:t>The act or process of generalizing</a:t>
            </a:r>
          </a:p>
          <a:p>
            <a:pPr lvl="1"/>
            <a:r>
              <a:rPr lang="en-US" dirty="0"/>
              <a:t>A result of this process; a general statement, idea, or logic</a:t>
            </a:r>
          </a:p>
          <a:p>
            <a:r>
              <a:rPr lang="en-US" b="1" dirty="0"/>
              <a:t>Rule</a:t>
            </a:r>
            <a:r>
              <a:rPr lang="en-US" dirty="0"/>
              <a:t> </a:t>
            </a:r>
          </a:p>
          <a:p>
            <a:pPr lvl="1"/>
            <a:r>
              <a:rPr lang="en-US" dirty="0"/>
              <a:t>A principle or regulation governing conduct, action, procedure, arrangement</a:t>
            </a:r>
          </a:p>
          <a:p>
            <a:pPr lvl="1"/>
            <a:r>
              <a:rPr lang="en-US" dirty="0"/>
              <a:t>A code of regulations</a:t>
            </a:r>
          </a:p>
        </p:txBody>
      </p:sp>
      <p:sp>
        <p:nvSpPr>
          <p:cNvPr id="6" name="Content Placeholder 5">
            <a:extLst>
              <a:ext uri="{FF2B5EF4-FFF2-40B4-BE49-F238E27FC236}">
                <a16:creationId xmlns:a16="http://schemas.microsoft.com/office/drawing/2014/main" id="{33BF789F-0382-4BC8-9A29-1A84D0D9F3BB}"/>
              </a:ext>
            </a:extLst>
          </p:cNvPr>
          <p:cNvSpPr>
            <a:spLocks noGrp="1"/>
          </p:cNvSpPr>
          <p:nvPr>
            <p:ph sz="quarter" idx="13"/>
          </p:nvPr>
        </p:nvSpPr>
        <p:spPr>
          <a:xfrm>
            <a:off x="6326717" y="1676400"/>
            <a:ext cx="5331883" cy="4723139"/>
          </a:xfrm>
        </p:spPr>
        <p:txBody>
          <a:bodyPr/>
          <a:lstStyle/>
          <a:p>
            <a:r>
              <a:rPr lang="en-US" dirty="0"/>
              <a:t>Consider the definitions and what we brainstormed. What is the greatest difference between a generalization and a rule? </a:t>
            </a:r>
          </a:p>
        </p:txBody>
      </p:sp>
      <p:sp>
        <p:nvSpPr>
          <p:cNvPr id="5" name="Slide Number Placeholder 4">
            <a:extLst>
              <a:ext uri="{FF2B5EF4-FFF2-40B4-BE49-F238E27FC236}">
                <a16:creationId xmlns:a16="http://schemas.microsoft.com/office/drawing/2014/main" id="{1E0CC0F3-4643-3A40-9CEF-8740A7F04F8D}"/>
              </a:ext>
            </a:extLst>
          </p:cNvPr>
          <p:cNvSpPr>
            <a:spLocks noGrp="1"/>
          </p:cNvSpPr>
          <p:nvPr>
            <p:ph type="sldNum" sz="quarter" idx="11"/>
          </p:nvPr>
        </p:nvSpPr>
        <p:spPr/>
        <p:txBody>
          <a:bodyPr/>
          <a:lstStyle/>
          <a:p>
            <a:pPr algn="r"/>
            <a:fld id="{F3477EC8-074D-41C4-94AE-E9EA7CEEA348}" type="slidenum">
              <a:rPr lang="en-US" smtClean="0"/>
              <a:pPr algn="r"/>
              <a:t>138</a:t>
            </a:fld>
            <a:endParaRPr lang="en-US" dirty="0"/>
          </a:p>
        </p:txBody>
      </p:sp>
    </p:spTree>
    <p:extLst>
      <p:ext uri="{BB962C8B-B14F-4D97-AF65-F5344CB8AC3E}">
        <p14:creationId xmlns:p14="http://schemas.microsoft.com/office/powerpoint/2010/main" val="22588693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85AB-CCC2-E645-84D7-F525B5D43953}"/>
              </a:ext>
            </a:extLst>
          </p:cNvPr>
          <p:cNvSpPr>
            <a:spLocks noGrp="1"/>
          </p:cNvSpPr>
          <p:nvPr>
            <p:ph type="title"/>
          </p:nvPr>
        </p:nvSpPr>
        <p:spPr/>
        <p:txBody>
          <a:bodyPr wrap="square" anchor="b">
            <a:normAutofit/>
          </a:bodyPr>
          <a:lstStyle/>
          <a:p>
            <a:r>
              <a:rPr lang="en-US" dirty="0"/>
              <a:t>Developing Generalizations</a:t>
            </a:r>
          </a:p>
        </p:txBody>
      </p:sp>
      <p:sp>
        <p:nvSpPr>
          <p:cNvPr id="3" name="Content Placeholder 2">
            <a:extLst>
              <a:ext uri="{FF2B5EF4-FFF2-40B4-BE49-F238E27FC236}">
                <a16:creationId xmlns:a16="http://schemas.microsoft.com/office/drawing/2014/main" id="{FDEFE92A-EB23-1E41-A5D1-2CC3A6595783}"/>
              </a:ext>
            </a:extLst>
          </p:cNvPr>
          <p:cNvSpPr>
            <a:spLocks noGrp="1"/>
          </p:cNvSpPr>
          <p:nvPr>
            <p:ph sz="quarter" idx="12"/>
          </p:nvPr>
        </p:nvSpPr>
        <p:spPr>
          <a:xfrm>
            <a:off x="916516" y="1599874"/>
            <a:ext cx="7859183" cy="4723139"/>
          </a:xfrm>
        </p:spPr>
        <p:txBody>
          <a:bodyPr wrap="square" anchor="t">
            <a:normAutofit/>
          </a:bodyPr>
          <a:lstStyle/>
          <a:p>
            <a:r>
              <a:rPr lang="en-US" dirty="0"/>
              <a:t>Stem from student experiences</a:t>
            </a:r>
          </a:p>
          <a:p>
            <a:r>
              <a:rPr lang="en-US" dirty="0"/>
              <a:t>Make mathematics more meaningful through explicit patterns and tasks</a:t>
            </a:r>
          </a:p>
          <a:p>
            <a:r>
              <a:rPr lang="en-US" dirty="0"/>
              <a:t>Three steps: </a:t>
            </a:r>
          </a:p>
          <a:p>
            <a:pPr marL="571500" lvl="1" indent="-342900">
              <a:buFont typeface="+mj-lt"/>
              <a:buAutoNum type="arabicPeriod"/>
            </a:pPr>
            <a:r>
              <a:rPr lang="en-US" sz="2400" dirty="0"/>
              <a:t>Identify commonalities across multiple examples or cases.</a:t>
            </a:r>
          </a:p>
          <a:p>
            <a:pPr marL="571500" lvl="1" indent="-342900">
              <a:buFont typeface="+mj-lt"/>
              <a:buAutoNum type="arabicPeriod"/>
            </a:pPr>
            <a:r>
              <a:rPr lang="en-US" sz="2400" dirty="0"/>
              <a:t>Extend reasoning.</a:t>
            </a:r>
          </a:p>
          <a:p>
            <a:pPr marL="571500" lvl="1" indent="-342900">
              <a:buFont typeface="+mj-lt"/>
              <a:buAutoNum type="arabicPeriod"/>
            </a:pPr>
            <a:r>
              <a:rPr lang="en-US" sz="2400" dirty="0"/>
              <a:t>Derive more general ideas or results from specific examples or cases.</a:t>
            </a:r>
          </a:p>
        </p:txBody>
      </p:sp>
      <p:pic>
        <p:nvPicPr>
          <p:cNvPr id="7" name="Content Placeholder 6" descr="Line in the sand with spheres">
            <a:extLst>
              <a:ext uri="{FF2B5EF4-FFF2-40B4-BE49-F238E27FC236}">
                <a16:creationId xmlns:a16="http://schemas.microsoft.com/office/drawing/2014/main" id="{1EC3BE2E-8451-A497-DB4D-43938342FA30}"/>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9050869" y="1676400"/>
            <a:ext cx="2836331" cy="4262694"/>
          </a:xfrm>
        </p:spPr>
      </p:pic>
      <p:sp>
        <p:nvSpPr>
          <p:cNvPr id="4" name="Slide Number Placeholder 3">
            <a:extLst>
              <a:ext uri="{FF2B5EF4-FFF2-40B4-BE49-F238E27FC236}">
                <a16:creationId xmlns:a16="http://schemas.microsoft.com/office/drawing/2014/main" id="{3CBF0893-0266-A24A-A63E-B43C0B87C2AF}"/>
              </a:ext>
            </a:extLst>
          </p:cNvPr>
          <p:cNvSpPr>
            <a:spLocks noGrp="1"/>
          </p:cNvSpPr>
          <p:nvPr>
            <p:ph type="sldNum" sz="quarter" idx="11"/>
          </p:nvPr>
        </p:nvSpPr>
        <p:spPr/>
        <p:txBody>
          <a:bodyPr wrap="none">
            <a:normAutofit/>
          </a:bodyPr>
          <a:lstStyle/>
          <a:p>
            <a:pPr algn="r">
              <a:spcAft>
                <a:spcPts val="600"/>
              </a:spcAft>
            </a:pPr>
            <a:fld id="{F3477EC8-074D-41C4-94AE-E9EA7CEEA348}" type="slidenum">
              <a:rPr lang="en-US" smtClean="0"/>
              <a:pPr algn="r">
                <a:spcAft>
                  <a:spcPts val="600"/>
                </a:spcAft>
              </a:pPr>
              <a:t>139</a:t>
            </a:fld>
            <a:endParaRPr lang="en-US" dirty="0"/>
          </a:p>
        </p:txBody>
      </p:sp>
    </p:spTree>
    <p:extLst>
      <p:ext uri="{BB962C8B-B14F-4D97-AF65-F5344CB8AC3E}">
        <p14:creationId xmlns:p14="http://schemas.microsoft.com/office/powerpoint/2010/main" val="2651132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9359"/>
            <a:ext cx="9144000" cy="1846659"/>
          </a:xfrm>
        </p:spPr>
        <p:txBody>
          <a:bodyPr wrap="square" anchor="b">
            <a:normAutofit/>
          </a:bodyPr>
          <a:lstStyle/>
          <a:p>
            <a:r>
              <a:rPr lang="en-US" dirty="0"/>
              <a:t>Book Study </a:t>
            </a:r>
          </a:p>
        </p:txBody>
      </p:sp>
      <p:sp>
        <p:nvSpPr>
          <p:cNvPr id="3" name="Subtitle 2"/>
          <p:cNvSpPr>
            <a:spLocks noGrp="1"/>
          </p:cNvSpPr>
          <p:nvPr>
            <p:ph type="subTitle" idx="1"/>
          </p:nvPr>
        </p:nvSpPr>
        <p:spPr>
          <a:xfrm>
            <a:off x="1524000" y="3531982"/>
            <a:ext cx="9144000" cy="1655762"/>
          </a:xfrm>
        </p:spPr>
        <p:txBody>
          <a:bodyPr wrap="square" anchor="t">
            <a:normAutofit/>
          </a:bodyPr>
          <a:lstStyle/>
          <a:p>
            <a:r>
              <a:rPr lang="en-US" dirty="0"/>
              <a:t>Session 1: Introduction and Overview of Chapter 1: Jumping on Board: What is the Mathematics Whole School Agreement? </a:t>
            </a:r>
          </a:p>
          <a:p>
            <a:endParaRPr lang="en-US" dirty="0"/>
          </a:p>
        </p:txBody>
      </p:sp>
    </p:spTree>
    <p:extLst>
      <p:ext uri="{BB962C8B-B14F-4D97-AF65-F5344CB8AC3E}">
        <p14:creationId xmlns:p14="http://schemas.microsoft.com/office/powerpoint/2010/main" val="40761299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D824C-E292-AD48-9948-A994887C4BA5}"/>
              </a:ext>
            </a:extLst>
          </p:cNvPr>
          <p:cNvSpPr>
            <a:spLocks noGrp="1"/>
          </p:cNvSpPr>
          <p:nvPr>
            <p:ph type="title"/>
          </p:nvPr>
        </p:nvSpPr>
        <p:spPr/>
        <p:txBody>
          <a:bodyPr/>
          <a:lstStyle/>
          <a:p>
            <a:r>
              <a:rPr lang="en-US" dirty="0">
                <a:ea typeface="ＭＳ Ｐゴシック"/>
              </a:rPr>
              <a:t>Tasks to Promote Generalizations</a:t>
            </a:r>
            <a:endParaRPr lang="en-US" dirty="0"/>
          </a:p>
        </p:txBody>
      </p:sp>
      <p:graphicFrame>
        <p:nvGraphicFramePr>
          <p:cNvPr id="5" name="Table 5">
            <a:extLst>
              <a:ext uri="{FF2B5EF4-FFF2-40B4-BE49-F238E27FC236}">
                <a16:creationId xmlns:a16="http://schemas.microsoft.com/office/drawing/2014/main" id="{FAF10C48-5EDB-49E0-905C-BEA4ECB5E40C}"/>
              </a:ext>
            </a:extLst>
          </p:cNvPr>
          <p:cNvGraphicFramePr>
            <a:graphicFrameLocks noGrp="1"/>
          </p:cNvGraphicFramePr>
          <p:nvPr>
            <p:ph idx="1"/>
            <p:extLst>
              <p:ext uri="{D42A27DB-BD31-4B8C-83A1-F6EECF244321}">
                <p14:modId xmlns:p14="http://schemas.microsoft.com/office/powerpoint/2010/main" val="155190723"/>
              </p:ext>
            </p:extLst>
          </p:nvPr>
        </p:nvGraphicFramePr>
        <p:xfrm>
          <a:off x="915988" y="1662113"/>
          <a:ext cx="10966449" cy="3932782"/>
        </p:xfrm>
        <a:graphic>
          <a:graphicData uri="http://schemas.openxmlformats.org/drawingml/2006/table">
            <a:tbl>
              <a:tblPr firstRow="1" bandRow="1">
                <a:tableStyleId>{5C22544A-7EE6-4342-B048-85BDC9FD1C3A}</a:tableStyleId>
              </a:tblPr>
              <a:tblGrid>
                <a:gridCol w="2318531">
                  <a:extLst>
                    <a:ext uri="{9D8B030D-6E8A-4147-A177-3AD203B41FA5}">
                      <a16:colId xmlns:a16="http://schemas.microsoft.com/office/drawing/2014/main" val="1169059348"/>
                    </a:ext>
                  </a:extLst>
                </a:gridCol>
                <a:gridCol w="4790365">
                  <a:extLst>
                    <a:ext uri="{9D8B030D-6E8A-4147-A177-3AD203B41FA5}">
                      <a16:colId xmlns:a16="http://schemas.microsoft.com/office/drawing/2014/main" val="1341311901"/>
                    </a:ext>
                  </a:extLst>
                </a:gridCol>
                <a:gridCol w="3857553">
                  <a:extLst>
                    <a:ext uri="{9D8B030D-6E8A-4147-A177-3AD203B41FA5}">
                      <a16:colId xmlns:a16="http://schemas.microsoft.com/office/drawing/2014/main" val="1151830868"/>
                    </a:ext>
                  </a:extLst>
                </a:gridCol>
              </a:tblGrid>
              <a:tr h="366622">
                <a:tc>
                  <a:txBody>
                    <a:bodyPr/>
                    <a:lstStyle/>
                    <a:p>
                      <a:r>
                        <a:rPr lang="en-US" dirty="0"/>
                        <a:t>Type of task</a:t>
                      </a:r>
                    </a:p>
                  </a:txBody>
                  <a:tcPr>
                    <a:solidFill>
                      <a:srgbClr val="52419B"/>
                    </a:solidFill>
                  </a:tcPr>
                </a:tc>
                <a:tc>
                  <a:txBody>
                    <a:bodyPr/>
                    <a:lstStyle/>
                    <a:p>
                      <a:pPr lvl="0">
                        <a:buNone/>
                      </a:pPr>
                      <a:r>
                        <a:rPr lang="en-US" dirty="0"/>
                        <a:t>Definition </a:t>
                      </a:r>
                    </a:p>
                  </a:txBody>
                  <a:tcPr>
                    <a:solidFill>
                      <a:srgbClr val="52419B"/>
                    </a:solidFill>
                  </a:tcPr>
                </a:tc>
                <a:tc>
                  <a:txBody>
                    <a:bodyPr/>
                    <a:lstStyle/>
                    <a:p>
                      <a:r>
                        <a:rPr lang="en-US" dirty="0"/>
                        <a:t>Example</a:t>
                      </a:r>
                    </a:p>
                  </a:txBody>
                  <a:tcPr>
                    <a:solidFill>
                      <a:srgbClr val="52419B"/>
                    </a:solidFill>
                  </a:tcPr>
                </a:tc>
                <a:extLst>
                  <a:ext uri="{0D108BD9-81ED-4DB2-BD59-A6C34878D82A}">
                    <a16:rowId xmlns:a16="http://schemas.microsoft.com/office/drawing/2014/main" val="1360063633"/>
                  </a:ext>
                </a:extLst>
              </a:tr>
              <a:tr h="370840">
                <a:tc>
                  <a:txBody>
                    <a:bodyPr/>
                    <a:lstStyle/>
                    <a:p>
                      <a:r>
                        <a:rPr lang="en-US" dirty="0"/>
                        <a:t>Reversibility tasks</a:t>
                      </a:r>
                    </a:p>
                  </a:txBody>
                  <a:tcPr>
                    <a:solidFill>
                      <a:srgbClr val="DFDBF1"/>
                    </a:solidFill>
                  </a:tcPr>
                </a:tc>
                <a:tc>
                  <a:txBody>
                    <a:bodyPr/>
                    <a:lstStyle/>
                    <a:p>
                      <a:r>
                        <a:rPr lang="en-US" dirty="0"/>
                        <a:t>Tasks that cause students to reverse their thinking; giving the answer and having students construct the task.</a:t>
                      </a:r>
                    </a:p>
                  </a:txBody>
                  <a:tcPr>
                    <a:solidFill>
                      <a:srgbClr val="DFDBF1"/>
                    </a:solidFill>
                  </a:tcPr>
                </a:tc>
                <a:tc>
                  <a:txBody>
                    <a:bodyPr/>
                    <a:lstStyle/>
                    <a:p>
                      <a:r>
                        <a:rPr lang="en-US" dirty="0"/>
                        <a:t>Find an equation using a variable whose solution is -8.</a:t>
                      </a:r>
                    </a:p>
                  </a:txBody>
                  <a:tcPr>
                    <a:solidFill>
                      <a:srgbClr val="DFDBF1"/>
                    </a:solidFill>
                  </a:tcPr>
                </a:tc>
                <a:extLst>
                  <a:ext uri="{0D108BD9-81ED-4DB2-BD59-A6C34878D82A}">
                    <a16:rowId xmlns:a16="http://schemas.microsoft.com/office/drawing/2014/main" val="3687530343"/>
                  </a:ext>
                </a:extLst>
              </a:tr>
              <a:tr h="370840">
                <a:tc>
                  <a:txBody>
                    <a:bodyPr/>
                    <a:lstStyle/>
                    <a:p>
                      <a:r>
                        <a:rPr lang="en-US" dirty="0"/>
                        <a:t>Flexibility tasks</a:t>
                      </a:r>
                    </a:p>
                  </a:txBody>
                  <a:tcPr>
                    <a:solidFill>
                      <a:srgbClr val="DFDBF1"/>
                    </a:solidFill>
                  </a:tcPr>
                </a:tc>
                <a:tc>
                  <a:txBody>
                    <a:bodyPr/>
                    <a:lstStyle/>
                    <a:p>
                      <a:r>
                        <a:rPr lang="en-US" dirty="0"/>
                        <a:t>Tasks that require multiple solution processes or that promote identifying relationships between and across problems.</a:t>
                      </a:r>
                    </a:p>
                  </a:txBody>
                  <a:tcPr>
                    <a:solidFill>
                      <a:srgbClr val="DFDBF1"/>
                    </a:solidFill>
                  </a:tcPr>
                </a:tc>
                <a:tc>
                  <a:txBody>
                    <a:bodyPr/>
                    <a:lstStyle/>
                    <a:p>
                      <a:r>
                        <a:rPr lang="en-US" dirty="0"/>
                        <a:t>Solve the system of equations </a:t>
                      </a:r>
                      <a:br>
                        <a:rPr lang="en-US" dirty="0"/>
                      </a:br>
                      <a:r>
                        <a:rPr lang="en-US" i="1" dirty="0"/>
                        <a:t>y = -x</a:t>
                      </a:r>
                      <a:r>
                        <a:rPr lang="en-US" i="0" dirty="0"/>
                        <a:t> + 6</a:t>
                      </a:r>
                      <a:r>
                        <a:rPr lang="en-US" i="1" dirty="0"/>
                        <a:t> </a:t>
                      </a:r>
                      <a:r>
                        <a:rPr lang="en-US" dirty="0"/>
                        <a:t>and </a:t>
                      </a:r>
                      <a:r>
                        <a:rPr lang="en-US" i="1" dirty="0"/>
                        <a:t>y = </a:t>
                      </a:r>
                      <a:r>
                        <a:rPr lang="en-US" i="0" dirty="0"/>
                        <a:t>3</a:t>
                      </a:r>
                      <a:r>
                        <a:rPr lang="en-US" i="1" dirty="0"/>
                        <a:t>x</a:t>
                      </a:r>
                      <a:r>
                        <a:rPr lang="en-US" i="0" dirty="0"/>
                        <a:t> + 2</a:t>
                      </a:r>
                      <a:r>
                        <a:rPr lang="en-US" dirty="0"/>
                        <a:t> by graphing. Solve it by substitution. How the methods alike? How are they different?</a:t>
                      </a:r>
                    </a:p>
                  </a:txBody>
                  <a:tcPr>
                    <a:solidFill>
                      <a:srgbClr val="DFDBF1"/>
                    </a:solidFill>
                  </a:tcPr>
                </a:tc>
                <a:extLst>
                  <a:ext uri="{0D108BD9-81ED-4DB2-BD59-A6C34878D82A}">
                    <a16:rowId xmlns:a16="http://schemas.microsoft.com/office/drawing/2014/main" val="985617772"/>
                  </a:ext>
                </a:extLst>
              </a:tr>
              <a:tr h="370839">
                <a:tc>
                  <a:txBody>
                    <a:bodyPr/>
                    <a:lstStyle/>
                    <a:p>
                      <a:pPr lvl="0">
                        <a:buNone/>
                      </a:pPr>
                      <a:r>
                        <a:rPr lang="en-US" dirty="0"/>
                        <a:t>Generalization tasks</a:t>
                      </a:r>
                    </a:p>
                  </a:txBody>
                  <a:tcPr>
                    <a:solidFill>
                      <a:srgbClr val="DFDBF1"/>
                    </a:solidFill>
                  </a:tcPr>
                </a:tc>
                <a:tc>
                  <a:txBody>
                    <a:bodyPr/>
                    <a:lstStyle/>
                    <a:p>
                      <a:pPr lvl="0">
                        <a:buNone/>
                      </a:pPr>
                      <a:r>
                        <a:rPr lang="en-US" dirty="0"/>
                        <a:t>Tasks that ask students to identify and formalize a pattern from multiple cases or find a specific example given a generalization.</a:t>
                      </a:r>
                    </a:p>
                  </a:txBody>
                  <a:tcPr>
                    <a:solidFill>
                      <a:srgbClr val="DFDBF1"/>
                    </a:solidFill>
                  </a:tcPr>
                </a:tc>
                <a:tc>
                  <a:txBody>
                    <a:bodyPr/>
                    <a:lstStyle/>
                    <a:p>
                      <a:pPr lvl="0">
                        <a:buNone/>
                      </a:pPr>
                      <a:r>
                        <a:rPr lang="en-US" dirty="0"/>
                        <a:t>Find two trinomials whose sum is a monomial. Find two trinomials whose sum in a binomial. Find two trinomials whose sum is a trinomial.</a:t>
                      </a:r>
                    </a:p>
                  </a:txBody>
                  <a:tcPr>
                    <a:solidFill>
                      <a:srgbClr val="DFDBF1"/>
                    </a:solidFill>
                  </a:tcPr>
                </a:tc>
                <a:extLst>
                  <a:ext uri="{0D108BD9-81ED-4DB2-BD59-A6C34878D82A}">
                    <a16:rowId xmlns:a16="http://schemas.microsoft.com/office/drawing/2014/main" val="320806909"/>
                  </a:ext>
                </a:extLst>
              </a:tr>
            </a:tbl>
          </a:graphicData>
        </a:graphic>
      </p:graphicFrame>
      <p:sp>
        <p:nvSpPr>
          <p:cNvPr id="4" name="Slide Number Placeholder 3">
            <a:extLst>
              <a:ext uri="{FF2B5EF4-FFF2-40B4-BE49-F238E27FC236}">
                <a16:creationId xmlns:a16="http://schemas.microsoft.com/office/drawing/2014/main" id="{DE2438D8-2955-F642-BD71-4B4EF20447D7}"/>
              </a:ext>
            </a:extLst>
          </p:cNvPr>
          <p:cNvSpPr>
            <a:spLocks noGrp="1"/>
          </p:cNvSpPr>
          <p:nvPr>
            <p:ph type="sldNum" sz="quarter" idx="10"/>
          </p:nvPr>
        </p:nvSpPr>
        <p:spPr/>
        <p:txBody>
          <a:bodyPr/>
          <a:lstStyle/>
          <a:p>
            <a:pPr algn="r"/>
            <a:fld id="{F3477EC8-074D-41C4-94AE-E9EA7CEEA348}" type="slidenum">
              <a:rPr lang="en-US" smtClean="0"/>
              <a:pPr algn="r"/>
              <a:t>140</a:t>
            </a:fld>
            <a:endParaRPr lang="en-US" dirty="0"/>
          </a:p>
        </p:txBody>
      </p:sp>
      <p:sp>
        <p:nvSpPr>
          <p:cNvPr id="3" name="TextBox 2">
            <a:extLst>
              <a:ext uri="{FF2B5EF4-FFF2-40B4-BE49-F238E27FC236}">
                <a16:creationId xmlns:a16="http://schemas.microsoft.com/office/drawing/2014/main" id="{13907413-B34A-20A6-4028-FBAB5EC79AAE}"/>
              </a:ext>
            </a:extLst>
          </p:cNvPr>
          <p:cNvSpPr txBox="1"/>
          <p:nvPr/>
        </p:nvSpPr>
        <p:spPr>
          <a:xfrm>
            <a:off x="914400" y="5943600"/>
            <a:ext cx="2598788"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Source: Adapted from Dougherty et al. (2015).</a:t>
            </a:r>
          </a:p>
        </p:txBody>
      </p:sp>
    </p:spTree>
    <p:extLst>
      <p:ext uri="{BB962C8B-B14F-4D97-AF65-F5344CB8AC3E}">
        <p14:creationId xmlns:p14="http://schemas.microsoft.com/office/powerpoint/2010/main" val="41517040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BEF8-5EFC-4045-954E-F22C80BD6475}"/>
              </a:ext>
            </a:extLst>
          </p:cNvPr>
          <p:cNvSpPr>
            <a:spLocks noGrp="1"/>
          </p:cNvSpPr>
          <p:nvPr>
            <p:ph type="title"/>
          </p:nvPr>
        </p:nvSpPr>
        <p:spPr/>
        <p:txBody>
          <a:bodyPr/>
          <a:lstStyle/>
          <a:p>
            <a:r>
              <a:rPr lang="en-US" dirty="0">
                <a:ea typeface="ＭＳ Ｐゴシック"/>
              </a:rPr>
              <a:t>Practice</a:t>
            </a:r>
            <a:endParaRPr lang="en-US" dirty="0"/>
          </a:p>
        </p:txBody>
      </p:sp>
      <p:sp>
        <p:nvSpPr>
          <p:cNvPr id="3" name="Content Placeholder 2">
            <a:extLst>
              <a:ext uri="{FF2B5EF4-FFF2-40B4-BE49-F238E27FC236}">
                <a16:creationId xmlns:a16="http://schemas.microsoft.com/office/drawing/2014/main" id="{C99975FE-4F80-44D7-BA53-9833535AEF72}"/>
              </a:ext>
            </a:extLst>
          </p:cNvPr>
          <p:cNvSpPr>
            <a:spLocks noGrp="1"/>
          </p:cNvSpPr>
          <p:nvPr>
            <p:ph idx="1"/>
          </p:nvPr>
        </p:nvSpPr>
        <p:spPr>
          <a:xfrm>
            <a:off x="916518" y="1662326"/>
            <a:ext cx="10966265" cy="3987107"/>
          </a:xfrm>
        </p:spPr>
        <p:txBody>
          <a:bodyPr/>
          <a:lstStyle/>
          <a:p>
            <a:pPr marL="233045" indent="-233045"/>
            <a:r>
              <a:rPr lang="en-US" dirty="0"/>
              <a:t>What is an equation with a variable on both sides of the equals sign that has a solution of </a:t>
            </a:r>
            <a:r>
              <a:rPr lang="en-US" i="1" dirty="0"/>
              <a:t>x</a:t>
            </a:r>
            <a:r>
              <a:rPr lang="en-US" dirty="0"/>
              <a:t> = -5?</a:t>
            </a:r>
          </a:p>
          <a:p>
            <a:r>
              <a:rPr lang="en-US" dirty="0"/>
              <a:t>Solve each equation: </a:t>
            </a:r>
          </a:p>
          <a:p>
            <a:pPr marL="0" indent="0">
              <a:buNone/>
            </a:pPr>
            <a:r>
              <a:rPr lang="en-US" dirty="0"/>
              <a:t>	2</a:t>
            </a:r>
            <a:r>
              <a:rPr lang="en-US" i="1" dirty="0"/>
              <a:t>x</a:t>
            </a:r>
            <a:r>
              <a:rPr lang="en-US" dirty="0"/>
              <a:t> – 8 = 24</a:t>
            </a:r>
            <a:endParaRPr lang="en-US" dirty="0">
              <a:solidFill>
                <a:srgbClr val="003462"/>
              </a:solidFill>
            </a:endParaRPr>
          </a:p>
          <a:p>
            <a:pPr marL="0" indent="0">
              <a:buClr>
                <a:srgbClr val="9F9F9F"/>
              </a:buClr>
              <a:buNone/>
            </a:pPr>
            <a:r>
              <a:rPr lang="en-US" dirty="0"/>
              <a:t> 	</a:t>
            </a:r>
            <a:r>
              <a:rPr lang="en-US" i="1" dirty="0"/>
              <a:t>x</a:t>
            </a:r>
            <a:r>
              <a:rPr lang="en-US" dirty="0"/>
              <a:t> – 8 – 8 = 16 – </a:t>
            </a:r>
            <a:r>
              <a:rPr lang="en-US" i="1" dirty="0"/>
              <a:t>x</a:t>
            </a:r>
          </a:p>
          <a:p>
            <a:pPr marL="0" indent="0">
              <a:buClr>
                <a:srgbClr val="9F9F9F"/>
              </a:buClr>
              <a:buNone/>
            </a:pPr>
            <a:r>
              <a:rPr lang="en-US" dirty="0"/>
              <a:t>	4</a:t>
            </a:r>
            <a:r>
              <a:rPr lang="en-US" i="1" dirty="0"/>
              <a:t>x</a:t>
            </a:r>
            <a:r>
              <a:rPr lang="en-US" dirty="0"/>
              <a:t> – 8 + 2 = 26 + 2</a:t>
            </a:r>
            <a:r>
              <a:rPr lang="en-US" i="1" dirty="0"/>
              <a:t>x</a:t>
            </a:r>
          </a:p>
          <a:p>
            <a:r>
              <a:rPr lang="en-US" dirty="0"/>
              <a:t>What is something you notice about these equations?</a:t>
            </a:r>
          </a:p>
        </p:txBody>
      </p:sp>
      <p:sp>
        <p:nvSpPr>
          <p:cNvPr id="4" name="Slide Number Placeholder 3">
            <a:extLst>
              <a:ext uri="{FF2B5EF4-FFF2-40B4-BE49-F238E27FC236}">
                <a16:creationId xmlns:a16="http://schemas.microsoft.com/office/drawing/2014/main" id="{AFBE16ED-1FDE-493C-A608-67699501FC29}"/>
              </a:ext>
            </a:extLst>
          </p:cNvPr>
          <p:cNvSpPr>
            <a:spLocks noGrp="1"/>
          </p:cNvSpPr>
          <p:nvPr>
            <p:ph type="sldNum" sz="quarter" idx="10"/>
          </p:nvPr>
        </p:nvSpPr>
        <p:spPr/>
        <p:txBody>
          <a:bodyPr/>
          <a:lstStyle/>
          <a:p>
            <a:pPr algn="r"/>
            <a:fld id="{F3477EC8-074D-41C4-94AE-E9EA7CEEA348}" type="slidenum">
              <a:rPr lang="en-US" smtClean="0"/>
              <a:pPr algn="r"/>
              <a:t>141</a:t>
            </a:fld>
            <a:endParaRPr lang="en-US" dirty="0"/>
          </a:p>
        </p:txBody>
      </p:sp>
      <p:pic>
        <p:nvPicPr>
          <p:cNvPr id="8" name="Picture 7" descr="image of the Jamboard icon with slide 16 showing">
            <a:extLst>
              <a:ext uri="{FF2B5EF4-FFF2-40B4-BE49-F238E27FC236}">
                <a16:creationId xmlns:a16="http://schemas.microsoft.com/office/drawing/2014/main" id="{94D21C24-7E41-40F6-AD1F-3391A1CA0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28711E21-D616-5364-D34B-AC9CEF9B92BD}"/>
              </a:ext>
            </a:extLst>
          </p:cNvPr>
          <p:cNvSpPr txBox="1"/>
          <p:nvPr/>
        </p:nvSpPr>
        <p:spPr>
          <a:xfrm>
            <a:off x="11035871" y="1026053"/>
            <a:ext cx="832279" cy="307777"/>
          </a:xfrm>
          <a:prstGeom prst="rect">
            <a:avLst/>
          </a:prstGeom>
          <a:noFill/>
        </p:spPr>
        <p:txBody>
          <a:bodyPr wrap="none" rtlCol="0">
            <a:spAutoFit/>
          </a:bodyPr>
          <a:lstStyle/>
          <a:p>
            <a:r>
              <a:rPr lang="en-US" sz="1400" dirty="0"/>
              <a:t>Slide 17</a:t>
            </a:r>
          </a:p>
        </p:txBody>
      </p:sp>
    </p:spTree>
    <p:extLst>
      <p:ext uri="{BB962C8B-B14F-4D97-AF65-F5344CB8AC3E}">
        <p14:creationId xmlns:p14="http://schemas.microsoft.com/office/powerpoint/2010/main" val="15064318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4BF1-7805-3543-8272-3AC7A638A53F}"/>
              </a:ext>
            </a:extLst>
          </p:cNvPr>
          <p:cNvSpPr>
            <a:spLocks noGrp="1"/>
          </p:cNvSpPr>
          <p:nvPr>
            <p:ph type="title"/>
          </p:nvPr>
        </p:nvSpPr>
        <p:spPr/>
        <p:txBody>
          <a:bodyPr wrap="square" anchor="b">
            <a:normAutofit/>
          </a:bodyPr>
          <a:lstStyle/>
          <a:p>
            <a:r>
              <a:rPr lang="en-US" dirty="0"/>
              <a:t>Task Sort: Three Groups </a:t>
            </a:r>
          </a:p>
        </p:txBody>
      </p:sp>
      <p:sp>
        <p:nvSpPr>
          <p:cNvPr id="3" name="Content Placeholder 2">
            <a:extLst>
              <a:ext uri="{FF2B5EF4-FFF2-40B4-BE49-F238E27FC236}">
                <a16:creationId xmlns:a16="http://schemas.microsoft.com/office/drawing/2014/main" id="{EA3064E2-5791-7F4D-BB2C-114398E21693}"/>
              </a:ext>
            </a:extLst>
          </p:cNvPr>
          <p:cNvSpPr>
            <a:spLocks noGrp="1"/>
          </p:cNvSpPr>
          <p:nvPr>
            <p:ph sz="quarter" idx="12"/>
          </p:nvPr>
        </p:nvSpPr>
        <p:spPr>
          <a:xfrm>
            <a:off x="916517" y="1676400"/>
            <a:ext cx="5325535" cy="4646613"/>
          </a:xfrm>
        </p:spPr>
        <p:txBody>
          <a:bodyPr wrap="square" anchor="t">
            <a:normAutofit/>
          </a:bodyPr>
          <a:lstStyle/>
          <a:p>
            <a:pPr>
              <a:lnSpc>
                <a:spcPct val="115000"/>
              </a:lnSpc>
            </a:pPr>
            <a:r>
              <a:rPr lang="en-US" dirty="0">
                <a:solidFill>
                  <a:srgbClr val="000000"/>
                </a:solidFill>
              </a:rPr>
              <a:t>Review the tasks</a:t>
            </a:r>
          </a:p>
          <a:p>
            <a:pPr lvl="1">
              <a:lnSpc>
                <a:spcPct val="115000"/>
              </a:lnSpc>
            </a:pPr>
            <a:r>
              <a:rPr lang="en-US" dirty="0"/>
              <a:t>Group 1: Jamboard Slide 18</a:t>
            </a:r>
          </a:p>
          <a:p>
            <a:pPr lvl="1">
              <a:lnSpc>
                <a:spcPct val="115000"/>
              </a:lnSpc>
            </a:pPr>
            <a:r>
              <a:rPr lang="en-US" dirty="0"/>
              <a:t>Group 2: Jamboard Slide 19</a:t>
            </a:r>
          </a:p>
          <a:p>
            <a:pPr lvl="1">
              <a:lnSpc>
                <a:spcPct val="115000"/>
              </a:lnSpc>
            </a:pPr>
            <a:r>
              <a:rPr lang="en-US" dirty="0"/>
              <a:t>Group 3: Jamboard Slide 20</a:t>
            </a:r>
          </a:p>
        </p:txBody>
      </p:sp>
      <p:sp>
        <p:nvSpPr>
          <p:cNvPr id="5" name="Content Placeholder 4">
            <a:extLst>
              <a:ext uri="{FF2B5EF4-FFF2-40B4-BE49-F238E27FC236}">
                <a16:creationId xmlns:a16="http://schemas.microsoft.com/office/drawing/2014/main" id="{2F26ECBC-02D4-7692-0D9F-118E330529D3}"/>
              </a:ext>
            </a:extLst>
          </p:cNvPr>
          <p:cNvSpPr>
            <a:spLocks noGrp="1"/>
          </p:cNvSpPr>
          <p:nvPr>
            <p:ph sz="quarter" idx="13"/>
          </p:nvPr>
        </p:nvSpPr>
        <p:spPr>
          <a:xfrm>
            <a:off x="6242053" y="1676400"/>
            <a:ext cx="5640916" cy="4093535"/>
          </a:xfrm>
        </p:spPr>
        <p:txBody>
          <a:bodyPr/>
          <a:lstStyle/>
          <a:p>
            <a:pPr>
              <a:lnSpc>
                <a:spcPct val="115000"/>
              </a:lnSpc>
            </a:pPr>
            <a:r>
              <a:rPr lang="en-US" dirty="0">
                <a:solidFill>
                  <a:srgbClr val="000000"/>
                </a:solidFill>
              </a:rPr>
              <a:t>Determine if the task is simply looking for an answer/computation or if it is a</a:t>
            </a:r>
          </a:p>
          <a:p>
            <a:pPr lvl="1">
              <a:lnSpc>
                <a:spcPct val="115000"/>
              </a:lnSpc>
            </a:pPr>
            <a:r>
              <a:rPr lang="en-US" dirty="0"/>
              <a:t>reversibility,</a:t>
            </a:r>
          </a:p>
          <a:p>
            <a:pPr lvl="1">
              <a:lnSpc>
                <a:spcPct val="115000"/>
              </a:lnSpc>
            </a:pPr>
            <a:r>
              <a:rPr lang="en-US" dirty="0"/>
              <a:t>flexibility, or</a:t>
            </a:r>
          </a:p>
          <a:p>
            <a:pPr lvl="1">
              <a:lnSpc>
                <a:spcPct val="115000"/>
              </a:lnSpc>
            </a:pPr>
            <a:r>
              <a:rPr lang="en-US" dirty="0"/>
              <a:t>generalization task.</a:t>
            </a:r>
          </a:p>
          <a:p>
            <a:pPr>
              <a:lnSpc>
                <a:spcPct val="115000"/>
              </a:lnSpc>
            </a:pPr>
            <a:r>
              <a:rPr lang="en-US" dirty="0">
                <a:solidFill>
                  <a:srgbClr val="000000"/>
                </a:solidFill>
              </a:rPr>
              <a:t>If it is just a computation problem, modify the task to be a reversibility, flexibility, and/or generalization task.</a:t>
            </a:r>
          </a:p>
        </p:txBody>
      </p:sp>
      <p:sp>
        <p:nvSpPr>
          <p:cNvPr id="4" name="Slide Number Placeholder 3">
            <a:extLst>
              <a:ext uri="{FF2B5EF4-FFF2-40B4-BE49-F238E27FC236}">
                <a16:creationId xmlns:a16="http://schemas.microsoft.com/office/drawing/2014/main" id="{21F3322D-29DB-B145-B88F-A2D999694852}"/>
              </a:ext>
            </a:extLst>
          </p:cNvPr>
          <p:cNvSpPr>
            <a:spLocks noGrp="1"/>
          </p:cNvSpPr>
          <p:nvPr>
            <p:ph type="sldNum" sz="quarter" idx="11"/>
          </p:nvPr>
        </p:nvSpPr>
        <p:spPr/>
        <p:txBody>
          <a:bodyPr wrap="none">
            <a:normAutofit/>
          </a:bodyPr>
          <a:lstStyle/>
          <a:p>
            <a:pPr algn="r">
              <a:spcAft>
                <a:spcPts val="600"/>
              </a:spcAft>
            </a:pPr>
            <a:fld id="{F3477EC8-074D-41C4-94AE-E9EA7CEEA348}" type="slidenum">
              <a:rPr lang="en-US" smtClean="0"/>
              <a:pPr algn="r">
                <a:spcAft>
                  <a:spcPts val="600"/>
                </a:spcAft>
              </a:pPr>
              <a:t>142</a:t>
            </a:fld>
            <a:endParaRPr lang="en-US" dirty="0"/>
          </a:p>
        </p:txBody>
      </p:sp>
      <p:pic>
        <p:nvPicPr>
          <p:cNvPr id="6" name="Picture 5" descr="image of the Jamboard icon with slides 18, 19, and 20 showing">
            <a:extLst>
              <a:ext uri="{FF2B5EF4-FFF2-40B4-BE49-F238E27FC236}">
                <a16:creationId xmlns:a16="http://schemas.microsoft.com/office/drawing/2014/main" id="{8B75AB5D-F8DA-2670-6306-A8E7A3CF5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7" name="TextBox 6">
            <a:extLst>
              <a:ext uri="{FF2B5EF4-FFF2-40B4-BE49-F238E27FC236}">
                <a16:creationId xmlns:a16="http://schemas.microsoft.com/office/drawing/2014/main" id="{99C4263D-ABEF-1471-A920-47151F45D60D}"/>
              </a:ext>
            </a:extLst>
          </p:cNvPr>
          <p:cNvSpPr txBox="1"/>
          <p:nvPr/>
        </p:nvSpPr>
        <p:spPr>
          <a:xfrm>
            <a:off x="11099371" y="838200"/>
            <a:ext cx="787829" cy="738664"/>
          </a:xfrm>
          <a:prstGeom prst="rect">
            <a:avLst/>
          </a:prstGeom>
          <a:noFill/>
        </p:spPr>
        <p:txBody>
          <a:bodyPr wrap="square" rtlCol="0">
            <a:spAutoFit/>
          </a:bodyPr>
          <a:lstStyle/>
          <a:p>
            <a:pPr algn="ctr"/>
            <a:r>
              <a:rPr lang="en-US" sz="1400" dirty="0"/>
              <a:t>Slides 18, 19, 20</a:t>
            </a:r>
          </a:p>
        </p:txBody>
      </p:sp>
    </p:spTree>
    <p:extLst>
      <p:ext uri="{BB962C8B-B14F-4D97-AF65-F5344CB8AC3E}">
        <p14:creationId xmlns:p14="http://schemas.microsoft.com/office/powerpoint/2010/main" val="20910316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47232-8FB6-CD42-B518-D3BA420631C8}"/>
              </a:ext>
            </a:extLst>
          </p:cNvPr>
          <p:cNvSpPr>
            <a:spLocks noGrp="1"/>
          </p:cNvSpPr>
          <p:nvPr>
            <p:ph type="title"/>
          </p:nvPr>
        </p:nvSpPr>
        <p:spPr>
          <a:xfrm>
            <a:off x="916518" y="359994"/>
            <a:ext cx="10966449" cy="993793"/>
          </a:xfrm>
        </p:spPr>
        <p:txBody>
          <a:bodyPr wrap="square" anchor="b">
            <a:normAutofit/>
          </a:bodyPr>
          <a:lstStyle/>
          <a:p>
            <a:r>
              <a:rPr lang="en-US" dirty="0"/>
              <a:t>Let’s Discuss</a:t>
            </a:r>
          </a:p>
        </p:txBody>
      </p:sp>
      <p:sp>
        <p:nvSpPr>
          <p:cNvPr id="3" name="Content Placeholder 2">
            <a:extLst>
              <a:ext uri="{FF2B5EF4-FFF2-40B4-BE49-F238E27FC236}">
                <a16:creationId xmlns:a16="http://schemas.microsoft.com/office/drawing/2014/main" id="{D11DAB87-A5AD-8E4F-9A26-3FF9D668DA0D}"/>
              </a:ext>
            </a:extLst>
          </p:cNvPr>
          <p:cNvSpPr>
            <a:spLocks noGrp="1"/>
          </p:cNvSpPr>
          <p:nvPr>
            <p:ph sz="quarter" idx="11"/>
          </p:nvPr>
        </p:nvSpPr>
        <p:spPr>
          <a:xfrm>
            <a:off x="908052" y="1531923"/>
            <a:ext cx="5331883" cy="4794266"/>
          </a:xfrm>
        </p:spPr>
        <p:txBody>
          <a:bodyPr wrap="square" anchor="t">
            <a:normAutofit/>
          </a:bodyPr>
          <a:lstStyle/>
          <a:p>
            <a:r>
              <a:rPr lang="en-US" dirty="0">
                <a:solidFill>
                  <a:srgbClr val="000000"/>
                </a:solidFill>
              </a:rPr>
              <a:t>Share how your group sorted the original tasks.</a:t>
            </a:r>
          </a:p>
          <a:p>
            <a:r>
              <a:rPr lang="en-US" dirty="0">
                <a:solidFill>
                  <a:srgbClr val="000000"/>
                </a:solidFill>
              </a:rPr>
              <a:t>Did you need to change or modify any tasks? </a:t>
            </a:r>
          </a:p>
          <a:p>
            <a:r>
              <a:rPr lang="en-US" dirty="0">
                <a:solidFill>
                  <a:srgbClr val="000000"/>
                </a:solidFill>
              </a:rPr>
              <a:t>What was challenging about this activity? </a:t>
            </a:r>
          </a:p>
          <a:p>
            <a:r>
              <a:rPr lang="en-US" dirty="0">
                <a:solidFill>
                  <a:srgbClr val="000000"/>
                </a:solidFill>
              </a:rPr>
              <a:t>How could you use this activity with peers or students? </a:t>
            </a:r>
          </a:p>
        </p:txBody>
      </p:sp>
      <p:pic>
        <p:nvPicPr>
          <p:cNvPr id="6" name="Picture 5" descr="Different colored question marks">
            <a:extLst>
              <a:ext uri="{FF2B5EF4-FFF2-40B4-BE49-F238E27FC236}">
                <a16:creationId xmlns:a16="http://schemas.microsoft.com/office/drawing/2014/main" id="{6AF910D4-E5DB-9E82-8B6C-F5E5E6C30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084" y="2429464"/>
            <a:ext cx="5331883" cy="2999184"/>
          </a:xfrm>
          <a:prstGeom prst="rect">
            <a:avLst/>
          </a:prstGeom>
          <a:noFill/>
        </p:spPr>
      </p:pic>
      <p:sp>
        <p:nvSpPr>
          <p:cNvPr id="4" name="Slide Number Placeholder 3">
            <a:extLst>
              <a:ext uri="{FF2B5EF4-FFF2-40B4-BE49-F238E27FC236}">
                <a16:creationId xmlns:a16="http://schemas.microsoft.com/office/drawing/2014/main" id="{C5B1649C-4260-8646-AD90-51723D4554C2}"/>
              </a:ext>
            </a:extLst>
          </p:cNvPr>
          <p:cNvSpPr>
            <a:spLocks noGrp="1"/>
          </p:cNvSpPr>
          <p:nvPr>
            <p:ph type="sldNum" sz="quarter" idx="10"/>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143</a:t>
            </a:fld>
            <a:endParaRPr lang="en-US" dirty="0"/>
          </a:p>
        </p:txBody>
      </p:sp>
    </p:spTree>
    <p:extLst>
      <p:ext uri="{BB962C8B-B14F-4D97-AF65-F5344CB8AC3E}">
        <p14:creationId xmlns:p14="http://schemas.microsoft.com/office/powerpoint/2010/main" val="18908408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7ECF-8C62-8646-8FED-3A039AA2B524}"/>
              </a:ext>
            </a:extLst>
          </p:cNvPr>
          <p:cNvSpPr>
            <a:spLocks noGrp="1"/>
          </p:cNvSpPr>
          <p:nvPr>
            <p:ph type="ctrTitle"/>
          </p:nvPr>
        </p:nvSpPr>
        <p:spPr/>
        <p:txBody>
          <a:bodyPr/>
          <a:lstStyle/>
          <a:p>
            <a:r>
              <a:rPr lang="en-US" dirty="0"/>
              <a:t>Student Characteristics and Challenges</a:t>
            </a:r>
          </a:p>
        </p:txBody>
      </p:sp>
      <p:sp>
        <p:nvSpPr>
          <p:cNvPr id="7" name="Subtitle 6">
            <a:extLst>
              <a:ext uri="{FF2B5EF4-FFF2-40B4-BE49-F238E27FC236}">
                <a16:creationId xmlns:a16="http://schemas.microsoft.com/office/drawing/2014/main" id="{4707F8AA-FF41-458D-B3FB-1599C2A050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263954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7199-C3B0-904B-8AB9-523785D486D0}"/>
              </a:ext>
            </a:extLst>
          </p:cNvPr>
          <p:cNvSpPr>
            <a:spLocks noGrp="1"/>
          </p:cNvSpPr>
          <p:nvPr>
            <p:ph type="title"/>
          </p:nvPr>
        </p:nvSpPr>
        <p:spPr/>
        <p:txBody>
          <a:bodyPr/>
          <a:lstStyle/>
          <a:p>
            <a:r>
              <a:rPr lang="en-US" dirty="0"/>
              <a:t>What Is the Problem? </a:t>
            </a:r>
          </a:p>
        </p:txBody>
      </p:sp>
      <p:sp>
        <p:nvSpPr>
          <p:cNvPr id="6" name="Rectangle: Rounded Corners 5">
            <a:extLst>
              <a:ext uri="{FF2B5EF4-FFF2-40B4-BE49-F238E27FC236}">
                <a16:creationId xmlns:a16="http://schemas.microsoft.com/office/drawing/2014/main" id="{A4230507-307A-7E2D-3B51-D668C16A9AD0}"/>
              </a:ext>
            </a:extLst>
          </p:cNvPr>
          <p:cNvSpPr/>
          <p:nvPr/>
        </p:nvSpPr>
        <p:spPr>
          <a:xfrm>
            <a:off x="914400" y="2279718"/>
            <a:ext cx="3365501" cy="2286000"/>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Lack of conceptual understanding, foundational skills, basic facts, working memory, inability to generalize across skills . . .</a:t>
            </a:r>
          </a:p>
        </p:txBody>
      </p:sp>
      <p:sp>
        <p:nvSpPr>
          <p:cNvPr id="7" name="Freeform: Shape 6">
            <a:extLst>
              <a:ext uri="{FF2B5EF4-FFF2-40B4-BE49-F238E27FC236}">
                <a16:creationId xmlns:a16="http://schemas.microsoft.com/office/drawing/2014/main" id="{FE1CAF12-06D7-C358-F26A-767ACD5228A6}"/>
              </a:ext>
            </a:extLst>
          </p:cNvPr>
          <p:cNvSpPr/>
          <p:nvPr/>
        </p:nvSpPr>
        <p:spPr>
          <a:xfrm>
            <a:off x="4495483" y="2874078"/>
            <a:ext cx="914400" cy="914400"/>
          </a:xfrm>
          <a:custGeom>
            <a:avLst/>
            <a:gdLst>
              <a:gd name="connsiteX0" fmla="*/ 157210 w 1186041"/>
              <a:gd name="connsiteY0" fmla="*/ 453542 h 1186041"/>
              <a:gd name="connsiteX1" fmla="*/ 453542 w 1186041"/>
              <a:gd name="connsiteY1" fmla="*/ 453542 h 1186041"/>
              <a:gd name="connsiteX2" fmla="*/ 453542 w 1186041"/>
              <a:gd name="connsiteY2" fmla="*/ 157210 h 1186041"/>
              <a:gd name="connsiteX3" fmla="*/ 732499 w 1186041"/>
              <a:gd name="connsiteY3" fmla="*/ 157210 h 1186041"/>
              <a:gd name="connsiteX4" fmla="*/ 732499 w 1186041"/>
              <a:gd name="connsiteY4" fmla="*/ 453542 h 1186041"/>
              <a:gd name="connsiteX5" fmla="*/ 1028831 w 1186041"/>
              <a:gd name="connsiteY5" fmla="*/ 453542 h 1186041"/>
              <a:gd name="connsiteX6" fmla="*/ 1028831 w 1186041"/>
              <a:gd name="connsiteY6" fmla="*/ 732499 h 1186041"/>
              <a:gd name="connsiteX7" fmla="*/ 732499 w 1186041"/>
              <a:gd name="connsiteY7" fmla="*/ 732499 h 1186041"/>
              <a:gd name="connsiteX8" fmla="*/ 732499 w 1186041"/>
              <a:gd name="connsiteY8" fmla="*/ 1028831 h 1186041"/>
              <a:gd name="connsiteX9" fmla="*/ 453542 w 1186041"/>
              <a:gd name="connsiteY9" fmla="*/ 1028831 h 1186041"/>
              <a:gd name="connsiteX10" fmla="*/ 453542 w 1186041"/>
              <a:gd name="connsiteY10" fmla="*/ 732499 h 1186041"/>
              <a:gd name="connsiteX11" fmla="*/ 157210 w 1186041"/>
              <a:gd name="connsiteY11" fmla="*/ 732499 h 1186041"/>
              <a:gd name="connsiteX12" fmla="*/ 157210 w 1186041"/>
              <a:gd name="connsiteY12" fmla="*/ 453542 h 118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041" h="1186041">
                <a:moveTo>
                  <a:pt x="157210" y="453542"/>
                </a:moveTo>
                <a:lnTo>
                  <a:pt x="453542" y="453542"/>
                </a:lnTo>
                <a:lnTo>
                  <a:pt x="453542" y="157210"/>
                </a:lnTo>
                <a:lnTo>
                  <a:pt x="732499" y="157210"/>
                </a:lnTo>
                <a:lnTo>
                  <a:pt x="732499" y="453542"/>
                </a:lnTo>
                <a:lnTo>
                  <a:pt x="1028831" y="453542"/>
                </a:lnTo>
                <a:lnTo>
                  <a:pt x="1028831" y="732499"/>
                </a:lnTo>
                <a:lnTo>
                  <a:pt x="732499" y="732499"/>
                </a:lnTo>
                <a:lnTo>
                  <a:pt x="732499" y="1028831"/>
                </a:lnTo>
                <a:lnTo>
                  <a:pt x="453542" y="1028831"/>
                </a:lnTo>
                <a:lnTo>
                  <a:pt x="453542" y="732499"/>
                </a:lnTo>
                <a:lnTo>
                  <a:pt x="157210" y="732499"/>
                </a:lnTo>
                <a:lnTo>
                  <a:pt x="157210" y="453542"/>
                </a:lnTo>
                <a:close/>
              </a:path>
            </a:pathLst>
          </a:custGeom>
          <a:solidFill>
            <a:schemeClr val="tx1"/>
          </a:solid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57210" tIns="453542" rIns="157210" bIns="453542"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8" name="Rectangle: Rounded Corners 7">
            <a:extLst>
              <a:ext uri="{FF2B5EF4-FFF2-40B4-BE49-F238E27FC236}">
                <a16:creationId xmlns:a16="http://schemas.microsoft.com/office/drawing/2014/main" id="{17416F31-FC47-E9B8-2DDF-102C155FD299}"/>
              </a:ext>
            </a:extLst>
          </p:cNvPr>
          <p:cNvSpPr/>
          <p:nvPr/>
        </p:nvSpPr>
        <p:spPr>
          <a:xfrm>
            <a:off x="5625466" y="2279718"/>
            <a:ext cx="2743200" cy="2286000"/>
          </a:xfrm>
          <a:prstGeom prst="roundRect">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4">
              <a:hueOff val="-7774043"/>
              <a:satOff val="27017"/>
              <a:lumOff val="8333"/>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Misconceptions and RTEs</a:t>
            </a:r>
          </a:p>
        </p:txBody>
      </p:sp>
      <p:sp>
        <p:nvSpPr>
          <p:cNvPr id="9" name="Freeform: Shape 8">
            <a:extLst>
              <a:ext uri="{FF2B5EF4-FFF2-40B4-BE49-F238E27FC236}">
                <a16:creationId xmlns:a16="http://schemas.microsoft.com/office/drawing/2014/main" id="{3868964D-0A46-D029-E377-71AB8B82722E}"/>
              </a:ext>
            </a:extLst>
          </p:cNvPr>
          <p:cNvSpPr/>
          <p:nvPr/>
        </p:nvSpPr>
        <p:spPr>
          <a:xfrm>
            <a:off x="8584247" y="2874078"/>
            <a:ext cx="914400" cy="914400"/>
          </a:xfrm>
          <a:custGeom>
            <a:avLst/>
            <a:gdLst>
              <a:gd name="connsiteX0" fmla="*/ 157210 w 1186041"/>
              <a:gd name="connsiteY0" fmla="*/ 244324 h 1186041"/>
              <a:gd name="connsiteX1" fmla="*/ 1028831 w 1186041"/>
              <a:gd name="connsiteY1" fmla="*/ 244324 h 1186041"/>
              <a:gd name="connsiteX2" fmla="*/ 1028831 w 1186041"/>
              <a:gd name="connsiteY2" fmla="*/ 523281 h 1186041"/>
              <a:gd name="connsiteX3" fmla="*/ 157210 w 1186041"/>
              <a:gd name="connsiteY3" fmla="*/ 523281 h 1186041"/>
              <a:gd name="connsiteX4" fmla="*/ 157210 w 1186041"/>
              <a:gd name="connsiteY4" fmla="*/ 244324 h 1186041"/>
              <a:gd name="connsiteX5" fmla="*/ 157210 w 1186041"/>
              <a:gd name="connsiteY5" fmla="*/ 662760 h 1186041"/>
              <a:gd name="connsiteX6" fmla="*/ 1028831 w 1186041"/>
              <a:gd name="connsiteY6" fmla="*/ 662760 h 1186041"/>
              <a:gd name="connsiteX7" fmla="*/ 1028831 w 1186041"/>
              <a:gd name="connsiteY7" fmla="*/ 941717 h 1186041"/>
              <a:gd name="connsiteX8" fmla="*/ 157210 w 1186041"/>
              <a:gd name="connsiteY8" fmla="*/ 941717 h 1186041"/>
              <a:gd name="connsiteX9" fmla="*/ 157210 w 1186041"/>
              <a:gd name="connsiteY9" fmla="*/ 662760 h 118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6041" h="1186041">
                <a:moveTo>
                  <a:pt x="157210" y="244324"/>
                </a:moveTo>
                <a:lnTo>
                  <a:pt x="1028831" y="244324"/>
                </a:lnTo>
                <a:lnTo>
                  <a:pt x="1028831" y="523281"/>
                </a:lnTo>
                <a:lnTo>
                  <a:pt x="157210" y="523281"/>
                </a:lnTo>
                <a:lnTo>
                  <a:pt x="157210" y="244324"/>
                </a:lnTo>
                <a:close/>
                <a:moveTo>
                  <a:pt x="157210" y="662760"/>
                </a:moveTo>
                <a:lnTo>
                  <a:pt x="1028831" y="662760"/>
                </a:lnTo>
                <a:lnTo>
                  <a:pt x="1028831" y="941717"/>
                </a:lnTo>
                <a:lnTo>
                  <a:pt x="157210" y="941717"/>
                </a:lnTo>
                <a:lnTo>
                  <a:pt x="157210" y="662760"/>
                </a:lnTo>
                <a:close/>
              </a:path>
            </a:pathLst>
          </a:custGeom>
          <a:solidFill>
            <a:schemeClr val="tx1"/>
          </a:solidFill>
        </p:spPr>
        <p:style>
          <a:lnRef idx="0">
            <a:schemeClr val="lt1">
              <a:hueOff val="0"/>
              <a:satOff val="0"/>
              <a:lumOff val="0"/>
              <a:alphaOff val="0"/>
            </a:schemeClr>
          </a:lnRef>
          <a:fillRef idx="1">
            <a:scrgbClr r="0" g="0" b="0"/>
          </a:fillRef>
          <a:effectRef idx="0">
            <a:schemeClr val="accent4">
              <a:hueOff val="-15548086"/>
              <a:satOff val="54034"/>
              <a:lumOff val="16666"/>
              <a:alphaOff val="0"/>
            </a:schemeClr>
          </a:effectRef>
          <a:fontRef idx="minor">
            <a:schemeClr val="lt1"/>
          </a:fontRef>
        </p:style>
        <p:txBody>
          <a:bodyPr spcFirstLastPara="0" vert="horz" wrap="square" lIns="157210" tIns="244324" rIns="157210" bIns="244324" numCol="1" spcCol="1270" anchor="ctr" anchorCtr="0">
            <a:noAutofit/>
          </a:bodyPr>
          <a:lstStyle/>
          <a:p>
            <a:pPr marL="0" lvl="0" indent="0" algn="ctr" defTabSz="2133600">
              <a:lnSpc>
                <a:spcPct val="90000"/>
              </a:lnSpc>
              <a:spcBef>
                <a:spcPct val="0"/>
              </a:spcBef>
              <a:spcAft>
                <a:spcPct val="35000"/>
              </a:spcAft>
              <a:buNone/>
            </a:pPr>
            <a:endParaRPr lang="en-US" sz="4800" kern="1200" dirty="0"/>
          </a:p>
        </p:txBody>
      </p:sp>
      <p:sp>
        <p:nvSpPr>
          <p:cNvPr id="10" name="Rectangle: Rounded Corners 9">
            <a:extLst>
              <a:ext uri="{FF2B5EF4-FFF2-40B4-BE49-F238E27FC236}">
                <a16:creationId xmlns:a16="http://schemas.microsoft.com/office/drawing/2014/main" id="{16E4660D-5A61-ED82-D937-5020F110611E}"/>
              </a:ext>
            </a:extLst>
          </p:cNvPr>
          <p:cNvSpPr/>
          <p:nvPr/>
        </p:nvSpPr>
        <p:spPr>
          <a:xfrm>
            <a:off x="9714230" y="2279718"/>
            <a:ext cx="2103120" cy="2286000"/>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4">
              <a:hueOff val="-15548086"/>
              <a:satOff val="54034"/>
              <a:lumOff val="16666"/>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Long-term mathematics struggles</a:t>
            </a:r>
          </a:p>
        </p:txBody>
      </p:sp>
      <p:sp>
        <p:nvSpPr>
          <p:cNvPr id="4" name="Slide Number Placeholder 3">
            <a:extLst>
              <a:ext uri="{FF2B5EF4-FFF2-40B4-BE49-F238E27FC236}">
                <a16:creationId xmlns:a16="http://schemas.microsoft.com/office/drawing/2014/main" id="{86E58E48-5FAC-CD40-904C-62DC78410915}"/>
              </a:ext>
            </a:extLst>
          </p:cNvPr>
          <p:cNvSpPr>
            <a:spLocks noGrp="1"/>
          </p:cNvSpPr>
          <p:nvPr>
            <p:ph type="sldNum" sz="quarter" idx="10"/>
          </p:nvPr>
        </p:nvSpPr>
        <p:spPr/>
        <p:txBody>
          <a:bodyPr/>
          <a:lstStyle/>
          <a:p>
            <a:pPr algn="r"/>
            <a:fld id="{F3477EC8-074D-41C4-94AE-E9EA7CEEA348}" type="slidenum">
              <a:rPr lang="en-US" smtClean="0"/>
              <a:pPr algn="r"/>
              <a:t>145</a:t>
            </a:fld>
            <a:endParaRPr lang="en-US" dirty="0"/>
          </a:p>
        </p:txBody>
      </p:sp>
    </p:spTree>
    <p:extLst>
      <p:ext uri="{BB962C8B-B14F-4D97-AF65-F5344CB8AC3E}">
        <p14:creationId xmlns:p14="http://schemas.microsoft.com/office/powerpoint/2010/main" val="30430524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DC1C-E154-2C46-B950-FACB6F052C3F}"/>
              </a:ext>
            </a:extLst>
          </p:cNvPr>
          <p:cNvSpPr>
            <a:spLocks noGrp="1"/>
          </p:cNvSpPr>
          <p:nvPr>
            <p:ph type="title"/>
          </p:nvPr>
        </p:nvSpPr>
        <p:spPr/>
        <p:txBody>
          <a:bodyPr wrap="square" anchor="b">
            <a:normAutofit/>
          </a:bodyPr>
          <a:lstStyle/>
          <a:p>
            <a:r>
              <a:rPr lang="en-US" dirty="0"/>
              <a:t>Review: Evidence-Based Practices </a:t>
            </a:r>
          </a:p>
        </p:txBody>
      </p:sp>
      <p:graphicFrame>
        <p:nvGraphicFramePr>
          <p:cNvPr id="5" name="Content Placeholder 4">
            <a:extLst>
              <a:ext uri="{FF2B5EF4-FFF2-40B4-BE49-F238E27FC236}">
                <a16:creationId xmlns:a16="http://schemas.microsoft.com/office/drawing/2014/main" id="{16B8A0B2-96A2-4009-1841-BB3CE5BD3068}"/>
              </a:ext>
            </a:extLst>
          </p:cNvPr>
          <p:cNvGraphicFramePr>
            <a:graphicFrameLocks noGrp="1"/>
          </p:cNvGraphicFramePr>
          <p:nvPr>
            <p:ph idx="1"/>
            <p:extLst>
              <p:ext uri="{D42A27DB-BD31-4B8C-83A1-F6EECF244321}">
                <p14:modId xmlns:p14="http://schemas.microsoft.com/office/powerpoint/2010/main" val="1366741687"/>
              </p:ext>
            </p:extLst>
          </p:nvPr>
        </p:nvGraphicFramePr>
        <p:xfrm>
          <a:off x="916517" y="1490882"/>
          <a:ext cx="9162903" cy="4725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0075EBD-5E32-AE47-AF48-0F2B9165C503}"/>
              </a:ext>
            </a:extLst>
          </p:cNvPr>
          <p:cNvSpPr>
            <a:spLocks noGrp="1"/>
          </p:cNvSpPr>
          <p:nvPr>
            <p:ph type="sldNum" sz="quarter" idx="10"/>
          </p:nvPr>
        </p:nvSpPr>
        <p:spPr/>
        <p:txBody>
          <a:bodyPr wrap="none">
            <a:normAutofit/>
          </a:bodyPr>
          <a:lstStyle/>
          <a:p>
            <a:pPr algn="r">
              <a:spcAft>
                <a:spcPts val="600"/>
              </a:spcAft>
            </a:pPr>
            <a:fld id="{F3477EC8-074D-41C4-94AE-E9EA7CEEA348}" type="slidenum">
              <a:rPr lang="en-US" smtClean="0"/>
              <a:pPr algn="r">
                <a:spcAft>
                  <a:spcPts val="600"/>
                </a:spcAft>
              </a:pPr>
              <a:t>146</a:t>
            </a:fld>
            <a:endParaRPr lang="en-US" dirty="0"/>
          </a:p>
        </p:txBody>
      </p:sp>
      <p:sp>
        <p:nvSpPr>
          <p:cNvPr id="9" name="TextBox 8">
            <a:extLst>
              <a:ext uri="{FF2B5EF4-FFF2-40B4-BE49-F238E27FC236}">
                <a16:creationId xmlns:a16="http://schemas.microsoft.com/office/drawing/2014/main" id="{F629587A-A5F7-FC4E-9A35-98911E7980B6}"/>
              </a:ext>
            </a:extLst>
          </p:cNvPr>
          <p:cNvSpPr txBox="1"/>
          <p:nvPr/>
        </p:nvSpPr>
        <p:spPr>
          <a:xfrm>
            <a:off x="916518" y="6216869"/>
            <a:ext cx="3324985"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Source: Fuchs et al. (2021).</a:t>
            </a:r>
          </a:p>
        </p:txBody>
      </p:sp>
    </p:spTree>
    <p:extLst>
      <p:ext uri="{BB962C8B-B14F-4D97-AF65-F5344CB8AC3E}">
        <p14:creationId xmlns:p14="http://schemas.microsoft.com/office/powerpoint/2010/main" val="852744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58EE-C6F2-8447-9DAA-6CEDF6995E72}"/>
              </a:ext>
            </a:extLst>
          </p:cNvPr>
          <p:cNvSpPr>
            <a:spLocks noGrp="1"/>
          </p:cNvSpPr>
          <p:nvPr>
            <p:ph type="title"/>
          </p:nvPr>
        </p:nvSpPr>
        <p:spPr/>
        <p:txBody>
          <a:bodyPr/>
          <a:lstStyle/>
          <a:p>
            <a:r>
              <a:rPr lang="en-US" dirty="0"/>
              <a:t>Evidence-Based Practices: Grades 6–12</a:t>
            </a:r>
          </a:p>
        </p:txBody>
      </p:sp>
      <p:graphicFrame>
        <p:nvGraphicFramePr>
          <p:cNvPr id="5" name="Content Placeholder 4">
            <a:extLst>
              <a:ext uri="{FF2B5EF4-FFF2-40B4-BE49-F238E27FC236}">
                <a16:creationId xmlns:a16="http://schemas.microsoft.com/office/drawing/2014/main" id="{B7A270B7-C3F7-E29D-07E5-27CF1FB9C09D}"/>
              </a:ext>
            </a:extLst>
          </p:cNvPr>
          <p:cNvGraphicFramePr>
            <a:graphicFrameLocks noGrp="1"/>
          </p:cNvGraphicFramePr>
          <p:nvPr>
            <p:ph idx="1"/>
            <p:extLst>
              <p:ext uri="{D42A27DB-BD31-4B8C-83A1-F6EECF244321}">
                <p14:modId xmlns:p14="http://schemas.microsoft.com/office/powerpoint/2010/main" val="2024891639"/>
              </p:ext>
            </p:extLst>
          </p:nvPr>
        </p:nvGraphicFramePr>
        <p:xfrm>
          <a:off x="915988" y="1662114"/>
          <a:ext cx="10966450" cy="2678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93D39D2-9A08-2948-8598-53E8CF65111F}"/>
              </a:ext>
            </a:extLst>
          </p:cNvPr>
          <p:cNvSpPr>
            <a:spLocks noGrp="1"/>
          </p:cNvSpPr>
          <p:nvPr>
            <p:ph type="sldNum" sz="quarter" idx="10"/>
          </p:nvPr>
        </p:nvSpPr>
        <p:spPr/>
        <p:txBody>
          <a:bodyPr/>
          <a:lstStyle/>
          <a:p>
            <a:pPr algn="r"/>
            <a:fld id="{F3477EC8-074D-41C4-94AE-E9EA7CEEA348}" type="slidenum">
              <a:rPr lang="en-US" smtClean="0"/>
              <a:pPr algn="r"/>
              <a:t>147</a:t>
            </a:fld>
            <a:endParaRPr lang="en-US" dirty="0"/>
          </a:p>
        </p:txBody>
      </p:sp>
      <p:sp>
        <p:nvSpPr>
          <p:cNvPr id="9" name="TextBox 8">
            <a:extLst>
              <a:ext uri="{FF2B5EF4-FFF2-40B4-BE49-F238E27FC236}">
                <a16:creationId xmlns:a16="http://schemas.microsoft.com/office/drawing/2014/main" id="{BD2E6820-C9E5-F143-BF04-52105B0CD4D3}"/>
              </a:ext>
            </a:extLst>
          </p:cNvPr>
          <p:cNvSpPr txBox="1"/>
          <p:nvPr/>
        </p:nvSpPr>
        <p:spPr>
          <a:xfrm>
            <a:off x="914400" y="5943600"/>
            <a:ext cx="4883542"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Source: Star et al. (2015); revised in 2019.</a:t>
            </a:r>
          </a:p>
        </p:txBody>
      </p:sp>
    </p:spTree>
    <p:extLst>
      <p:ext uri="{BB962C8B-B14F-4D97-AF65-F5344CB8AC3E}">
        <p14:creationId xmlns:p14="http://schemas.microsoft.com/office/powerpoint/2010/main" val="3216490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676A-7FF6-8B45-99C4-F2C79131E084}"/>
              </a:ext>
            </a:extLst>
          </p:cNvPr>
          <p:cNvSpPr>
            <a:spLocks noGrp="1"/>
          </p:cNvSpPr>
          <p:nvPr>
            <p:ph type="title"/>
          </p:nvPr>
        </p:nvSpPr>
        <p:spPr/>
        <p:txBody>
          <a:bodyPr/>
          <a:lstStyle/>
          <a:p>
            <a:r>
              <a:rPr lang="en-US" dirty="0"/>
              <a:t>Tasks, Evidence-Based Practices, and Your Teaching</a:t>
            </a:r>
          </a:p>
        </p:txBody>
      </p:sp>
      <p:sp>
        <p:nvSpPr>
          <p:cNvPr id="3" name="Content Placeholder 2">
            <a:extLst>
              <a:ext uri="{FF2B5EF4-FFF2-40B4-BE49-F238E27FC236}">
                <a16:creationId xmlns:a16="http://schemas.microsoft.com/office/drawing/2014/main" id="{EA68EA19-D247-0D4C-81C8-E89AB3D12596}"/>
              </a:ext>
            </a:extLst>
          </p:cNvPr>
          <p:cNvSpPr>
            <a:spLocks noGrp="1"/>
          </p:cNvSpPr>
          <p:nvPr>
            <p:ph idx="1"/>
          </p:nvPr>
        </p:nvSpPr>
        <p:spPr>
          <a:xfrm>
            <a:off x="916518" y="1668676"/>
            <a:ext cx="10966265" cy="3874874"/>
          </a:xfrm>
        </p:spPr>
        <p:txBody>
          <a:bodyPr/>
          <a:lstStyle/>
          <a:p>
            <a:r>
              <a:rPr lang="en-US" dirty="0"/>
              <a:t>What are your strengths in teaching? </a:t>
            </a:r>
          </a:p>
          <a:p>
            <a:pPr lvl="1"/>
            <a:r>
              <a:rPr lang="en-US" sz="2400" dirty="0"/>
              <a:t>Identifying tasks? </a:t>
            </a:r>
          </a:p>
          <a:p>
            <a:pPr lvl="1"/>
            <a:r>
              <a:rPr lang="en-US" sz="2400" dirty="0"/>
              <a:t>Embedding EBPs? </a:t>
            </a:r>
          </a:p>
          <a:p>
            <a:pPr lvl="1"/>
            <a:r>
              <a:rPr lang="en-US" sz="2400" dirty="0"/>
              <a:t>Discourse? </a:t>
            </a:r>
          </a:p>
          <a:p>
            <a:r>
              <a:rPr lang="en-US" dirty="0"/>
              <a:t>Where do you need the most support?</a:t>
            </a:r>
          </a:p>
          <a:p>
            <a:r>
              <a:rPr lang="en-US" dirty="0"/>
              <a:t>What information, examples, articles, and so forth, would you like to focus on during the next two sessions?</a:t>
            </a:r>
          </a:p>
        </p:txBody>
      </p:sp>
      <p:sp>
        <p:nvSpPr>
          <p:cNvPr id="4" name="Slide Number Placeholder 3">
            <a:extLst>
              <a:ext uri="{FF2B5EF4-FFF2-40B4-BE49-F238E27FC236}">
                <a16:creationId xmlns:a16="http://schemas.microsoft.com/office/drawing/2014/main" id="{1870001F-E31D-8041-AAB4-A80E959CE764}"/>
              </a:ext>
            </a:extLst>
          </p:cNvPr>
          <p:cNvSpPr>
            <a:spLocks noGrp="1"/>
          </p:cNvSpPr>
          <p:nvPr>
            <p:ph type="sldNum" sz="quarter" idx="10"/>
          </p:nvPr>
        </p:nvSpPr>
        <p:spPr/>
        <p:txBody>
          <a:bodyPr/>
          <a:lstStyle/>
          <a:p>
            <a:pPr algn="r"/>
            <a:fld id="{F3477EC8-074D-41C4-94AE-E9EA7CEEA348}" type="slidenum">
              <a:rPr lang="en-US" smtClean="0"/>
              <a:pPr algn="r"/>
              <a:t>148</a:t>
            </a:fld>
            <a:endParaRPr lang="en-US" dirty="0"/>
          </a:p>
        </p:txBody>
      </p:sp>
    </p:spTree>
    <p:extLst>
      <p:ext uri="{BB962C8B-B14F-4D97-AF65-F5344CB8AC3E}">
        <p14:creationId xmlns:p14="http://schemas.microsoft.com/office/powerpoint/2010/main" val="3040542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9E6E-E2ED-7E41-8CE0-E61EB500DF07}"/>
              </a:ext>
            </a:extLst>
          </p:cNvPr>
          <p:cNvSpPr>
            <a:spLocks noGrp="1"/>
          </p:cNvSpPr>
          <p:nvPr>
            <p:ph type="ctrTitle"/>
          </p:nvPr>
        </p:nvSpPr>
        <p:spPr/>
        <p:txBody>
          <a:bodyPr/>
          <a:lstStyle/>
          <a:p>
            <a:r>
              <a:rPr lang="en-US" dirty="0"/>
              <a:t>Next Steps</a:t>
            </a:r>
          </a:p>
        </p:txBody>
      </p:sp>
      <p:sp>
        <p:nvSpPr>
          <p:cNvPr id="6" name="Subtitle 5">
            <a:extLst>
              <a:ext uri="{FF2B5EF4-FFF2-40B4-BE49-F238E27FC236}">
                <a16:creationId xmlns:a16="http://schemas.microsoft.com/office/drawing/2014/main" id="{45E2169A-E080-49E3-A155-600E1676402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43983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433A-37DC-4449-A5A6-B8B1482F331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B3FCD21-7088-4B5F-A9ED-837B26CA4E42}"/>
              </a:ext>
            </a:extLst>
          </p:cNvPr>
          <p:cNvSpPr>
            <a:spLocks noGrp="1"/>
          </p:cNvSpPr>
          <p:nvPr>
            <p:ph idx="1"/>
          </p:nvPr>
        </p:nvSpPr>
        <p:spPr/>
        <p:txBody>
          <a:bodyPr/>
          <a:lstStyle/>
          <a:p>
            <a:r>
              <a:rPr lang="en-US" dirty="0"/>
              <a:t>Introductions</a:t>
            </a:r>
          </a:p>
          <a:p>
            <a:r>
              <a:rPr lang="en-US" dirty="0"/>
              <a:t>Housekeeping</a:t>
            </a:r>
          </a:p>
          <a:p>
            <a:r>
              <a:rPr lang="en-US" dirty="0"/>
              <a:t>Book Study Overview</a:t>
            </a:r>
          </a:p>
          <a:p>
            <a:r>
              <a:rPr lang="en-US" dirty="0"/>
              <a:t>Characteristics of Students Who Are Struggling With Mathematics and Students With Disabilities in Mathematics</a:t>
            </a:r>
          </a:p>
          <a:p>
            <a:r>
              <a:rPr lang="en-US" dirty="0"/>
              <a:t>Next Steps</a:t>
            </a:r>
          </a:p>
        </p:txBody>
      </p:sp>
      <p:sp>
        <p:nvSpPr>
          <p:cNvPr id="4" name="Slide Number Placeholder 3">
            <a:extLst>
              <a:ext uri="{FF2B5EF4-FFF2-40B4-BE49-F238E27FC236}">
                <a16:creationId xmlns:a16="http://schemas.microsoft.com/office/drawing/2014/main" id="{40D26654-73A0-4B0E-9BE6-871DFF94B2BE}"/>
              </a:ext>
            </a:extLst>
          </p:cNvPr>
          <p:cNvSpPr>
            <a:spLocks noGrp="1"/>
          </p:cNvSpPr>
          <p:nvPr>
            <p:ph type="sldNum" sz="quarter" idx="10"/>
          </p:nvPr>
        </p:nvSpPr>
        <p:spPr/>
        <p:txBody>
          <a:bodyPr/>
          <a:lstStyle/>
          <a:p>
            <a:pPr algn="r"/>
            <a:fld id="{F3477EC8-074D-41C4-94AE-E9EA7CEEA348}" type="slidenum">
              <a:rPr lang="en-US" smtClean="0"/>
              <a:pPr algn="r"/>
              <a:t>15</a:t>
            </a:fld>
            <a:endParaRPr lang="en-US" dirty="0"/>
          </a:p>
        </p:txBody>
      </p:sp>
    </p:spTree>
    <p:extLst>
      <p:ext uri="{BB962C8B-B14F-4D97-AF65-F5344CB8AC3E}">
        <p14:creationId xmlns:p14="http://schemas.microsoft.com/office/powerpoint/2010/main" val="10973395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0AA4-BA35-B943-8BF1-CEF48EB456CF}"/>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EFDC4CAD-B716-4944-AD44-D8D6CDF0A3E7}"/>
              </a:ext>
            </a:extLst>
          </p:cNvPr>
          <p:cNvSpPr>
            <a:spLocks noGrp="1"/>
          </p:cNvSpPr>
          <p:nvPr>
            <p:ph sz="quarter" idx="12"/>
          </p:nvPr>
        </p:nvSpPr>
        <p:spPr>
          <a:xfrm>
            <a:off x="916517" y="1676400"/>
            <a:ext cx="5325535" cy="4646613"/>
          </a:xfrm>
        </p:spPr>
        <p:txBody>
          <a:bodyPr/>
          <a:lstStyle/>
          <a:p>
            <a:pPr marL="233045" indent="-233045"/>
            <a:r>
              <a:rPr lang="en-US" dirty="0">
                <a:cs typeface="Arial"/>
              </a:rPr>
              <a:t>Assigned readings:</a:t>
            </a:r>
            <a:endParaRPr lang="en-US" dirty="0"/>
          </a:p>
          <a:p>
            <a:pPr marL="456565" lvl="1" indent="-233045"/>
            <a:r>
              <a:rPr lang="en-US" dirty="0">
                <a:cs typeface="Arial"/>
              </a:rPr>
              <a:t>Chapter 7: “Embodying the MWSA in Every Lesson: No Teaching by Telling!” </a:t>
            </a:r>
          </a:p>
          <a:p>
            <a:pPr marL="456565" lvl="1" indent="-233045"/>
            <a:r>
              <a:rPr lang="en-US" dirty="0">
                <a:cs typeface="Arial"/>
              </a:rPr>
              <a:t>Pick one article to read: </a:t>
            </a:r>
            <a:endParaRPr lang="en-US" dirty="0"/>
          </a:p>
          <a:p>
            <a:pPr marL="687070" lvl="2">
              <a:buClr>
                <a:srgbClr val="A89FA8"/>
              </a:buClr>
            </a:pPr>
            <a:r>
              <a:rPr lang="en-US" dirty="0">
                <a:cs typeface="Arial"/>
              </a:rPr>
              <a:t>“When Students Use Technology Tools, What Are You Noticing?”</a:t>
            </a:r>
          </a:p>
          <a:p>
            <a:pPr marL="687070" lvl="2">
              <a:buClr>
                <a:srgbClr val="A89FA8"/>
              </a:buClr>
            </a:pPr>
            <a:r>
              <a:rPr lang="en-US" dirty="0">
                <a:cs typeface="Arial"/>
              </a:rPr>
              <a:t>“Launching a Mathematical Model Lesson”</a:t>
            </a:r>
          </a:p>
        </p:txBody>
      </p:sp>
      <p:sp>
        <p:nvSpPr>
          <p:cNvPr id="5" name="Content Placeholder 4">
            <a:extLst>
              <a:ext uri="{FF2B5EF4-FFF2-40B4-BE49-F238E27FC236}">
                <a16:creationId xmlns:a16="http://schemas.microsoft.com/office/drawing/2014/main" id="{917E8CF5-DB92-4FBD-8F15-7FEC18A3AEF9}"/>
              </a:ext>
            </a:extLst>
          </p:cNvPr>
          <p:cNvSpPr>
            <a:spLocks noGrp="1"/>
          </p:cNvSpPr>
          <p:nvPr>
            <p:ph sz="quarter" idx="13"/>
          </p:nvPr>
        </p:nvSpPr>
        <p:spPr>
          <a:xfrm>
            <a:off x="6350001" y="1599874"/>
            <a:ext cx="5532968" cy="4723139"/>
          </a:xfrm>
        </p:spPr>
        <p:txBody>
          <a:bodyPr/>
          <a:lstStyle/>
          <a:p>
            <a:pPr marL="207010">
              <a:buClr>
                <a:schemeClr val="tx1"/>
              </a:buClr>
            </a:pPr>
            <a:r>
              <a:rPr lang="en-US" dirty="0">
                <a:cs typeface="Arial"/>
              </a:rPr>
              <a:t>While reading, consider the following:</a:t>
            </a:r>
          </a:p>
          <a:p>
            <a:pPr marL="447040" lvl="1">
              <a:buClr>
                <a:srgbClr val="003462"/>
              </a:buClr>
            </a:pPr>
            <a:r>
              <a:rPr lang="en-US" dirty="0">
                <a:cs typeface="Arial"/>
              </a:rPr>
              <a:t>To what extent do your lessons and units already embody some of the ideas?</a:t>
            </a:r>
          </a:p>
          <a:p>
            <a:pPr marL="447040" lvl="1">
              <a:buClr>
                <a:srgbClr val="003462"/>
              </a:buClr>
            </a:pPr>
            <a:r>
              <a:rPr lang="en-US" dirty="0">
                <a:cs typeface="Arial"/>
              </a:rPr>
              <a:t>How can collaboration and discourse further student learning?</a:t>
            </a:r>
          </a:p>
          <a:p>
            <a:pPr marL="447040" lvl="1">
              <a:buClr>
                <a:srgbClr val="003462"/>
              </a:buClr>
            </a:pPr>
            <a:r>
              <a:rPr lang="en-US" dirty="0">
                <a:solidFill>
                  <a:srgbClr val="003462"/>
                </a:solidFill>
                <a:cs typeface="Arial"/>
              </a:rPr>
              <a:t>How</a:t>
            </a:r>
            <a:r>
              <a:rPr lang="en-US" dirty="0">
                <a:cs typeface="Arial"/>
              </a:rPr>
              <a:t> have you previously integrated new learning approaches into your instruction?</a:t>
            </a:r>
          </a:p>
          <a:p>
            <a:pPr marL="207010">
              <a:buClr>
                <a:schemeClr val="tx1"/>
              </a:buClr>
            </a:pPr>
            <a:r>
              <a:rPr lang="en-US" dirty="0">
                <a:cs typeface="Arial"/>
              </a:rPr>
              <a:t>Attend next session: </a:t>
            </a:r>
            <a:r>
              <a:rPr lang="en-US" dirty="0">
                <a:highlight>
                  <a:srgbClr val="FFFF00"/>
                </a:highlight>
                <a:cs typeface="Arial"/>
              </a:rPr>
              <a:t>DATE</a:t>
            </a:r>
          </a:p>
        </p:txBody>
      </p:sp>
      <p:sp>
        <p:nvSpPr>
          <p:cNvPr id="4" name="Slide Number Placeholder 3">
            <a:extLst>
              <a:ext uri="{FF2B5EF4-FFF2-40B4-BE49-F238E27FC236}">
                <a16:creationId xmlns:a16="http://schemas.microsoft.com/office/drawing/2014/main" id="{91FC0084-50FE-2C40-80C3-9EF8BF6A368D}"/>
              </a:ext>
            </a:extLst>
          </p:cNvPr>
          <p:cNvSpPr>
            <a:spLocks noGrp="1"/>
          </p:cNvSpPr>
          <p:nvPr>
            <p:ph type="sldNum" sz="quarter" idx="11"/>
          </p:nvPr>
        </p:nvSpPr>
        <p:spPr/>
        <p:txBody>
          <a:bodyPr/>
          <a:lstStyle/>
          <a:p>
            <a:pPr algn="r"/>
            <a:fld id="{F3477EC8-074D-41C4-94AE-E9EA7CEEA348}" type="slidenum">
              <a:rPr lang="en-US" smtClean="0"/>
              <a:pPr algn="r"/>
              <a:t>150</a:t>
            </a:fld>
            <a:endParaRPr lang="en-US" dirty="0"/>
          </a:p>
        </p:txBody>
      </p:sp>
    </p:spTree>
    <p:extLst>
      <p:ext uri="{BB962C8B-B14F-4D97-AF65-F5344CB8AC3E}">
        <p14:creationId xmlns:p14="http://schemas.microsoft.com/office/powerpoint/2010/main" val="10469029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02688"/>
            <a:ext cx="9144000" cy="923330"/>
          </a:xfrm>
        </p:spPr>
        <p:txBody>
          <a:bodyPr/>
          <a:lstStyle/>
          <a:p>
            <a:r>
              <a:rPr lang="en-US" dirty="0"/>
              <a:t>Book Study</a:t>
            </a:r>
          </a:p>
        </p:txBody>
      </p:sp>
      <p:sp>
        <p:nvSpPr>
          <p:cNvPr id="3" name="Subtitle 2"/>
          <p:cNvSpPr>
            <a:spLocks noGrp="1"/>
          </p:cNvSpPr>
          <p:nvPr>
            <p:ph type="subTitle" idx="1"/>
          </p:nvPr>
        </p:nvSpPr>
        <p:spPr/>
        <p:txBody>
          <a:bodyPr/>
          <a:lstStyle/>
          <a:p>
            <a:r>
              <a:rPr lang="en-US" dirty="0">
                <a:cs typeface="Arial"/>
              </a:rPr>
              <a:t>Session 7: Selected Articles and Chapter 7: Embodying the MWSA in Every Lesson: No Teaching by Telling!</a:t>
            </a:r>
          </a:p>
        </p:txBody>
      </p:sp>
    </p:spTree>
    <p:extLst>
      <p:ext uri="{BB962C8B-B14F-4D97-AF65-F5344CB8AC3E}">
        <p14:creationId xmlns:p14="http://schemas.microsoft.com/office/powerpoint/2010/main" val="20610364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87A6-117F-4433-B4D0-46DF2AFE8D0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BB82B9C-883D-49AB-9143-9DD3D8D7863A}"/>
              </a:ext>
            </a:extLst>
          </p:cNvPr>
          <p:cNvSpPr>
            <a:spLocks noGrp="1"/>
          </p:cNvSpPr>
          <p:nvPr>
            <p:ph idx="1"/>
          </p:nvPr>
        </p:nvSpPr>
        <p:spPr/>
        <p:txBody>
          <a:bodyPr/>
          <a:lstStyle/>
          <a:p>
            <a:r>
              <a:rPr lang="en-US" dirty="0"/>
              <a:t>Warm-Up</a:t>
            </a:r>
          </a:p>
          <a:p>
            <a:r>
              <a:rPr lang="en-US" dirty="0"/>
              <a:t>Article Discussion</a:t>
            </a:r>
          </a:p>
          <a:p>
            <a:r>
              <a:rPr lang="en-US" dirty="0"/>
              <a:t>Creating a Collaborative Culture</a:t>
            </a:r>
          </a:p>
          <a:p>
            <a:r>
              <a:rPr lang="en-US" dirty="0"/>
              <a:t>Next Steps</a:t>
            </a:r>
          </a:p>
        </p:txBody>
      </p:sp>
      <p:sp>
        <p:nvSpPr>
          <p:cNvPr id="4" name="Slide Number Placeholder 3">
            <a:extLst>
              <a:ext uri="{FF2B5EF4-FFF2-40B4-BE49-F238E27FC236}">
                <a16:creationId xmlns:a16="http://schemas.microsoft.com/office/drawing/2014/main" id="{C4D65180-B4CB-4850-803D-9FB4E2B59D69}"/>
              </a:ext>
            </a:extLst>
          </p:cNvPr>
          <p:cNvSpPr>
            <a:spLocks noGrp="1"/>
          </p:cNvSpPr>
          <p:nvPr>
            <p:ph type="sldNum" sz="quarter" idx="10"/>
          </p:nvPr>
        </p:nvSpPr>
        <p:spPr/>
        <p:txBody>
          <a:bodyPr/>
          <a:lstStyle/>
          <a:p>
            <a:pPr algn="r"/>
            <a:fld id="{F3477EC8-074D-41C4-94AE-E9EA7CEEA348}" type="slidenum">
              <a:rPr lang="en-US" smtClean="0"/>
              <a:pPr algn="r"/>
              <a:t>152</a:t>
            </a:fld>
            <a:endParaRPr lang="en-US" dirty="0"/>
          </a:p>
        </p:txBody>
      </p:sp>
    </p:spTree>
    <p:extLst>
      <p:ext uri="{BB962C8B-B14F-4D97-AF65-F5344CB8AC3E}">
        <p14:creationId xmlns:p14="http://schemas.microsoft.com/office/powerpoint/2010/main" val="17463530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idx="1"/>
          </p:nvPr>
        </p:nvSpPr>
        <p:spPr/>
        <p:txBody>
          <a:bodyPr/>
          <a:lstStyle/>
          <a:p>
            <a:pPr marL="233045" indent="-233045"/>
            <a:r>
              <a:rPr lang="en-US" dirty="0"/>
              <a:t>Describe how collaboration can impact student learning.</a:t>
            </a:r>
          </a:p>
          <a:p>
            <a:pPr marL="233045" indent="-233045"/>
            <a:r>
              <a:rPr lang="en-US" dirty="0"/>
              <a:t>Identify elements that cultivate collaboration.</a:t>
            </a:r>
          </a:p>
          <a:p>
            <a:pPr marL="233045" indent="-233045"/>
            <a:r>
              <a:rPr lang="en-US" dirty="0">
                <a:latin typeface="Calibri"/>
                <a:cs typeface="Calibri"/>
              </a:rPr>
              <a:t>Discuss ways to integrate these ideas and begin classroom implementation.</a:t>
            </a:r>
            <a:endParaRPr lang="en-US" dirty="0"/>
          </a:p>
        </p:txBody>
      </p:sp>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p:txBody>
          <a:bodyPr/>
          <a:lstStyle/>
          <a:p>
            <a:pPr algn="r"/>
            <a:fld id="{F3477EC8-074D-41C4-94AE-E9EA7CEEA348}" type="slidenum">
              <a:rPr lang="en-US" smtClean="0"/>
              <a:pPr algn="r"/>
              <a:t>153</a:t>
            </a:fld>
            <a:endParaRPr lang="en-US" dirty="0"/>
          </a:p>
        </p:txBody>
      </p:sp>
    </p:spTree>
    <p:extLst>
      <p:ext uri="{BB962C8B-B14F-4D97-AF65-F5344CB8AC3E}">
        <p14:creationId xmlns:p14="http://schemas.microsoft.com/office/powerpoint/2010/main" val="41305026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E2E8-787A-4DE7-A3CE-6B82060E2954}"/>
              </a:ext>
            </a:extLst>
          </p:cNvPr>
          <p:cNvSpPr>
            <a:spLocks noGrp="1"/>
          </p:cNvSpPr>
          <p:nvPr>
            <p:ph type="ctrTitle"/>
          </p:nvPr>
        </p:nvSpPr>
        <p:spPr>
          <a:xfrm>
            <a:off x="1524000" y="2402688"/>
            <a:ext cx="9144000" cy="923330"/>
          </a:xfrm>
        </p:spPr>
        <p:txBody>
          <a:bodyPr/>
          <a:lstStyle/>
          <a:p>
            <a:r>
              <a:rPr lang="en-US" dirty="0"/>
              <a:t>Warm-Up</a:t>
            </a:r>
          </a:p>
        </p:txBody>
      </p:sp>
      <p:sp>
        <p:nvSpPr>
          <p:cNvPr id="3" name="Subtitle 2">
            <a:extLst>
              <a:ext uri="{FF2B5EF4-FFF2-40B4-BE49-F238E27FC236}">
                <a16:creationId xmlns:a16="http://schemas.microsoft.com/office/drawing/2014/main" id="{6B5C3460-AC03-4DB0-BEC1-48D3A0BED84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85174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a:xfrm>
            <a:off x="916518" y="359994"/>
            <a:ext cx="10966449" cy="1041294"/>
          </a:xfrm>
        </p:spPr>
        <p:txBody>
          <a:bodyPr wrap="square" anchor="b">
            <a:normAutofit/>
          </a:bodyPr>
          <a:lstStyle/>
          <a:p>
            <a:r>
              <a:rPr lang="en-US" dirty="0"/>
              <a:t>Warm-Up</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sz="quarter" idx="11"/>
          </p:nvPr>
        </p:nvSpPr>
        <p:spPr>
          <a:xfrm>
            <a:off x="916518" y="1626922"/>
            <a:ext cx="6233582" cy="3724799"/>
          </a:xfrm>
        </p:spPr>
        <p:txBody>
          <a:bodyPr wrap="square" anchor="t">
            <a:normAutofit/>
          </a:bodyPr>
          <a:lstStyle/>
          <a:p>
            <a:pPr marL="233045" indent="-233045"/>
            <a:r>
              <a:rPr lang="en-US" dirty="0">
                <a:solidFill>
                  <a:srgbClr val="000000"/>
                </a:solidFill>
              </a:rPr>
              <a:t>Take a moment to think about collaboration, both within your school role and beyond</a:t>
            </a:r>
          </a:p>
          <a:p>
            <a:pPr marL="233045" indent="-233045"/>
            <a:r>
              <a:rPr lang="en-US" dirty="0">
                <a:solidFill>
                  <a:srgbClr val="000000"/>
                </a:solidFill>
              </a:rPr>
              <a:t>Share out</a:t>
            </a:r>
          </a:p>
          <a:p>
            <a:pPr marL="473075" lvl="1" indent="-233045"/>
            <a:r>
              <a:rPr lang="en-US" dirty="0">
                <a:solidFill>
                  <a:srgbClr val="003462"/>
                </a:solidFill>
              </a:rPr>
              <a:t>What currently helps support or cultivate collaboration?</a:t>
            </a:r>
          </a:p>
          <a:p>
            <a:pPr marL="473075" lvl="1" indent="-233045"/>
            <a:r>
              <a:rPr lang="en-US" dirty="0">
                <a:solidFill>
                  <a:srgbClr val="003462"/>
                </a:solidFill>
              </a:rPr>
              <a:t>How do you approach the barriers to collaboration?</a:t>
            </a:r>
          </a:p>
        </p:txBody>
      </p:sp>
      <p:pic>
        <p:nvPicPr>
          <p:cNvPr id="6" name="Video 5">
            <a:extLst>
              <a:ext uri="{FF2B5EF4-FFF2-40B4-BE49-F238E27FC236}">
                <a16:creationId xmlns:a16="http://schemas.microsoft.com/office/drawing/2014/main" id="{91E9CF66-70A7-2956-C48C-0A446A537F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172" r="13927" b="1"/>
          <a:stretch>
            <a:fillRect/>
          </a:stretch>
        </p:blipFill>
        <p:spPr>
          <a:xfrm>
            <a:off x="7677150" y="1676401"/>
            <a:ext cx="4210050" cy="3716438"/>
          </a:xfrm>
          <a:prstGeom prst="rect">
            <a:avLst/>
          </a:prstGeom>
          <a:noFill/>
        </p:spPr>
      </p:pic>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155</a:t>
            </a:fld>
            <a:endParaRPr lang="en-US" dirty="0"/>
          </a:p>
        </p:txBody>
      </p:sp>
    </p:spTree>
    <p:extLst>
      <p:ext uri="{BB962C8B-B14F-4D97-AF65-F5344CB8AC3E}">
        <p14:creationId xmlns:p14="http://schemas.microsoft.com/office/powerpoint/2010/main" val="1900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693A-7DAA-BA40-B4C5-764A18E22E51}"/>
              </a:ext>
            </a:extLst>
          </p:cNvPr>
          <p:cNvSpPr>
            <a:spLocks noGrp="1"/>
          </p:cNvSpPr>
          <p:nvPr>
            <p:ph type="ctrTitle"/>
          </p:nvPr>
        </p:nvSpPr>
        <p:spPr>
          <a:xfrm>
            <a:off x="1524000" y="2402688"/>
            <a:ext cx="9144000" cy="923330"/>
          </a:xfrm>
        </p:spPr>
        <p:txBody>
          <a:bodyPr/>
          <a:lstStyle/>
          <a:p>
            <a:r>
              <a:rPr lang="en-US" dirty="0"/>
              <a:t>Article Discussion</a:t>
            </a:r>
          </a:p>
        </p:txBody>
      </p:sp>
      <p:sp>
        <p:nvSpPr>
          <p:cNvPr id="6" name="Subtitle 5">
            <a:extLst>
              <a:ext uri="{FF2B5EF4-FFF2-40B4-BE49-F238E27FC236}">
                <a16:creationId xmlns:a16="http://schemas.microsoft.com/office/drawing/2014/main" id="{B59376C3-2CAA-4938-8345-28526843A46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197079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702202-F489-4FC1-A79E-6E33114F2F35}"/>
              </a:ext>
            </a:extLst>
          </p:cNvPr>
          <p:cNvSpPr>
            <a:spLocks noGrp="1"/>
          </p:cNvSpPr>
          <p:nvPr>
            <p:ph type="title"/>
          </p:nvPr>
        </p:nvSpPr>
        <p:spPr>
          <a:xfrm>
            <a:off x="916518" y="744528"/>
            <a:ext cx="10966449" cy="553998"/>
          </a:xfrm>
        </p:spPr>
        <p:txBody>
          <a:bodyPr/>
          <a:lstStyle/>
          <a:p>
            <a:r>
              <a:rPr lang="en-US" dirty="0"/>
              <a:t>Jigsaw: Article Review</a:t>
            </a:r>
          </a:p>
        </p:txBody>
      </p:sp>
      <p:pic>
        <p:nvPicPr>
          <p:cNvPr id="7" name="Content Placeholder 6" descr="image of a puzzle piece with the words&quot; When Students Use Technology Tools, What Are You Noticing?&quot;">
            <a:extLst>
              <a:ext uri="{FF2B5EF4-FFF2-40B4-BE49-F238E27FC236}">
                <a16:creationId xmlns:a16="http://schemas.microsoft.com/office/drawing/2014/main" id="{FEB97D69-5182-D244-9AFD-E374B5459218}"/>
              </a:ext>
            </a:extLst>
          </p:cNvPr>
          <p:cNvPicPr>
            <a:picLocks noGrp="1" noChangeAspect="1"/>
          </p:cNvPicPr>
          <p:nvPr>
            <p:ph sz="quarter"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662337">
            <a:off x="836877" y="1057577"/>
            <a:ext cx="5251495" cy="5251495"/>
          </a:xfrm>
        </p:spPr>
      </p:pic>
      <p:pic>
        <p:nvPicPr>
          <p:cNvPr id="9" name="Content Placeholder 8" descr="image of a puzzle piece with the words &quot;Launching a Mathematical Modeling Lesson&quot;">
            <a:extLst>
              <a:ext uri="{FF2B5EF4-FFF2-40B4-BE49-F238E27FC236}">
                <a16:creationId xmlns:a16="http://schemas.microsoft.com/office/drawing/2014/main" id="{F02AE635-D05C-C644-BEAC-FAB0DFD40DB3}"/>
              </a:ext>
            </a:extLst>
          </p:cNvPr>
          <p:cNvPicPr>
            <a:picLocks noGrp="1" noChangeAspect="1"/>
          </p:cNvPicPr>
          <p:nvPr>
            <p:ph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113786">
            <a:off x="5776238" y="875640"/>
            <a:ext cx="5243513" cy="5243513"/>
          </a:xfrm>
        </p:spPr>
      </p:pic>
      <p:sp>
        <p:nvSpPr>
          <p:cNvPr id="5" name="Slide Number Placeholder 4">
            <a:extLst>
              <a:ext uri="{FF2B5EF4-FFF2-40B4-BE49-F238E27FC236}">
                <a16:creationId xmlns:a16="http://schemas.microsoft.com/office/drawing/2014/main" id="{29CAA442-D27B-E54A-A2BE-6984B1E5293F}"/>
              </a:ext>
            </a:extLst>
          </p:cNvPr>
          <p:cNvSpPr>
            <a:spLocks noGrp="1"/>
          </p:cNvSpPr>
          <p:nvPr>
            <p:ph type="sldNum" sz="quarter" idx="10"/>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157</a:t>
            </a:fld>
            <a:endParaRPr lang="en-US" dirty="0"/>
          </a:p>
        </p:txBody>
      </p:sp>
      <p:sp>
        <p:nvSpPr>
          <p:cNvPr id="10" name="TextBox 9">
            <a:extLst>
              <a:ext uri="{FF2B5EF4-FFF2-40B4-BE49-F238E27FC236}">
                <a16:creationId xmlns:a16="http://schemas.microsoft.com/office/drawing/2014/main" id="{F414861F-7647-AE41-98C2-2D980E5FC7DC}"/>
              </a:ext>
            </a:extLst>
          </p:cNvPr>
          <p:cNvSpPr txBox="1"/>
          <p:nvPr/>
        </p:nvSpPr>
        <p:spPr>
          <a:xfrm>
            <a:off x="2034000" y="3189672"/>
            <a:ext cx="3001549" cy="923330"/>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When Students Use Technology Tools, What Are You Noticing?</a:t>
            </a:r>
          </a:p>
        </p:txBody>
      </p:sp>
      <p:sp>
        <p:nvSpPr>
          <p:cNvPr id="11" name="TextBox 10">
            <a:extLst>
              <a:ext uri="{FF2B5EF4-FFF2-40B4-BE49-F238E27FC236}">
                <a16:creationId xmlns:a16="http://schemas.microsoft.com/office/drawing/2014/main" id="{00B49ED5-5759-074A-94CF-7ACED6CEC143}"/>
              </a:ext>
            </a:extLst>
          </p:cNvPr>
          <p:cNvSpPr txBox="1"/>
          <p:nvPr/>
        </p:nvSpPr>
        <p:spPr>
          <a:xfrm>
            <a:off x="7468079" y="2405978"/>
            <a:ext cx="2012471" cy="1200329"/>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Launching a Mathematical Modeling </a:t>
            </a:r>
          </a:p>
          <a:p>
            <a:pPr algn="ctr"/>
            <a:r>
              <a:rPr lang="en-US" b="1" dirty="0">
                <a:latin typeface="Calibri" panose="020F0502020204030204" pitchFamily="34" charset="0"/>
                <a:cs typeface="Calibri" panose="020F0502020204030204" pitchFamily="34" charset="0"/>
              </a:rPr>
              <a:t>Lesson</a:t>
            </a:r>
          </a:p>
        </p:txBody>
      </p:sp>
      <p:pic>
        <p:nvPicPr>
          <p:cNvPr id="6" name="Picture 5" descr="image of the Jamboard icon with slide 1 or 2 showing">
            <a:extLst>
              <a:ext uri="{FF2B5EF4-FFF2-40B4-BE49-F238E27FC236}">
                <a16:creationId xmlns:a16="http://schemas.microsoft.com/office/drawing/2014/main" id="{FBE9C492-CDD7-7BC8-9CC5-0EFA4FAE9C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8" name="TextBox 7">
            <a:extLst>
              <a:ext uri="{FF2B5EF4-FFF2-40B4-BE49-F238E27FC236}">
                <a16:creationId xmlns:a16="http://schemas.microsoft.com/office/drawing/2014/main" id="{BC0D0E2C-FB29-C8D1-088C-CCF0B19B0B93}"/>
              </a:ext>
            </a:extLst>
          </p:cNvPr>
          <p:cNvSpPr txBox="1"/>
          <p:nvPr/>
        </p:nvSpPr>
        <p:spPr>
          <a:xfrm>
            <a:off x="11112071" y="968903"/>
            <a:ext cx="844979" cy="523220"/>
          </a:xfrm>
          <a:prstGeom prst="rect">
            <a:avLst/>
          </a:prstGeom>
          <a:noFill/>
        </p:spPr>
        <p:txBody>
          <a:bodyPr wrap="square" rtlCol="0">
            <a:spAutoFit/>
          </a:bodyPr>
          <a:lstStyle/>
          <a:p>
            <a:r>
              <a:rPr lang="en-US" sz="1400" dirty="0"/>
              <a:t>Slide 1 or 2</a:t>
            </a:r>
          </a:p>
        </p:txBody>
      </p:sp>
    </p:spTree>
    <p:extLst>
      <p:ext uri="{BB962C8B-B14F-4D97-AF65-F5344CB8AC3E}">
        <p14:creationId xmlns:p14="http://schemas.microsoft.com/office/powerpoint/2010/main" val="36477960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F9F9-5B89-48AD-A781-90FC5C21EFC2}"/>
              </a:ext>
            </a:extLst>
          </p:cNvPr>
          <p:cNvSpPr>
            <a:spLocks noGrp="1"/>
          </p:cNvSpPr>
          <p:nvPr>
            <p:ph type="title"/>
          </p:nvPr>
        </p:nvSpPr>
        <p:spPr>
          <a:xfrm>
            <a:off x="916518" y="799789"/>
            <a:ext cx="10966449" cy="553998"/>
          </a:xfrm>
        </p:spPr>
        <p:txBody>
          <a:bodyPr/>
          <a:lstStyle/>
          <a:p>
            <a:r>
              <a:rPr lang="en-US" dirty="0"/>
              <a:t>Discussion</a:t>
            </a:r>
          </a:p>
        </p:txBody>
      </p:sp>
      <p:sp>
        <p:nvSpPr>
          <p:cNvPr id="3" name="Content Placeholder 2">
            <a:extLst>
              <a:ext uri="{FF2B5EF4-FFF2-40B4-BE49-F238E27FC236}">
                <a16:creationId xmlns:a16="http://schemas.microsoft.com/office/drawing/2014/main" id="{F4802685-09D8-49B6-A6B5-85DAEB92F39F}"/>
              </a:ext>
            </a:extLst>
          </p:cNvPr>
          <p:cNvSpPr>
            <a:spLocks noGrp="1"/>
          </p:cNvSpPr>
          <p:nvPr>
            <p:ph sz="quarter" idx="11"/>
          </p:nvPr>
        </p:nvSpPr>
        <p:spPr>
          <a:xfrm>
            <a:off x="908052" y="1676399"/>
            <a:ext cx="5331883" cy="4649789"/>
          </a:xfrm>
        </p:spPr>
        <p:txBody>
          <a:bodyPr/>
          <a:lstStyle/>
          <a:p>
            <a:r>
              <a:rPr lang="en-US" dirty="0"/>
              <a:t>What are two key takeaways from your reading that you would like to share with the other group? </a:t>
            </a:r>
          </a:p>
          <a:p>
            <a:r>
              <a:rPr lang="en-US" dirty="0"/>
              <a:t>How did the readings connect to your current teaching?</a:t>
            </a:r>
          </a:p>
        </p:txBody>
      </p:sp>
      <p:sp>
        <p:nvSpPr>
          <p:cNvPr id="5" name="Slide Number Placeholder 4">
            <a:extLst>
              <a:ext uri="{FF2B5EF4-FFF2-40B4-BE49-F238E27FC236}">
                <a16:creationId xmlns:a16="http://schemas.microsoft.com/office/drawing/2014/main" id="{F30BEDD3-6FDE-4039-87D1-E3EE4D48DD6F}"/>
              </a:ext>
            </a:extLst>
          </p:cNvPr>
          <p:cNvSpPr>
            <a:spLocks noGrp="1"/>
          </p:cNvSpPr>
          <p:nvPr>
            <p:ph type="sldNum" sz="quarter" idx="10"/>
          </p:nvPr>
        </p:nvSpPr>
        <p:spPr/>
        <p:txBody>
          <a:bodyPr/>
          <a:lstStyle/>
          <a:p>
            <a:pPr algn="r"/>
            <a:fld id="{F3477EC8-074D-41C4-94AE-E9EA7CEEA348}" type="slidenum">
              <a:rPr lang="en-US" smtClean="0"/>
              <a:pPr algn="r"/>
              <a:t>158</a:t>
            </a:fld>
            <a:endParaRPr lang="en-US" dirty="0"/>
          </a:p>
        </p:txBody>
      </p:sp>
      <p:pic>
        <p:nvPicPr>
          <p:cNvPr id="17" name="Content Placeholder 16">
            <a:extLst>
              <a:ext uri="{FF2B5EF4-FFF2-40B4-BE49-F238E27FC236}">
                <a16:creationId xmlns:a16="http://schemas.microsoft.com/office/drawing/2014/main" id="{D0CBED7F-0D99-4571-BC15-F151049CBA34}"/>
              </a:ext>
              <a:ext uri="{C183D7F6-B498-43B3-948B-1728B52AA6E4}">
                <adec:decorative xmlns:adec="http://schemas.microsoft.com/office/drawing/2017/decorative" val="1"/>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6883400" y="1688560"/>
            <a:ext cx="4999567" cy="2942479"/>
          </a:xfrm>
        </p:spPr>
      </p:pic>
    </p:spTree>
    <p:extLst>
      <p:ext uri="{BB962C8B-B14F-4D97-AF65-F5344CB8AC3E}">
        <p14:creationId xmlns:p14="http://schemas.microsoft.com/office/powerpoint/2010/main" val="32827441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693A-7DAA-BA40-B4C5-764A18E22E51}"/>
              </a:ext>
            </a:extLst>
          </p:cNvPr>
          <p:cNvSpPr>
            <a:spLocks noGrp="1"/>
          </p:cNvSpPr>
          <p:nvPr>
            <p:ph type="ctrTitle"/>
          </p:nvPr>
        </p:nvSpPr>
        <p:spPr>
          <a:xfrm>
            <a:off x="1524000" y="1479359"/>
            <a:ext cx="9144000" cy="1846659"/>
          </a:xfrm>
        </p:spPr>
        <p:txBody>
          <a:bodyPr/>
          <a:lstStyle/>
          <a:p>
            <a:r>
              <a:rPr lang="en-US" dirty="0"/>
              <a:t>Creating a Collaborative Culture</a:t>
            </a:r>
          </a:p>
        </p:txBody>
      </p:sp>
      <p:sp>
        <p:nvSpPr>
          <p:cNvPr id="6" name="Subtitle 5">
            <a:extLst>
              <a:ext uri="{FF2B5EF4-FFF2-40B4-BE49-F238E27FC236}">
                <a16:creationId xmlns:a16="http://schemas.microsoft.com/office/drawing/2014/main" id="{B59376C3-2CAA-4938-8345-28526843A46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3248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FD59-A372-41C2-A2B9-5E7BADFED1A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FC9875F6-63B8-446B-90A0-C66D88CADC25}"/>
              </a:ext>
            </a:extLst>
          </p:cNvPr>
          <p:cNvSpPr>
            <a:spLocks noGrp="1"/>
          </p:cNvSpPr>
          <p:nvPr>
            <p:ph idx="1"/>
          </p:nvPr>
        </p:nvSpPr>
        <p:spPr/>
        <p:txBody>
          <a:bodyPr>
            <a:normAutofit/>
          </a:bodyPr>
          <a:lstStyle/>
          <a:p>
            <a:r>
              <a:rPr lang="en-US" dirty="0"/>
              <a:t>Discuss the purpose and goals of our book study.</a:t>
            </a:r>
          </a:p>
          <a:p>
            <a:r>
              <a:rPr lang="en-US" dirty="0"/>
              <a:t>Identify common characteristics of students who struggle with mathematics and students with disabilities. </a:t>
            </a:r>
          </a:p>
          <a:p>
            <a:r>
              <a:rPr lang="en-US" dirty="0"/>
              <a:t>Describe evidence-based practices and how these practices support student learning. </a:t>
            </a:r>
          </a:p>
          <a:p>
            <a:r>
              <a:rPr lang="en-US" dirty="0"/>
              <a:t>Define classroom discourse and discuss the impact this has on student algebraic learning and outcomes. </a:t>
            </a:r>
          </a:p>
        </p:txBody>
      </p:sp>
      <p:sp>
        <p:nvSpPr>
          <p:cNvPr id="4" name="Slide Number Placeholder 3">
            <a:extLst>
              <a:ext uri="{FF2B5EF4-FFF2-40B4-BE49-F238E27FC236}">
                <a16:creationId xmlns:a16="http://schemas.microsoft.com/office/drawing/2014/main" id="{D841B860-7FA7-4EAD-8702-D90F19FC2239}"/>
              </a:ext>
            </a:extLst>
          </p:cNvPr>
          <p:cNvSpPr>
            <a:spLocks noGrp="1"/>
          </p:cNvSpPr>
          <p:nvPr>
            <p:ph type="sldNum" sz="quarter" idx="10"/>
          </p:nvPr>
        </p:nvSpPr>
        <p:spPr/>
        <p:txBody>
          <a:bodyPr/>
          <a:lstStyle/>
          <a:p>
            <a:pPr algn="r"/>
            <a:fld id="{F3477EC8-074D-41C4-94AE-E9EA7CEEA348}" type="slidenum">
              <a:rPr lang="en-US" smtClean="0"/>
              <a:pPr algn="r"/>
              <a:t>16</a:t>
            </a:fld>
            <a:endParaRPr lang="en-US" dirty="0"/>
          </a:p>
        </p:txBody>
      </p:sp>
    </p:spTree>
    <p:extLst>
      <p:ext uri="{BB962C8B-B14F-4D97-AF65-F5344CB8AC3E}">
        <p14:creationId xmlns:p14="http://schemas.microsoft.com/office/powerpoint/2010/main" val="409378621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0CEA2-53E4-4AD0-9E51-9863EA47A44E}"/>
              </a:ext>
            </a:extLst>
          </p:cNvPr>
          <p:cNvSpPr>
            <a:spLocks noGrp="1"/>
          </p:cNvSpPr>
          <p:nvPr>
            <p:ph type="title"/>
          </p:nvPr>
        </p:nvSpPr>
        <p:spPr/>
        <p:txBody>
          <a:bodyPr anchor="t">
            <a:normAutofit fontScale="90000"/>
          </a:bodyPr>
          <a:lstStyle/>
          <a:p>
            <a:r>
              <a:rPr lang="en-US" dirty="0"/>
              <a:t>Coherence Framework: Right Drivers</a:t>
            </a:r>
            <a:br>
              <a:rPr lang="en-US" dirty="0"/>
            </a:br>
            <a:endParaRPr lang="en-US" sz="1300" dirty="0"/>
          </a:p>
        </p:txBody>
      </p:sp>
      <p:sp>
        <p:nvSpPr>
          <p:cNvPr id="2" name="Slide Number Placeholder 1">
            <a:extLst>
              <a:ext uri="{FF2B5EF4-FFF2-40B4-BE49-F238E27FC236}">
                <a16:creationId xmlns:a16="http://schemas.microsoft.com/office/drawing/2014/main" id="{864C4F68-6673-4DCE-8B96-2CC8BBD4AD0A}"/>
              </a:ext>
            </a:extLst>
          </p:cNvPr>
          <p:cNvSpPr>
            <a:spLocks noGrp="1"/>
          </p:cNvSpPr>
          <p:nvPr>
            <p:ph type="sldNum" sz="quarter" idx="10"/>
          </p:nvPr>
        </p:nvSpPr>
        <p:spPr/>
        <p:txBody>
          <a:bodyPr anchor="ctr">
            <a:normAutofit/>
          </a:bodyPr>
          <a:lstStyle/>
          <a:p>
            <a:pPr defTabSz="609585">
              <a:spcAft>
                <a:spcPts val="600"/>
              </a:spcAft>
            </a:pPr>
            <a:fld id="{B0462FEB-C181-8347-9EC4-DEDFCFCD9AD1}" type="slidenum">
              <a:rPr lang="en-US">
                <a:latin typeface="Arial"/>
              </a:rPr>
              <a:pPr defTabSz="609585">
                <a:spcAft>
                  <a:spcPts val="600"/>
                </a:spcAft>
              </a:pPr>
              <a:t>160</a:t>
            </a:fld>
            <a:endParaRPr lang="en-US" dirty="0">
              <a:latin typeface="Arial"/>
            </a:endParaRPr>
          </a:p>
        </p:txBody>
      </p:sp>
      <p:sp>
        <p:nvSpPr>
          <p:cNvPr id="4" name="TextBox 3">
            <a:extLst>
              <a:ext uri="{FF2B5EF4-FFF2-40B4-BE49-F238E27FC236}">
                <a16:creationId xmlns:a16="http://schemas.microsoft.com/office/drawing/2014/main" id="{E743D51C-AC31-644B-9647-3CB95F2A5C79}"/>
              </a:ext>
            </a:extLst>
          </p:cNvPr>
          <p:cNvSpPr txBox="1"/>
          <p:nvPr/>
        </p:nvSpPr>
        <p:spPr>
          <a:xfrm>
            <a:off x="790223" y="2359378"/>
            <a:ext cx="184731" cy="461665"/>
          </a:xfrm>
          <a:prstGeom prst="rect">
            <a:avLst/>
          </a:prstGeom>
          <a:noFill/>
        </p:spPr>
        <p:txBody>
          <a:bodyPr wrap="none" rtlCol="0">
            <a:spAutoFit/>
          </a:bodyPr>
          <a:lstStyle/>
          <a:p>
            <a:pPr defTabSz="609585"/>
            <a:endParaRPr lang="en-US" sz="2400" dirty="0">
              <a:solidFill>
                <a:prstClr val="black"/>
              </a:solidFill>
              <a:latin typeface="Arial"/>
            </a:endParaRPr>
          </a:p>
        </p:txBody>
      </p:sp>
      <p:sp>
        <p:nvSpPr>
          <p:cNvPr id="42" name="Rectangle 41">
            <a:extLst>
              <a:ext uri="{FF2B5EF4-FFF2-40B4-BE49-F238E27FC236}">
                <a16:creationId xmlns:a16="http://schemas.microsoft.com/office/drawing/2014/main" id="{FD215293-E5DE-C54C-BD31-54BD91C1EF70}"/>
              </a:ext>
            </a:extLst>
          </p:cNvPr>
          <p:cNvSpPr/>
          <p:nvPr/>
        </p:nvSpPr>
        <p:spPr>
          <a:xfrm>
            <a:off x="914400" y="5943600"/>
            <a:ext cx="4363299" cy="246221"/>
          </a:xfrm>
          <a:prstGeom prst="rect">
            <a:avLst/>
          </a:prstGeom>
        </p:spPr>
        <p:txBody>
          <a:bodyPr wrap="square">
            <a:spAutoFit/>
          </a:bodyPr>
          <a:lstStyle/>
          <a:p>
            <a:r>
              <a:rPr lang="en-US" sz="1000" dirty="0">
                <a:latin typeface="Calibri" panose="020F0502020204030204" pitchFamily="34" charset="0"/>
                <a:cs typeface="Calibri" panose="020F0502020204030204" pitchFamily="34" charset="0"/>
              </a:rPr>
              <a:t>Source: Fullan &amp; Quinn (2016).</a:t>
            </a:r>
          </a:p>
        </p:txBody>
      </p:sp>
      <p:sp>
        <p:nvSpPr>
          <p:cNvPr id="5" name="Slide Number Placeholder 1">
            <a:extLst>
              <a:ext uri="{FF2B5EF4-FFF2-40B4-BE49-F238E27FC236}">
                <a16:creationId xmlns:a16="http://schemas.microsoft.com/office/drawing/2014/main" id="{9690D970-16F1-C7FE-6DDB-8AE4817F2D08}"/>
              </a:ext>
            </a:extLst>
          </p:cNvPr>
          <p:cNvSpPr txBox="1">
            <a:spLocks/>
          </p:cNvSpPr>
          <p:nvPr/>
        </p:nvSpPr>
        <p:spPr bwMode="gray">
          <a:xfrm>
            <a:off x="21304117" y="6062832"/>
            <a:ext cx="141064" cy="138499"/>
          </a:xfrm>
          <a:prstGeom prst="rect">
            <a:avLst/>
          </a:prstGeom>
          <a:noFill/>
        </p:spPr>
        <p:txBody>
          <a:bodyPr wrap="none" lIns="0" tIns="0" rIns="0" bIns="0" anchor="ctr">
            <a:normAutofit/>
          </a:bodyPr>
          <a:lstStyle>
            <a:defPPr>
              <a:defRPr lang="en-US"/>
            </a:defPPr>
            <a:lvl1pPr marL="0" algn="l" defTabSz="914400" rtl="0" eaLnBrk="1" latinLnBrk="0" hangingPunct="1">
              <a:defRPr lang="en-US" sz="900" kern="1200">
                <a:solidFill>
                  <a:schemeClr val="bg2">
                    <a:lumMod val="75000"/>
                  </a:schemeClr>
                </a:solidFill>
                <a:latin typeface="+mn-lt"/>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spcAft>
                <a:spcPts val="600"/>
              </a:spcAft>
            </a:pPr>
            <a:fld id="{B0462FEB-C181-8347-9EC4-DEDFCFCD9AD1}" type="slidenum">
              <a:rPr lang="en-US" smtClean="0">
                <a:latin typeface="Arial"/>
              </a:rPr>
              <a:pPr defTabSz="609585">
                <a:spcAft>
                  <a:spcPts val="600"/>
                </a:spcAft>
              </a:pPr>
              <a:t>160</a:t>
            </a:fld>
            <a:endParaRPr lang="en-US" dirty="0">
              <a:latin typeface="Arial"/>
            </a:endParaRPr>
          </a:p>
        </p:txBody>
      </p:sp>
      <p:pic>
        <p:nvPicPr>
          <p:cNvPr id="41" name="Picture 40">
            <a:extLst>
              <a:ext uri="{FF2B5EF4-FFF2-40B4-BE49-F238E27FC236}">
                <a16:creationId xmlns:a16="http://schemas.microsoft.com/office/drawing/2014/main" id="{E28A826A-D047-7FEA-8398-4BF77D463947}"/>
              </a:ext>
            </a:extLst>
          </p:cNvPr>
          <p:cNvPicPr>
            <a:picLocks noChangeAspect="1"/>
          </p:cNvPicPr>
          <p:nvPr/>
        </p:nvPicPr>
        <p:blipFill>
          <a:blip r:embed="rId3"/>
          <a:stretch>
            <a:fillRect/>
          </a:stretch>
        </p:blipFill>
        <p:spPr>
          <a:xfrm>
            <a:off x="3875124" y="1676400"/>
            <a:ext cx="4441752" cy="4441752"/>
          </a:xfrm>
          <a:prstGeom prst="rect">
            <a:avLst/>
          </a:prstGeom>
        </p:spPr>
      </p:pic>
    </p:spTree>
    <p:extLst>
      <p:ext uri="{BB962C8B-B14F-4D97-AF65-F5344CB8AC3E}">
        <p14:creationId xmlns:p14="http://schemas.microsoft.com/office/powerpoint/2010/main" val="18796957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BDAF-B25A-6D42-81D7-9084BC798440}"/>
              </a:ext>
            </a:extLst>
          </p:cNvPr>
          <p:cNvSpPr>
            <a:spLocks noGrp="1"/>
          </p:cNvSpPr>
          <p:nvPr>
            <p:ph type="title"/>
          </p:nvPr>
        </p:nvSpPr>
        <p:spPr>
          <a:xfrm>
            <a:off x="916518" y="820978"/>
            <a:ext cx="10966449" cy="553998"/>
          </a:xfrm>
        </p:spPr>
        <p:txBody>
          <a:bodyPr wrap="square" anchor="b">
            <a:normAutofit/>
          </a:bodyPr>
          <a:lstStyle/>
          <a:p>
            <a:r>
              <a:rPr lang="en-US" dirty="0"/>
              <a:t>Let’s Discuss</a:t>
            </a:r>
          </a:p>
        </p:txBody>
      </p:sp>
      <p:sp>
        <p:nvSpPr>
          <p:cNvPr id="3" name="Content Placeholder 2">
            <a:extLst>
              <a:ext uri="{FF2B5EF4-FFF2-40B4-BE49-F238E27FC236}">
                <a16:creationId xmlns:a16="http://schemas.microsoft.com/office/drawing/2014/main" id="{3438341E-CC46-8848-810C-D4B86882EBB1}"/>
              </a:ext>
            </a:extLst>
          </p:cNvPr>
          <p:cNvSpPr>
            <a:spLocks noGrp="1"/>
          </p:cNvSpPr>
          <p:nvPr>
            <p:ph sz="quarter" idx="12"/>
          </p:nvPr>
        </p:nvSpPr>
        <p:spPr>
          <a:xfrm>
            <a:off x="916517" y="1676400"/>
            <a:ext cx="6334888" cy="4646613"/>
          </a:xfrm>
        </p:spPr>
        <p:txBody>
          <a:bodyPr wrap="square" anchor="t">
            <a:noAutofit/>
          </a:bodyPr>
          <a:lstStyle/>
          <a:p>
            <a:pPr marL="0" indent="0">
              <a:lnSpc>
                <a:spcPct val="115000"/>
              </a:lnSpc>
              <a:buNone/>
            </a:pPr>
            <a:r>
              <a:rPr lang="en-US" dirty="0">
                <a:solidFill>
                  <a:srgbClr val="000000"/>
                </a:solidFill>
              </a:rPr>
              <a:t>Coherence is the underlying foundation of changing instructional practices, the Math Pact. Think about coherence at your current district.</a:t>
            </a:r>
          </a:p>
          <a:p>
            <a:pPr lvl="1">
              <a:lnSpc>
                <a:spcPct val="115000"/>
              </a:lnSpc>
            </a:pPr>
            <a:r>
              <a:rPr lang="en-US" dirty="0"/>
              <a:t>How easily could you enact the Math Pact in your school? </a:t>
            </a:r>
          </a:p>
          <a:p>
            <a:pPr lvl="1">
              <a:lnSpc>
                <a:spcPct val="115000"/>
              </a:lnSpc>
            </a:pPr>
            <a:r>
              <a:rPr lang="en-US" dirty="0"/>
              <a:t>What messages are you receiving (email, professional development sessions, coaching) that are the same or different from what we are learning this semester? </a:t>
            </a:r>
          </a:p>
        </p:txBody>
      </p:sp>
      <p:pic>
        <p:nvPicPr>
          <p:cNvPr id="6" name="Picture 5" descr="Empty speech bubbles">
            <a:extLst>
              <a:ext uri="{FF2B5EF4-FFF2-40B4-BE49-F238E27FC236}">
                <a16:creationId xmlns:a16="http://schemas.microsoft.com/office/drawing/2014/main" id="{5B7F9514-664B-0247-87E4-806E8D5B8A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91855" y="1676400"/>
            <a:ext cx="3995345" cy="3539195"/>
          </a:xfrm>
          <a:prstGeom prst="rect">
            <a:avLst/>
          </a:prstGeom>
          <a:noFill/>
        </p:spPr>
      </p:pic>
      <p:sp>
        <p:nvSpPr>
          <p:cNvPr id="4" name="Slide Number Placeholder 3">
            <a:extLst>
              <a:ext uri="{FF2B5EF4-FFF2-40B4-BE49-F238E27FC236}">
                <a16:creationId xmlns:a16="http://schemas.microsoft.com/office/drawing/2014/main" id="{7FB86866-EBA1-F143-A4CB-FBC4DD9B4BD0}"/>
              </a:ext>
            </a:extLst>
          </p:cNvPr>
          <p:cNvSpPr>
            <a:spLocks noGrp="1"/>
          </p:cNvSpPr>
          <p:nvPr>
            <p:ph type="sldNum" sz="quarter" idx="11"/>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161</a:t>
            </a:fld>
            <a:endParaRPr lang="en-US" dirty="0"/>
          </a:p>
        </p:txBody>
      </p:sp>
    </p:spTree>
    <p:extLst>
      <p:ext uri="{BB962C8B-B14F-4D97-AF65-F5344CB8AC3E}">
        <p14:creationId xmlns:p14="http://schemas.microsoft.com/office/powerpoint/2010/main" val="22711064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C967DD-AD32-A041-890C-B836FF984739}"/>
              </a:ext>
            </a:extLst>
          </p:cNvPr>
          <p:cNvSpPr>
            <a:spLocks noGrp="1"/>
          </p:cNvSpPr>
          <p:nvPr>
            <p:ph type="title"/>
          </p:nvPr>
        </p:nvSpPr>
        <p:spPr/>
        <p:txBody>
          <a:bodyPr/>
          <a:lstStyle/>
          <a:p>
            <a:r>
              <a:rPr lang="en-US" dirty="0"/>
              <a:t>Four Elements of Cultivating Collaboration</a:t>
            </a:r>
          </a:p>
        </p:txBody>
      </p:sp>
      <p:graphicFrame>
        <p:nvGraphicFramePr>
          <p:cNvPr id="5" name="Content Placeholder 4" descr="image of the four elements of cultivating collaboration: a culture of growth, learning leadership, capacity building, and collaborative work">
            <a:extLst>
              <a:ext uri="{FF2B5EF4-FFF2-40B4-BE49-F238E27FC236}">
                <a16:creationId xmlns:a16="http://schemas.microsoft.com/office/drawing/2014/main" id="{E0B02F2E-A71F-634B-96DE-D59503F84D5B}"/>
              </a:ext>
            </a:extLst>
          </p:cNvPr>
          <p:cNvGraphicFramePr>
            <a:graphicFrameLocks noGrp="1"/>
          </p:cNvGraphicFramePr>
          <p:nvPr>
            <p:ph idx="1"/>
            <p:extLst>
              <p:ext uri="{D42A27DB-BD31-4B8C-83A1-F6EECF244321}">
                <p14:modId xmlns:p14="http://schemas.microsoft.com/office/powerpoint/2010/main" val="3763639905"/>
              </p:ext>
            </p:extLst>
          </p:nvPr>
        </p:nvGraphicFramePr>
        <p:xfrm>
          <a:off x="915988" y="1608138"/>
          <a:ext cx="10966450" cy="4725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5F239D68-FDF6-7249-955F-1B599E17A8C5}"/>
              </a:ext>
            </a:extLst>
          </p:cNvPr>
          <p:cNvSpPr>
            <a:spLocks noGrp="1"/>
          </p:cNvSpPr>
          <p:nvPr>
            <p:ph type="sldNum" sz="quarter" idx="10"/>
          </p:nvPr>
        </p:nvSpPr>
        <p:spPr/>
        <p:txBody>
          <a:bodyPr/>
          <a:lstStyle/>
          <a:p>
            <a:pPr defTabSz="609585"/>
            <a:fld id="{B0462FEB-C181-8347-9EC4-DEDFCFCD9AD1}" type="slidenum">
              <a:rPr lang="en-US">
                <a:latin typeface="Arial"/>
              </a:rPr>
              <a:pPr defTabSz="609585"/>
              <a:t>162</a:t>
            </a:fld>
            <a:endParaRPr lang="en-US" dirty="0">
              <a:latin typeface="Arial"/>
            </a:endParaRPr>
          </a:p>
        </p:txBody>
      </p:sp>
      <p:sp>
        <p:nvSpPr>
          <p:cNvPr id="4" name="Rectangle 3">
            <a:extLst>
              <a:ext uri="{FF2B5EF4-FFF2-40B4-BE49-F238E27FC236}">
                <a16:creationId xmlns:a16="http://schemas.microsoft.com/office/drawing/2014/main" id="{37E989F2-D260-B1B6-7DA2-55339EB0BD87}"/>
              </a:ext>
            </a:extLst>
          </p:cNvPr>
          <p:cNvSpPr/>
          <p:nvPr/>
        </p:nvSpPr>
        <p:spPr>
          <a:xfrm>
            <a:off x="914400" y="5943600"/>
            <a:ext cx="4363299" cy="246221"/>
          </a:xfrm>
          <a:prstGeom prst="rect">
            <a:avLst/>
          </a:prstGeom>
        </p:spPr>
        <p:txBody>
          <a:bodyPr wrap="square">
            <a:spAutoFit/>
          </a:bodyPr>
          <a:lstStyle/>
          <a:p>
            <a:r>
              <a:rPr lang="en-US" sz="1000" dirty="0">
                <a:latin typeface="Calibri" panose="020F0502020204030204" pitchFamily="34" charset="0"/>
                <a:cs typeface="Calibri" panose="020F0502020204030204" pitchFamily="34" charset="0"/>
              </a:rPr>
              <a:t>Source: Fullan &amp; Quinn (2016).</a:t>
            </a:r>
          </a:p>
        </p:txBody>
      </p:sp>
    </p:spTree>
    <p:extLst>
      <p:ext uri="{BB962C8B-B14F-4D97-AF65-F5344CB8AC3E}">
        <p14:creationId xmlns:p14="http://schemas.microsoft.com/office/powerpoint/2010/main" val="27653312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BDAF-B25A-6D42-81D7-9084BC798440}"/>
              </a:ext>
            </a:extLst>
          </p:cNvPr>
          <p:cNvSpPr>
            <a:spLocks noGrp="1"/>
          </p:cNvSpPr>
          <p:nvPr>
            <p:ph type="title"/>
          </p:nvPr>
        </p:nvSpPr>
        <p:spPr>
          <a:xfrm>
            <a:off x="916518" y="882533"/>
            <a:ext cx="10966449" cy="492443"/>
          </a:xfrm>
        </p:spPr>
        <p:txBody>
          <a:bodyPr wrap="square" anchor="b">
            <a:normAutofit fontScale="90000"/>
          </a:bodyPr>
          <a:lstStyle/>
          <a:p>
            <a:r>
              <a:rPr lang="en-US" dirty="0"/>
              <a:t>Let’s Discuss</a:t>
            </a:r>
          </a:p>
        </p:txBody>
      </p:sp>
      <p:sp>
        <p:nvSpPr>
          <p:cNvPr id="3" name="Content Placeholder 2">
            <a:extLst>
              <a:ext uri="{FF2B5EF4-FFF2-40B4-BE49-F238E27FC236}">
                <a16:creationId xmlns:a16="http://schemas.microsoft.com/office/drawing/2014/main" id="{3438341E-CC46-8848-810C-D4B86882EBB1}"/>
              </a:ext>
            </a:extLst>
          </p:cNvPr>
          <p:cNvSpPr>
            <a:spLocks noGrp="1"/>
          </p:cNvSpPr>
          <p:nvPr>
            <p:ph sz="quarter" idx="12"/>
          </p:nvPr>
        </p:nvSpPr>
        <p:spPr>
          <a:xfrm>
            <a:off x="916517" y="1599874"/>
            <a:ext cx="5325535" cy="4723139"/>
          </a:xfrm>
        </p:spPr>
        <p:txBody>
          <a:bodyPr wrap="square" anchor="t">
            <a:normAutofit fontScale="92500" lnSpcReduction="10000"/>
          </a:bodyPr>
          <a:lstStyle/>
          <a:p>
            <a:r>
              <a:rPr lang="en-US" dirty="0"/>
              <a:t>What is your current challenge(s) within mathematics instruction?</a:t>
            </a:r>
          </a:p>
          <a:p>
            <a:r>
              <a:rPr lang="en-US" dirty="0"/>
              <a:t>How does your school/department view collaboration? </a:t>
            </a:r>
          </a:p>
          <a:p>
            <a:r>
              <a:rPr lang="en-US" dirty="0"/>
              <a:t>How can you become a learning leader of high-quality, evidence-based mathematics instruction?</a:t>
            </a:r>
          </a:p>
          <a:p>
            <a:r>
              <a:rPr lang="en-US" dirty="0"/>
              <a:t>What kind of support would be ideal to offer a similar book study and/or start the Math Pact at your school?</a:t>
            </a:r>
          </a:p>
        </p:txBody>
      </p:sp>
      <p:pic>
        <p:nvPicPr>
          <p:cNvPr id="5" name="Picture 4" descr="Empty speech bubbles">
            <a:extLst>
              <a:ext uri="{FF2B5EF4-FFF2-40B4-BE49-F238E27FC236}">
                <a16:creationId xmlns:a16="http://schemas.microsoft.com/office/drawing/2014/main" id="{CECA5B42-4D75-424E-B3D5-9CF2287408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51085" y="1599874"/>
            <a:ext cx="5331883" cy="4723139"/>
          </a:xfrm>
          <a:prstGeom prst="rect">
            <a:avLst/>
          </a:prstGeom>
          <a:noFill/>
        </p:spPr>
      </p:pic>
      <p:sp>
        <p:nvSpPr>
          <p:cNvPr id="4" name="Slide Number Placeholder 3">
            <a:extLst>
              <a:ext uri="{FF2B5EF4-FFF2-40B4-BE49-F238E27FC236}">
                <a16:creationId xmlns:a16="http://schemas.microsoft.com/office/drawing/2014/main" id="{7FB86866-EBA1-F143-A4CB-FBC4DD9B4BD0}"/>
              </a:ext>
            </a:extLst>
          </p:cNvPr>
          <p:cNvSpPr>
            <a:spLocks noGrp="1"/>
          </p:cNvSpPr>
          <p:nvPr>
            <p:ph type="sldNum" sz="quarter" idx="11"/>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163</a:t>
            </a:fld>
            <a:endParaRPr lang="en-US" dirty="0"/>
          </a:p>
        </p:txBody>
      </p:sp>
    </p:spTree>
    <p:extLst>
      <p:ext uri="{BB962C8B-B14F-4D97-AF65-F5344CB8AC3E}">
        <p14:creationId xmlns:p14="http://schemas.microsoft.com/office/powerpoint/2010/main" val="32370008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9E6E-E2ED-7E41-8CE0-E61EB500DF07}"/>
              </a:ext>
            </a:extLst>
          </p:cNvPr>
          <p:cNvSpPr>
            <a:spLocks noGrp="1"/>
          </p:cNvSpPr>
          <p:nvPr>
            <p:ph type="ctrTitle"/>
          </p:nvPr>
        </p:nvSpPr>
        <p:spPr/>
        <p:txBody>
          <a:bodyPr/>
          <a:lstStyle/>
          <a:p>
            <a:r>
              <a:rPr lang="en-US" dirty="0"/>
              <a:t>Next Steps</a:t>
            </a:r>
          </a:p>
        </p:txBody>
      </p:sp>
      <p:sp>
        <p:nvSpPr>
          <p:cNvPr id="6" name="Subtitle 5">
            <a:extLst>
              <a:ext uri="{FF2B5EF4-FFF2-40B4-BE49-F238E27FC236}">
                <a16:creationId xmlns:a16="http://schemas.microsoft.com/office/drawing/2014/main" id="{A36A0754-9BE6-4BE3-9BFA-EC37432639D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688673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0AA4-BA35-B943-8BF1-CEF48EB456CF}"/>
              </a:ext>
            </a:extLst>
          </p:cNvPr>
          <p:cNvSpPr>
            <a:spLocks noGrp="1"/>
          </p:cNvSpPr>
          <p:nvPr>
            <p:ph type="title"/>
          </p:nvPr>
        </p:nvSpPr>
        <p:spPr/>
        <p:txBody>
          <a:bodyPr wrap="square" anchor="b">
            <a:normAutofit/>
          </a:bodyPr>
          <a:lstStyle/>
          <a:p>
            <a:r>
              <a:rPr lang="en-US" dirty="0"/>
              <a:t>Next Steps</a:t>
            </a:r>
          </a:p>
        </p:txBody>
      </p:sp>
      <p:sp>
        <p:nvSpPr>
          <p:cNvPr id="3" name="Content Placeholder 2">
            <a:extLst>
              <a:ext uri="{FF2B5EF4-FFF2-40B4-BE49-F238E27FC236}">
                <a16:creationId xmlns:a16="http://schemas.microsoft.com/office/drawing/2014/main" id="{EFDC4CAD-B716-4944-AD44-D8D6CDF0A3E7}"/>
              </a:ext>
            </a:extLst>
          </p:cNvPr>
          <p:cNvSpPr>
            <a:spLocks noGrp="1"/>
          </p:cNvSpPr>
          <p:nvPr>
            <p:ph idx="1"/>
          </p:nvPr>
        </p:nvSpPr>
        <p:spPr/>
        <p:txBody>
          <a:bodyPr wrap="square" anchor="t">
            <a:normAutofit/>
          </a:bodyPr>
          <a:lstStyle/>
          <a:p>
            <a:pPr marL="233045" indent="-233045"/>
            <a:r>
              <a:rPr lang="en-US" dirty="0"/>
              <a:t>Read Chapters 8 and 9</a:t>
            </a:r>
          </a:p>
          <a:p>
            <a:r>
              <a:rPr lang="en-US" dirty="0"/>
              <a:t>While reading, consider the following: </a:t>
            </a:r>
          </a:p>
          <a:p>
            <a:pPr marL="467995" lvl="1" indent="-233045"/>
            <a:r>
              <a:rPr lang="en-US" sz="2400" dirty="0"/>
              <a:t>How has or how will your instruction change? </a:t>
            </a:r>
          </a:p>
          <a:p>
            <a:pPr marL="467995" lvl="1" indent="-233045"/>
            <a:r>
              <a:rPr lang="en-US" sz="2400" dirty="0"/>
              <a:t>How will you share the information that you learned? </a:t>
            </a:r>
          </a:p>
          <a:p>
            <a:pPr marL="467995" lvl="1" indent="-233045"/>
            <a:r>
              <a:rPr lang="en-US" sz="2400" dirty="0"/>
              <a:t>What is the greatest takeaway from this study? </a:t>
            </a:r>
          </a:p>
          <a:p>
            <a:pPr marL="473075" lvl="1" indent="-233045"/>
            <a:r>
              <a:rPr lang="en-US" sz="2400" dirty="0"/>
              <a:t>As I reflect on these experiences, what can I pull from them to facilitate forward momentum in my setting?</a:t>
            </a:r>
          </a:p>
          <a:p>
            <a:pPr marL="227965" indent="-233045"/>
            <a:r>
              <a:rPr lang="en-US" dirty="0">
                <a:cs typeface="Arial"/>
              </a:rPr>
              <a:t>Attend next session: </a:t>
            </a:r>
            <a:r>
              <a:rPr lang="en-US" dirty="0">
                <a:highlight>
                  <a:srgbClr val="FFFF00"/>
                </a:highlight>
                <a:cs typeface="Arial"/>
              </a:rPr>
              <a:t>DATE</a:t>
            </a:r>
            <a:endParaRPr lang="en-US" dirty="0"/>
          </a:p>
        </p:txBody>
      </p:sp>
      <p:sp>
        <p:nvSpPr>
          <p:cNvPr id="4" name="Slide Number Placeholder 3">
            <a:extLst>
              <a:ext uri="{FF2B5EF4-FFF2-40B4-BE49-F238E27FC236}">
                <a16:creationId xmlns:a16="http://schemas.microsoft.com/office/drawing/2014/main" id="{91FC0084-50FE-2C40-80C3-9EF8BF6A368D}"/>
              </a:ext>
            </a:extLst>
          </p:cNvPr>
          <p:cNvSpPr>
            <a:spLocks noGrp="1"/>
          </p:cNvSpPr>
          <p:nvPr>
            <p:ph type="sldNum" sz="quarter" idx="10"/>
          </p:nvPr>
        </p:nvSpPr>
        <p:spPr/>
        <p:txBody>
          <a:bodyPr wrap="none">
            <a:normAutofit/>
          </a:bodyPr>
          <a:lstStyle/>
          <a:p>
            <a:pPr algn="r">
              <a:spcAft>
                <a:spcPts val="600"/>
              </a:spcAft>
            </a:pPr>
            <a:fld id="{F3477EC8-074D-41C4-94AE-E9EA7CEEA348}" type="slidenum">
              <a:rPr lang="en-US" smtClean="0"/>
              <a:pPr algn="r">
                <a:spcAft>
                  <a:spcPts val="600"/>
                </a:spcAft>
              </a:pPr>
              <a:t>165</a:t>
            </a:fld>
            <a:endParaRPr lang="en-US" dirty="0"/>
          </a:p>
        </p:txBody>
      </p:sp>
    </p:spTree>
    <p:extLst>
      <p:ext uri="{BB962C8B-B14F-4D97-AF65-F5344CB8AC3E}">
        <p14:creationId xmlns:p14="http://schemas.microsoft.com/office/powerpoint/2010/main" val="27047368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Book Study</a:t>
            </a:r>
          </a:p>
        </p:txBody>
      </p:sp>
      <p:sp>
        <p:nvSpPr>
          <p:cNvPr id="3" name="Subtitle 2"/>
          <p:cNvSpPr>
            <a:spLocks noGrp="1"/>
          </p:cNvSpPr>
          <p:nvPr>
            <p:ph type="subTitle" idx="1"/>
          </p:nvPr>
        </p:nvSpPr>
        <p:spPr/>
        <p:txBody>
          <a:bodyPr/>
          <a:lstStyle/>
          <a:p>
            <a:r>
              <a:rPr lang="en-US" dirty="0">
                <a:cs typeface="Arial"/>
              </a:rPr>
              <a:t>Session 8: Chapter 8: Getting to the Heart of the Matter: Building and Enacting the MWSA and Chapter 9: Sharing Successes From the Field: MWSA Heroes Tell Their Stories</a:t>
            </a:r>
          </a:p>
        </p:txBody>
      </p:sp>
    </p:spTree>
    <p:extLst>
      <p:ext uri="{BB962C8B-B14F-4D97-AF65-F5344CB8AC3E}">
        <p14:creationId xmlns:p14="http://schemas.microsoft.com/office/powerpoint/2010/main" val="34589728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278F-CB2A-4153-BCBC-31E79DA613A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D05B5F6-84A3-4ADD-9267-B498D2BC7C62}"/>
              </a:ext>
            </a:extLst>
          </p:cNvPr>
          <p:cNvSpPr>
            <a:spLocks noGrp="1"/>
          </p:cNvSpPr>
          <p:nvPr>
            <p:ph idx="1"/>
          </p:nvPr>
        </p:nvSpPr>
        <p:spPr/>
        <p:txBody>
          <a:bodyPr/>
          <a:lstStyle/>
          <a:p>
            <a:r>
              <a:rPr lang="en-US" dirty="0"/>
              <a:t>Warm-Up</a:t>
            </a:r>
          </a:p>
          <a:p>
            <a:r>
              <a:rPr lang="en-US" dirty="0"/>
              <a:t>Putting It All Together</a:t>
            </a:r>
          </a:p>
          <a:p>
            <a:r>
              <a:rPr lang="en-US" dirty="0"/>
              <a:t>Closing Thoughts</a:t>
            </a:r>
          </a:p>
        </p:txBody>
      </p:sp>
      <p:sp>
        <p:nvSpPr>
          <p:cNvPr id="4" name="Slide Number Placeholder 3">
            <a:extLst>
              <a:ext uri="{FF2B5EF4-FFF2-40B4-BE49-F238E27FC236}">
                <a16:creationId xmlns:a16="http://schemas.microsoft.com/office/drawing/2014/main" id="{1846D346-BDFD-4D85-B107-3833A9EF5220}"/>
              </a:ext>
            </a:extLst>
          </p:cNvPr>
          <p:cNvSpPr>
            <a:spLocks noGrp="1"/>
          </p:cNvSpPr>
          <p:nvPr>
            <p:ph type="sldNum" sz="quarter" idx="10"/>
          </p:nvPr>
        </p:nvSpPr>
        <p:spPr/>
        <p:txBody>
          <a:bodyPr/>
          <a:lstStyle/>
          <a:p>
            <a:pPr algn="r"/>
            <a:fld id="{F3477EC8-074D-41C4-94AE-E9EA7CEEA348}" type="slidenum">
              <a:rPr lang="en-US" smtClean="0"/>
              <a:pPr algn="r"/>
              <a:t>167</a:t>
            </a:fld>
            <a:endParaRPr lang="en-US" dirty="0"/>
          </a:p>
        </p:txBody>
      </p:sp>
    </p:spTree>
    <p:extLst>
      <p:ext uri="{BB962C8B-B14F-4D97-AF65-F5344CB8AC3E}">
        <p14:creationId xmlns:p14="http://schemas.microsoft.com/office/powerpoint/2010/main" val="17718751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idx="1"/>
          </p:nvPr>
        </p:nvSpPr>
        <p:spPr/>
        <p:txBody>
          <a:bodyPr/>
          <a:lstStyle/>
          <a:p>
            <a:pPr marL="233045" indent="-233045"/>
            <a:r>
              <a:rPr lang="en-US" dirty="0"/>
              <a:t>Identify Math Pact principles and specific EBPs that support student learning in mathematics.</a:t>
            </a:r>
          </a:p>
          <a:p>
            <a:pPr marL="233045" indent="-233045"/>
            <a:r>
              <a:rPr lang="en-US" dirty="0"/>
              <a:t>Reflect on your plan for incorporating principles from the book into your mathematics instruction.</a:t>
            </a:r>
          </a:p>
        </p:txBody>
      </p:sp>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p:txBody>
          <a:bodyPr/>
          <a:lstStyle/>
          <a:p>
            <a:pPr algn="r"/>
            <a:fld id="{F3477EC8-074D-41C4-94AE-E9EA7CEEA348}" type="slidenum">
              <a:rPr lang="en-US" smtClean="0"/>
              <a:pPr algn="r"/>
              <a:t>168</a:t>
            </a:fld>
            <a:endParaRPr lang="en-US" dirty="0"/>
          </a:p>
        </p:txBody>
      </p:sp>
    </p:spTree>
    <p:extLst>
      <p:ext uri="{BB962C8B-B14F-4D97-AF65-F5344CB8AC3E}">
        <p14:creationId xmlns:p14="http://schemas.microsoft.com/office/powerpoint/2010/main" val="858015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21AB52-4A83-44C1-BA63-DEA487196F5A}"/>
              </a:ext>
            </a:extLst>
          </p:cNvPr>
          <p:cNvSpPr>
            <a:spLocks noGrp="1"/>
          </p:cNvSpPr>
          <p:nvPr>
            <p:ph type="ctrTitle"/>
          </p:nvPr>
        </p:nvSpPr>
        <p:spPr>
          <a:xfrm>
            <a:off x="1524000" y="2402688"/>
            <a:ext cx="9144000" cy="923330"/>
          </a:xfrm>
        </p:spPr>
        <p:txBody>
          <a:bodyPr/>
          <a:lstStyle/>
          <a:p>
            <a:r>
              <a:rPr lang="en-US" dirty="0"/>
              <a:t>Warm-Up</a:t>
            </a:r>
          </a:p>
        </p:txBody>
      </p:sp>
      <p:sp>
        <p:nvSpPr>
          <p:cNvPr id="6" name="Subtitle 5">
            <a:extLst>
              <a:ext uri="{FF2B5EF4-FFF2-40B4-BE49-F238E27FC236}">
                <a16:creationId xmlns:a16="http://schemas.microsoft.com/office/drawing/2014/main" id="{6E3AC937-B8F0-4741-8630-E55CEF1DE0C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31201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57CB-1241-294B-9CBF-6CC79E43BBEE}"/>
              </a:ext>
            </a:extLst>
          </p:cNvPr>
          <p:cNvSpPr>
            <a:spLocks noGrp="1"/>
          </p:cNvSpPr>
          <p:nvPr>
            <p:ph type="ctrTitle"/>
          </p:nvPr>
        </p:nvSpPr>
        <p:spPr>
          <a:xfrm>
            <a:off x="1524000" y="2586633"/>
            <a:ext cx="9144000" cy="923330"/>
          </a:xfrm>
        </p:spPr>
        <p:txBody>
          <a:bodyPr/>
          <a:lstStyle/>
          <a:p>
            <a:r>
              <a:rPr lang="en-US" dirty="0"/>
              <a:t>Introductions</a:t>
            </a:r>
          </a:p>
        </p:txBody>
      </p:sp>
      <p:sp>
        <p:nvSpPr>
          <p:cNvPr id="3" name="Subtitle 2">
            <a:extLst>
              <a:ext uri="{FF2B5EF4-FFF2-40B4-BE49-F238E27FC236}">
                <a16:creationId xmlns:a16="http://schemas.microsoft.com/office/drawing/2014/main" id="{1E629256-02CC-A644-ABE6-BD140F6F4D7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628779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28FE-8F3B-DD4A-8F31-E0D9D3F0BEB6}"/>
              </a:ext>
            </a:extLst>
          </p:cNvPr>
          <p:cNvSpPr>
            <a:spLocks noGrp="1"/>
          </p:cNvSpPr>
          <p:nvPr>
            <p:ph type="title"/>
          </p:nvPr>
        </p:nvSpPr>
        <p:spPr/>
        <p:txBody>
          <a:bodyPr/>
          <a:lstStyle/>
          <a:p>
            <a:r>
              <a:rPr lang="en-US" dirty="0"/>
              <a:t>Math Pact Components Continuum</a:t>
            </a:r>
          </a:p>
        </p:txBody>
      </p:sp>
      <p:graphicFrame>
        <p:nvGraphicFramePr>
          <p:cNvPr id="5" name="Content Placeholder 4">
            <a:extLst>
              <a:ext uri="{FF2B5EF4-FFF2-40B4-BE49-F238E27FC236}">
                <a16:creationId xmlns:a16="http://schemas.microsoft.com/office/drawing/2014/main" id="{1AAA5AD1-B15B-3249-90B5-E4D77EA0BFFC}"/>
              </a:ext>
            </a:extLst>
          </p:cNvPr>
          <p:cNvGraphicFramePr>
            <a:graphicFrameLocks noGrp="1"/>
          </p:cNvGraphicFramePr>
          <p:nvPr>
            <p:ph idx="1"/>
            <p:extLst>
              <p:ext uri="{D42A27DB-BD31-4B8C-83A1-F6EECF244321}">
                <p14:modId xmlns:p14="http://schemas.microsoft.com/office/powerpoint/2010/main" val="2750438198"/>
              </p:ext>
            </p:extLst>
          </p:nvPr>
        </p:nvGraphicFramePr>
        <p:xfrm>
          <a:off x="914400" y="2362624"/>
          <a:ext cx="10972800" cy="3474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6826808-63D2-5543-AFD1-489A1E4DD7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grpSp>
        <p:nvGrpSpPr>
          <p:cNvPr id="8" name="Group 7">
            <a:extLst>
              <a:ext uri="{FF2B5EF4-FFF2-40B4-BE49-F238E27FC236}">
                <a16:creationId xmlns:a16="http://schemas.microsoft.com/office/drawing/2014/main" id="{580BE785-3824-A449-9E73-E3DFDF202515}"/>
              </a:ext>
            </a:extLst>
          </p:cNvPr>
          <p:cNvGrpSpPr/>
          <p:nvPr/>
        </p:nvGrpSpPr>
        <p:grpSpPr>
          <a:xfrm>
            <a:off x="914400" y="1781744"/>
            <a:ext cx="10972800" cy="553685"/>
            <a:chOff x="1343038" y="1647071"/>
            <a:chExt cx="10061327" cy="220834"/>
          </a:xfrm>
        </p:grpSpPr>
        <p:sp>
          <p:nvSpPr>
            <p:cNvPr id="6" name="TextBox 5">
              <a:extLst>
                <a:ext uri="{FF2B5EF4-FFF2-40B4-BE49-F238E27FC236}">
                  <a16:creationId xmlns:a16="http://schemas.microsoft.com/office/drawing/2014/main" id="{60CB14DA-72C5-B745-AE89-08A7470D3769}"/>
                </a:ext>
              </a:extLst>
            </p:cNvPr>
            <p:cNvSpPr txBox="1"/>
            <p:nvPr/>
          </p:nvSpPr>
          <p:spPr>
            <a:xfrm>
              <a:off x="1343038" y="1647071"/>
              <a:ext cx="2554713" cy="220834"/>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Still Need Support</a:t>
              </a:r>
            </a:p>
          </p:txBody>
        </p:sp>
        <p:sp>
          <p:nvSpPr>
            <p:cNvPr id="7" name="TextBox 6">
              <a:extLst>
                <a:ext uri="{FF2B5EF4-FFF2-40B4-BE49-F238E27FC236}">
                  <a16:creationId xmlns:a16="http://schemas.microsoft.com/office/drawing/2014/main" id="{5021B6DD-E494-B849-862C-DBA42A18D45B}"/>
                </a:ext>
              </a:extLst>
            </p:cNvPr>
            <p:cNvSpPr txBox="1"/>
            <p:nvPr/>
          </p:nvSpPr>
          <p:spPr>
            <a:xfrm>
              <a:off x="9665259" y="1647071"/>
              <a:ext cx="1739106" cy="159582"/>
            </a:xfrm>
            <a:prstGeom prst="rect">
              <a:avLst/>
            </a:prstGeom>
            <a:noFill/>
          </p:spPr>
          <p:txBody>
            <a:bodyPr wrap="none" rtlCol="0">
              <a:spAutoFit/>
            </a:bodyPr>
            <a:lstStyle/>
            <a:p>
              <a:pPr algn="r"/>
              <a:r>
                <a:rPr lang="en-US" sz="2000" dirty="0">
                  <a:latin typeface="Calibri" panose="020F0502020204030204" pitchFamily="34" charset="0"/>
                  <a:cs typeface="Calibri" panose="020F0502020204030204" pitchFamily="34" charset="0"/>
                </a:rPr>
                <a:t>Feeling Confident</a:t>
              </a:r>
            </a:p>
          </p:txBody>
        </p:sp>
      </p:grpSp>
      <p:cxnSp>
        <p:nvCxnSpPr>
          <p:cNvPr id="26" name="Straight Arrow Connector 25">
            <a:extLst>
              <a:ext uri="{FF2B5EF4-FFF2-40B4-BE49-F238E27FC236}">
                <a16:creationId xmlns:a16="http://schemas.microsoft.com/office/drawing/2014/main" id="{F81C51E3-3023-453A-864A-2C928A19A00E}"/>
              </a:ext>
            </a:extLst>
          </p:cNvPr>
          <p:cNvCxnSpPr>
            <a:cxnSpLocks/>
          </p:cNvCxnSpPr>
          <p:nvPr/>
        </p:nvCxnSpPr>
        <p:spPr>
          <a:xfrm>
            <a:off x="2971800" y="1981800"/>
            <a:ext cx="6858000" cy="0"/>
          </a:xfrm>
          <a:prstGeom prst="straightConnector1">
            <a:avLst/>
          </a:prstGeom>
          <a:ln>
            <a:solidFill>
              <a:schemeClr val="tx1"/>
            </a:solidFill>
            <a:headEnd type="triangle"/>
            <a:tailEnd type="triangle"/>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458904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9E6E-E2ED-7E41-8CE0-E61EB500DF07}"/>
              </a:ext>
            </a:extLst>
          </p:cNvPr>
          <p:cNvSpPr>
            <a:spLocks noGrp="1"/>
          </p:cNvSpPr>
          <p:nvPr>
            <p:ph type="ctrTitle"/>
          </p:nvPr>
        </p:nvSpPr>
        <p:spPr>
          <a:xfrm>
            <a:off x="1524000" y="2402688"/>
            <a:ext cx="9144000" cy="923330"/>
          </a:xfrm>
        </p:spPr>
        <p:txBody>
          <a:bodyPr/>
          <a:lstStyle/>
          <a:p>
            <a:r>
              <a:rPr lang="en-US" dirty="0"/>
              <a:t>Putting It All Together</a:t>
            </a:r>
          </a:p>
        </p:txBody>
      </p:sp>
      <p:sp>
        <p:nvSpPr>
          <p:cNvPr id="6" name="Subtitle 5">
            <a:extLst>
              <a:ext uri="{FF2B5EF4-FFF2-40B4-BE49-F238E27FC236}">
                <a16:creationId xmlns:a16="http://schemas.microsoft.com/office/drawing/2014/main" id="{93D73CC0-51CA-46AE-A34D-5E733069BB2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269910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5F82-D011-6E4A-B392-3D6E86F3C52E}"/>
              </a:ext>
            </a:extLst>
          </p:cNvPr>
          <p:cNvSpPr>
            <a:spLocks noGrp="1"/>
          </p:cNvSpPr>
          <p:nvPr>
            <p:ph type="title"/>
          </p:nvPr>
        </p:nvSpPr>
        <p:spPr/>
        <p:txBody>
          <a:bodyPr/>
          <a:lstStyle/>
          <a:p>
            <a:r>
              <a:rPr lang="en-US" dirty="0"/>
              <a:t>Let’s Try it Together</a:t>
            </a:r>
          </a:p>
        </p:txBody>
      </p:sp>
      <p:sp>
        <p:nvSpPr>
          <p:cNvPr id="3" name="Content Placeholder 2">
            <a:extLst>
              <a:ext uri="{FF2B5EF4-FFF2-40B4-BE49-F238E27FC236}">
                <a16:creationId xmlns:a16="http://schemas.microsoft.com/office/drawing/2014/main" id="{1972729A-222D-9D49-9AA1-5E6676441413}"/>
              </a:ext>
            </a:extLst>
          </p:cNvPr>
          <p:cNvSpPr>
            <a:spLocks noGrp="1"/>
          </p:cNvSpPr>
          <p:nvPr>
            <p:ph idx="1"/>
          </p:nvPr>
        </p:nvSpPr>
        <p:spPr>
          <a:xfrm>
            <a:off x="916518" y="1676400"/>
            <a:ext cx="10966265" cy="4712226"/>
          </a:xfrm>
        </p:spPr>
        <p:txBody>
          <a:bodyPr/>
          <a:lstStyle/>
          <a:p>
            <a:pPr marL="0" indent="0">
              <a:buNone/>
            </a:pPr>
            <a:r>
              <a:rPr lang="en-US" dirty="0"/>
              <a:t>You are planning a family trip to an amusement park. For all roller coasters, you must be at least 54 inches tall to ride. For water rides, you must be at least </a:t>
            </a:r>
            <a:br>
              <a:rPr lang="en-US" dirty="0"/>
            </a:br>
            <a:r>
              <a:rPr lang="en-US" dirty="0"/>
              <a:t>48 inches tall to ride. For some of the kiddie rides, you must be between 36 and 52 inches tall to ride. Represent the height requirements of each ride with inequalities and represent each on a number line. Is it possible to ride all rides in the park? If so, who may ride all the rides?</a:t>
            </a:r>
          </a:p>
        </p:txBody>
      </p:sp>
      <p:sp>
        <p:nvSpPr>
          <p:cNvPr id="4" name="Slide Number Placeholder 3">
            <a:extLst>
              <a:ext uri="{FF2B5EF4-FFF2-40B4-BE49-F238E27FC236}">
                <a16:creationId xmlns:a16="http://schemas.microsoft.com/office/drawing/2014/main" id="{C9032EA0-F7DB-A544-8FDD-0E8F62D2AC0A}"/>
              </a:ext>
            </a:extLst>
          </p:cNvPr>
          <p:cNvSpPr>
            <a:spLocks noGrp="1"/>
          </p:cNvSpPr>
          <p:nvPr>
            <p:ph type="sldNum" sz="quarter" idx="10"/>
          </p:nvPr>
        </p:nvSpPr>
        <p:spPr/>
        <p:txBody>
          <a:bodyPr/>
          <a:lstStyle/>
          <a:p>
            <a:pPr algn="r"/>
            <a:fld id="{F3477EC8-074D-41C4-94AE-E9EA7CEEA348}" type="slidenum">
              <a:rPr lang="en-US" smtClean="0"/>
              <a:pPr algn="r"/>
              <a:t>172</a:t>
            </a:fld>
            <a:endParaRPr lang="en-US" dirty="0"/>
          </a:p>
        </p:txBody>
      </p:sp>
    </p:spTree>
    <p:extLst>
      <p:ext uri="{BB962C8B-B14F-4D97-AF65-F5344CB8AC3E}">
        <p14:creationId xmlns:p14="http://schemas.microsoft.com/office/powerpoint/2010/main" val="6915097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0810-4952-0D4B-B124-E1716A56D68F}"/>
              </a:ext>
            </a:extLst>
          </p:cNvPr>
          <p:cNvSpPr>
            <a:spLocks noGrp="1"/>
          </p:cNvSpPr>
          <p:nvPr>
            <p:ph type="title"/>
          </p:nvPr>
        </p:nvSpPr>
        <p:spPr/>
        <p:txBody>
          <a:bodyPr/>
          <a:lstStyle/>
          <a:p>
            <a:r>
              <a:rPr lang="en-US" dirty="0"/>
              <a:t>Applying What We Learned</a:t>
            </a:r>
          </a:p>
        </p:txBody>
      </p:sp>
      <p:sp>
        <p:nvSpPr>
          <p:cNvPr id="3" name="Content Placeholder 2">
            <a:extLst>
              <a:ext uri="{FF2B5EF4-FFF2-40B4-BE49-F238E27FC236}">
                <a16:creationId xmlns:a16="http://schemas.microsoft.com/office/drawing/2014/main" id="{46F19943-8F30-EE46-ADDB-7CAD62D7CBC8}"/>
              </a:ext>
            </a:extLst>
          </p:cNvPr>
          <p:cNvSpPr>
            <a:spLocks noGrp="1"/>
          </p:cNvSpPr>
          <p:nvPr>
            <p:ph idx="1"/>
          </p:nvPr>
        </p:nvSpPr>
        <p:spPr>
          <a:xfrm>
            <a:off x="916518" y="1662326"/>
            <a:ext cx="10970682" cy="4726300"/>
          </a:xfrm>
        </p:spPr>
        <p:txBody>
          <a:bodyPr/>
          <a:lstStyle/>
          <a:p>
            <a:r>
              <a:rPr lang="en-US" dirty="0"/>
              <a:t>First </a:t>
            </a:r>
          </a:p>
          <a:p>
            <a:pPr lvl="1"/>
            <a:r>
              <a:rPr lang="en-US" sz="2400" dirty="0"/>
              <a:t>What is/are the skill(s) being taught? </a:t>
            </a:r>
          </a:p>
          <a:p>
            <a:pPr lvl="1"/>
            <a:r>
              <a:rPr lang="en-US" sz="2400" dirty="0"/>
              <a:t>How would you have taught the skill? Think about the “sweet spot” and hitting all three representations within the lesson.</a:t>
            </a:r>
          </a:p>
          <a:p>
            <a:r>
              <a:rPr lang="en-US" dirty="0"/>
              <a:t>Second</a:t>
            </a:r>
          </a:p>
          <a:p>
            <a:pPr lvl="1"/>
            <a:r>
              <a:rPr lang="en-US" sz="2400" dirty="0"/>
              <a:t>What did the student do? What misconceptions is the student displaying?</a:t>
            </a:r>
          </a:p>
          <a:p>
            <a:pPr lvl="1"/>
            <a:r>
              <a:rPr lang="en-US" sz="2400" dirty="0"/>
              <a:t>What do we want to ask the students? </a:t>
            </a:r>
          </a:p>
          <a:p>
            <a:pPr lvl="1"/>
            <a:r>
              <a:rPr lang="en-US" sz="2400" dirty="0"/>
              <a:t>What might we do next, instructionally? Consider how you might need to differentiate or consider what skills may need to be retaught.</a:t>
            </a:r>
          </a:p>
        </p:txBody>
      </p:sp>
      <p:sp>
        <p:nvSpPr>
          <p:cNvPr id="4" name="Slide Number Placeholder 3">
            <a:extLst>
              <a:ext uri="{FF2B5EF4-FFF2-40B4-BE49-F238E27FC236}">
                <a16:creationId xmlns:a16="http://schemas.microsoft.com/office/drawing/2014/main" id="{28A3C719-A326-A842-AC1D-DACCF4DBAE7D}"/>
              </a:ext>
            </a:extLst>
          </p:cNvPr>
          <p:cNvSpPr>
            <a:spLocks noGrp="1"/>
          </p:cNvSpPr>
          <p:nvPr>
            <p:ph type="sldNum" sz="quarter" idx="10"/>
          </p:nvPr>
        </p:nvSpPr>
        <p:spPr/>
        <p:txBody>
          <a:bodyPr/>
          <a:lstStyle/>
          <a:p>
            <a:pPr algn="r"/>
            <a:fld id="{F3477EC8-074D-41C4-94AE-E9EA7CEEA348}" type="slidenum">
              <a:rPr lang="en-US" smtClean="0"/>
              <a:pPr algn="r"/>
              <a:t>173</a:t>
            </a:fld>
            <a:endParaRPr lang="en-US" dirty="0"/>
          </a:p>
        </p:txBody>
      </p:sp>
    </p:spTree>
    <p:extLst>
      <p:ext uri="{BB962C8B-B14F-4D97-AF65-F5344CB8AC3E}">
        <p14:creationId xmlns:p14="http://schemas.microsoft.com/office/powerpoint/2010/main" val="7604895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F1FE-C15C-AD48-80B6-FA8B920D1D42}"/>
              </a:ext>
            </a:extLst>
          </p:cNvPr>
          <p:cNvSpPr>
            <a:spLocks noGrp="1"/>
          </p:cNvSpPr>
          <p:nvPr>
            <p:ph type="title"/>
          </p:nvPr>
        </p:nvSpPr>
        <p:spPr/>
        <p:txBody>
          <a:bodyPr/>
          <a:lstStyle/>
          <a:p>
            <a:r>
              <a:rPr lang="en-US" dirty="0"/>
              <a:t>Jamboard: Reviewing Student Work</a:t>
            </a:r>
          </a:p>
        </p:txBody>
      </p:sp>
      <p:sp>
        <p:nvSpPr>
          <p:cNvPr id="3" name="Content Placeholder 2">
            <a:extLst>
              <a:ext uri="{FF2B5EF4-FFF2-40B4-BE49-F238E27FC236}">
                <a16:creationId xmlns:a16="http://schemas.microsoft.com/office/drawing/2014/main" id="{AAE7A5D4-0906-6546-8C75-EDDDE79A5407}"/>
              </a:ext>
            </a:extLst>
          </p:cNvPr>
          <p:cNvSpPr>
            <a:spLocks noGrp="1"/>
          </p:cNvSpPr>
          <p:nvPr>
            <p:ph sz="quarter" idx="12"/>
          </p:nvPr>
        </p:nvSpPr>
        <p:spPr>
          <a:xfrm>
            <a:off x="916517" y="1714500"/>
            <a:ext cx="5325535" cy="4608513"/>
          </a:xfrm>
        </p:spPr>
        <p:txBody>
          <a:bodyPr>
            <a:normAutofit fontScale="77500" lnSpcReduction="20000"/>
          </a:bodyPr>
          <a:lstStyle/>
          <a:p>
            <a:pPr>
              <a:lnSpc>
                <a:spcPct val="134000"/>
              </a:lnSpc>
            </a:pPr>
            <a:r>
              <a:rPr lang="en-US" dirty="0"/>
              <a:t>Look at the student work.</a:t>
            </a:r>
          </a:p>
          <a:p>
            <a:pPr>
              <a:lnSpc>
                <a:spcPct val="134000"/>
              </a:lnSpc>
            </a:pPr>
            <a:r>
              <a:rPr lang="en-US" dirty="0"/>
              <a:t>Answer the questions</a:t>
            </a:r>
          </a:p>
          <a:p>
            <a:pPr lvl="1">
              <a:lnSpc>
                <a:spcPct val="134000"/>
              </a:lnSpc>
            </a:pPr>
            <a:r>
              <a:rPr lang="en-US" sz="2300" dirty="0"/>
              <a:t>What is/are the skill(s) being taught? </a:t>
            </a:r>
          </a:p>
          <a:p>
            <a:pPr lvl="1">
              <a:lnSpc>
                <a:spcPct val="134000"/>
              </a:lnSpc>
            </a:pPr>
            <a:r>
              <a:rPr lang="en-US" sz="2300" dirty="0"/>
              <a:t>How would you have taught the skill? Think about the “sweet spot” and hitting all three representations within the lesson.</a:t>
            </a:r>
          </a:p>
          <a:p>
            <a:pPr lvl="1">
              <a:lnSpc>
                <a:spcPct val="134000"/>
              </a:lnSpc>
            </a:pPr>
            <a:r>
              <a:rPr lang="en-US" sz="2300" dirty="0"/>
              <a:t>What did the student do? What misconceptions is the student displaying?</a:t>
            </a:r>
          </a:p>
          <a:p>
            <a:pPr lvl="1">
              <a:lnSpc>
                <a:spcPct val="134000"/>
              </a:lnSpc>
            </a:pPr>
            <a:r>
              <a:rPr lang="en-US" sz="2300" dirty="0"/>
              <a:t>What do we want to ask the students? </a:t>
            </a:r>
          </a:p>
          <a:p>
            <a:pPr lvl="1">
              <a:lnSpc>
                <a:spcPct val="134000"/>
              </a:lnSpc>
            </a:pPr>
            <a:r>
              <a:rPr lang="en-US" sz="2300" dirty="0"/>
              <a:t>What might we do next, instructionally? Consider how you might need to differentiate or consider what skills may need to be retaught.</a:t>
            </a:r>
          </a:p>
        </p:txBody>
      </p:sp>
      <p:sp>
        <p:nvSpPr>
          <p:cNvPr id="5" name="Content Placeholder 4">
            <a:extLst>
              <a:ext uri="{FF2B5EF4-FFF2-40B4-BE49-F238E27FC236}">
                <a16:creationId xmlns:a16="http://schemas.microsoft.com/office/drawing/2014/main" id="{9F0E8520-E960-CED0-3C38-83C18AABFB87}"/>
              </a:ext>
            </a:extLst>
          </p:cNvPr>
          <p:cNvSpPr>
            <a:spLocks noGrp="1"/>
          </p:cNvSpPr>
          <p:nvPr>
            <p:ph sz="quarter" idx="13"/>
          </p:nvPr>
        </p:nvSpPr>
        <p:spPr>
          <a:xfrm>
            <a:off x="6551085" y="1714500"/>
            <a:ext cx="5331883" cy="4608513"/>
          </a:xfrm>
        </p:spPr>
        <p:txBody>
          <a:bodyPr/>
          <a:lstStyle/>
          <a:p>
            <a:pPr>
              <a:lnSpc>
                <a:spcPct val="114000"/>
              </a:lnSpc>
            </a:pPr>
            <a:r>
              <a:rPr lang="en-US" sz="2000" dirty="0"/>
              <a:t>Be prepared to share with the group.</a:t>
            </a:r>
          </a:p>
          <a:p>
            <a:pPr lvl="1">
              <a:lnSpc>
                <a:spcPct val="114000"/>
              </a:lnSpc>
            </a:pPr>
            <a:r>
              <a:rPr lang="en-US" sz="1800" dirty="0"/>
              <a:t>Group 1: Jamboard 2, Slide 3</a:t>
            </a:r>
          </a:p>
          <a:p>
            <a:pPr lvl="1">
              <a:lnSpc>
                <a:spcPct val="114000"/>
              </a:lnSpc>
            </a:pPr>
            <a:r>
              <a:rPr lang="en-US" sz="1800" dirty="0"/>
              <a:t>Group 2: Jamboard 2, Slide 4</a:t>
            </a:r>
          </a:p>
        </p:txBody>
      </p:sp>
      <p:sp>
        <p:nvSpPr>
          <p:cNvPr id="4" name="Slide Number Placeholder 3">
            <a:extLst>
              <a:ext uri="{FF2B5EF4-FFF2-40B4-BE49-F238E27FC236}">
                <a16:creationId xmlns:a16="http://schemas.microsoft.com/office/drawing/2014/main" id="{5D5E8272-6BF8-D44D-AFDA-C294154C637E}"/>
              </a:ext>
            </a:extLst>
          </p:cNvPr>
          <p:cNvSpPr>
            <a:spLocks noGrp="1"/>
          </p:cNvSpPr>
          <p:nvPr>
            <p:ph type="sldNum" sz="quarter" idx="11"/>
          </p:nvPr>
        </p:nvSpPr>
        <p:spPr/>
        <p:txBody>
          <a:bodyPr/>
          <a:lstStyle/>
          <a:p>
            <a:pPr algn="r"/>
            <a:fld id="{F3477EC8-074D-41C4-94AE-E9EA7CEEA348}" type="slidenum">
              <a:rPr lang="en-US" smtClean="0"/>
              <a:pPr algn="r"/>
              <a:t>174</a:t>
            </a:fld>
            <a:endParaRPr lang="en-US" dirty="0"/>
          </a:p>
        </p:txBody>
      </p:sp>
      <p:pic>
        <p:nvPicPr>
          <p:cNvPr id="8" name="Picture 7" descr="image of the Jamboard icon with slides 3 and 4 showing">
            <a:extLst>
              <a:ext uri="{FF2B5EF4-FFF2-40B4-BE49-F238E27FC236}">
                <a16:creationId xmlns:a16="http://schemas.microsoft.com/office/drawing/2014/main" id="{4FE93C1F-AAF4-BABC-3603-66520A037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FC3257DC-CB3F-A179-94B1-17792D4057D3}"/>
              </a:ext>
            </a:extLst>
          </p:cNvPr>
          <p:cNvSpPr txBox="1"/>
          <p:nvPr/>
        </p:nvSpPr>
        <p:spPr>
          <a:xfrm>
            <a:off x="11034102" y="968903"/>
            <a:ext cx="844979" cy="523220"/>
          </a:xfrm>
          <a:prstGeom prst="rect">
            <a:avLst/>
          </a:prstGeom>
          <a:noFill/>
        </p:spPr>
        <p:txBody>
          <a:bodyPr wrap="square" rtlCol="0">
            <a:spAutoFit/>
          </a:bodyPr>
          <a:lstStyle/>
          <a:p>
            <a:r>
              <a:rPr lang="en-US" sz="1400" dirty="0"/>
              <a:t>Slides 3 and 4</a:t>
            </a:r>
          </a:p>
        </p:txBody>
      </p:sp>
    </p:spTree>
    <p:extLst>
      <p:ext uri="{BB962C8B-B14F-4D97-AF65-F5344CB8AC3E}">
        <p14:creationId xmlns:p14="http://schemas.microsoft.com/office/powerpoint/2010/main" val="7558494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426B-A08D-7248-A529-AD46AA80AAD0}"/>
              </a:ext>
            </a:extLst>
          </p:cNvPr>
          <p:cNvSpPr>
            <a:spLocks noGrp="1"/>
          </p:cNvSpPr>
          <p:nvPr>
            <p:ph type="title"/>
          </p:nvPr>
        </p:nvSpPr>
        <p:spPr/>
        <p:txBody>
          <a:bodyPr/>
          <a:lstStyle/>
          <a:p>
            <a:r>
              <a:rPr lang="en-US" dirty="0"/>
              <a:t>Student 1’s Work: Let’s Review </a:t>
            </a:r>
          </a:p>
        </p:txBody>
      </p:sp>
      <p:sp>
        <p:nvSpPr>
          <p:cNvPr id="5" name="Slide Number Placeholder 4">
            <a:extLst>
              <a:ext uri="{FF2B5EF4-FFF2-40B4-BE49-F238E27FC236}">
                <a16:creationId xmlns:a16="http://schemas.microsoft.com/office/drawing/2014/main" id="{565EDBBC-8664-474E-AA80-0EDF3E9E3D4B}"/>
              </a:ext>
            </a:extLst>
          </p:cNvPr>
          <p:cNvSpPr>
            <a:spLocks noGrp="1"/>
          </p:cNvSpPr>
          <p:nvPr>
            <p:ph type="sldNum" sz="quarter" idx="11"/>
          </p:nvPr>
        </p:nvSpPr>
        <p:spPr/>
        <p:txBody>
          <a:bodyPr/>
          <a:lstStyle/>
          <a:p>
            <a:pPr algn="r"/>
            <a:fld id="{F3477EC8-074D-41C4-94AE-E9EA7CEEA348}" type="slidenum">
              <a:rPr lang="en-US" smtClean="0"/>
              <a:pPr algn="r"/>
              <a:t>175</a:t>
            </a:fld>
            <a:endParaRPr lang="en-US" dirty="0"/>
          </a:p>
        </p:txBody>
      </p:sp>
      <p:sp>
        <p:nvSpPr>
          <p:cNvPr id="3" name="TextBox 2">
            <a:extLst>
              <a:ext uri="{FF2B5EF4-FFF2-40B4-BE49-F238E27FC236}">
                <a16:creationId xmlns:a16="http://schemas.microsoft.com/office/drawing/2014/main" id="{993C3237-2FB5-17EE-B272-2B709FAD1200}"/>
              </a:ext>
            </a:extLst>
          </p:cNvPr>
          <p:cNvSpPr txBox="1"/>
          <p:nvPr/>
        </p:nvSpPr>
        <p:spPr>
          <a:xfrm>
            <a:off x="1103587" y="6037022"/>
            <a:ext cx="3258206" cy="400110"/>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Source: Big Idea 28: Inequalities • Task A</a:t>
            </a:r>
          </a:p>
          <a:p>
            <a:r>
              <a:rPr lang="en-US" sz="1000" dirty="0">
                <a:latin typeface="Calibri" panose="020F0502020204030204" pitchFamily="34" charset="0"/>
                <a:cs typeface="Calibri" panose="020F0502020204030204" pitchFamily="34" charset="0"/>
              </a:rPr>
              <a:t>SanGiovanni &amp; Novak (2018)</a:t>
            </a:r>
          </a:p>
        </p:txBody>
      </p:sp>
      <p:pic>
        <p:nvPicPr>
          <p:cNvPr id="10" name="Content Placeholder 9" descr="Diagram, schematic representing inequalities on number lines. ">
            <a:extLst>
              <a:ext uri="{FF2B5EF4-FFF2-40B4-BE49-F238E27FC236}">
                <a16:creationId xmlns:a16="http://schemas.microsoft.com/office/drawing/2014/main" id="{E46161DE-8826-4162-BD51-C29B51EE61F2}"/>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rot="16200000">
            <a:off x="4264459" y="-398052"/>
            <a:ext cx="4430980" cy="8439166"/>
          </a:xfrm>
        </p:spPr>
      </p:pic>
    </p:spTree>
    <p:extLst>
      <p:ext uri="{BB962C8B-B14F-4D97-AF65-F5344CB8AC3E}">
        <p14:creationId xmlns:p14="http://schemas.microsoft.com/office/powerpoint/2010/main" val="26918819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F36E-3259-8ADF-F099-312F285CDA51}"/>
              </a:ext>
            </a:extLst>
          </p:cNvPr>
          <p:cNvSpPr>
            <a:spLocks noGrp="1"/>
          </p:cNvSpPr>
          <p:nvPr>
            <p:ph type="title"/>
          </p:nvPr>
        </p:nvSpPr>
        <p:spPr/>
        <p:txBody>
          <a:bodyPr/>
          <a:lstStyle/>
          <a:p>
            <a:r>
              <a:rPr lang="en-US" dirty="0"/>
              <a:t>Student 2’s Work: Let’s Review </a:t>
            </a:r>
          </a:p>
        </p:txBody>
      </p:sp>
      <p:sp>
        <p:nvSpPr>
          <p:cNvPr id="4" name="Slide Number Placeholder 3">
            <a:extLst>
              <a:ext uri="{FF2B5EF4-FFF2-40B4-BE49-F238E27FC236}">
                <a16:creationId xmlns:a16="http://schemas.microsoft.com/office/drawing/2014/main" id="{1E928310-7EA4-D3D2-F9C5-118DE3453AE7}"/>
              </a:ext>
            </a:extLst>
          </p:cNvPr>
          <p:cNvSpPr>
            <a:spLocks noGrp="1"/>
          </p:cNvSpPr>
          <p:nvPr>
            <p:ph type="sldNum" sz="quarter" idx="10"/>
          </p:nvPr>
        </p:nvSpPr>
        <p:spPr/>
        <p:txBody>
          <a:bodyPr/>
          <a:lstStyle/>
          <a:p>
            <a:pPr algn="r"/>
            <a:fld id="{F3477EC8-074D-41C4-94AE-E9EA7CEEA348}" type="slidenum">
              <a:rPr lang="en-US" smtClean="0"/>
              <a:pPr algn="r"/>
              <a:t>176</a:t>
            </a:fld>
            <a:endParaRPr lang="en-US" dirty="0"/>
          </a:p>
        </p:txBody>
      </p:sp>
      <p:sp>
        <p:nvSpPr>
          <p:cNvPr id="7" name="TextBox 6">
            <a:extLst>
              <a:ext uri="{FF2B5EF4-FFF2-40B4-BE49-F238E27FC236}">
                <a16:creationId xmlns:a16="http://schemas.microsoft.com/office/drawing/2014/main" id="{5205F7FD-CF7A-412A-9E7A-8BA7E836934B}"/>
              </a:ext>
            </a:extLst>
          </p:cNvPr>
          <p:cNvSpPr txBox="1"/>
          <p:nvPr/>
        </p:nvSpPr>
        <p:spPr>
          <a:xfrm>
            <a:off x="1103587" y="6037022"/>
            <a:ext cx="3258206" cy="400110"/>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Source: Big Idea 28: Inequalities • Task A</a:t>
            </a:r>
          </a:p>
          <a:p>
            <a:r>
              <a:rPr lang="en-US" sz="1000" dirty="0">
                <a:latin typeface="Calibri" panose="020F0502020204030204" pitchFamily="34" charset="0"/>
                <a:cs typeface="Calibri" panose="020F0502020204030204" pitchFamily="34" charset="0"/>
              </a:rPr>
              <a:t>SanGiovanni &amp; Novak (2018)</a:t>
            </a:r>
          </a:p>
        </p:txBody>
      </p:sp>
      <p:pic>
        <p:nvPicPr>
          <p:cNvPr id="6" name="Picture 5" descr="Math problem showing 36, 48, 52, and 54 on a number line to show these values as an inequality. ">
            <a:extLst>
              <a:ext uri="{FF2B5EF4-FFF2-40B4-BE49-F238E27FC236}">
                <a16:creationId xmlns:a16="http://schemas.microsoft.com/office/drawing/2014/main" id="{28A68D62-3AF7-5AA6-6E84-67E2B5CED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6318" y="1407430"/>
            <a:ext cx="4359363" cy="5029702"/>
          </a:xfrm>
          <a:prstGeom prst="rect">
            <a:avLst/>
          </a:prstGeom>
        </p:spPr>
      </p:pic>
    </p:spTree>
    <p:extLst>
      <p:ext uri="{BB962C8B-B14F-4D97-AF65-F5344CB8AC3E}">
        <p14:creationId xmlns:p14="http://schemas.microsoft.com/office/powerpoint/2010/main" val="42457547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1336-C609-9FFB-2890-9146A8910F4E}"/>
              </a:ext>
            </a:extLst>
          </p:cNvPr>
          <p:cNvSpPr>
            <a:spLocks noGrp="1"/>
          </p:cNvSpPr>
          <p:nvPr>
            <p:ph type="title"/>
          </p:nvPr>
        </p:nvSpPr>
        <p:spPr/>
        <p:txBody>
          <a:bodyPr/>
          <a:lstStyle/>
          <a:p>
            <a:r>
              <a:rPr lang="en-US" dirty="0"/>
              <a:t>Teacher Role: Pre-Post Math Pact</a:t>
            </a:r>
          </a:p>
        </p:txBody>
      </p:sp>
      <p:sp>
        <p:nvSpPr>
          <p:cNvPr id="3" name="Content Placeholder 2">
            <a:extLst>
              <a:ext uri="{FF2B5EF4-FFF2-40B4-BE49-F238E27FC236}">
                <a16:creationId xmlns:a16="http://schemas.microsoft.com/office/drawing/2014/main" id="{05351A32-3258-BF29-337D-263D4B6DF7D4}"/>
              </a:ext>
            </a:extLst>
          </p:cNvPr>
          <p:cNvSpPr>
            <a:spLocks noGrp="1"/>
          </p:cNvSpPr>
          <p:nvPr>
            <p:ph idx="1"/>
          </p:nvPr>
        </p:nvSpPr>
        <p:spPr/>
        <p:txBody>
          <a:bodyPr/>
          <a:lstStyle/>
          <a:p>
            <a:r>
              <a:rPr lang="en-US" dirty="0"/>
              <a:t>As we reviewed the student work and your responses, how has your response to this student work changed? </a:t>
            </a:r>
          </a:p>
          <a:p>
            <a:r>
              <a:rPr lang="en-US" dirty="0"/>
              <a:t>What is the role of the Math Pact components within the instruction? How would you specifically bring in the components when supporting the students from the previous slide?</a:t>
            </a:r>
          </a:p>
        </p:txBody>
      </p:sp>
      <p:sp>
        <p:nvSpPr>
          <p:cNvPr id="4" name="Slide Number Placeholder 3">
            <a:extLst>
              <a:ext uri="{FF2B5EF4-FFF2-40B4-BE49-F238E27FC236}">
                <a16:creationId xmlns:a16="http://schemas.microsoft.com/office/drawing/2014/main" id="{FC61C40F-634C-CB6F-4AB3-0B54149AA208}"/>
              </a:ext>
            </a:extLst>
          </p:cNvPr>
          <p:cNvSpPr>
            <a:spLocks noGrp="1"/>
          </p:cNvSpPr>
          <p:nvPr>
            <p:ph type="sldNum" sz="quarter" idx="10"/>
          </p:nvPr>
        </p:nvSpPr>
        <p:spPr/>
        <p:txBody>
          <a:bodyPr/>
          <a:lstStyle/>
          <a:p>
            <a:pPr algn="r"/>
            <a:fld id="{F3477EC8-074D-41C4-94AE-E9EA7CEEA348}" type="slidenum">
              <a:rPr lang="en-US" smtClean="0"/>
              <a:pPr algn="r"/>
              <a:t>177</a:t>
            </a:fld>
            <a:endParaRPr lang="en-US" dirty="0"/>
          </a:p>
        </p:txBody>
      </p:sp>
    </p:spTree>
    <p:extLst>
      <p:ext uri="{BB962C8B-B14F-4D97-AF65-F5344CB8AC3E}">
        <p14:creationId xmlns:p14="http://schemas.microsoft.com/office/powerpoint/2010/main" val="10199931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46594C-58EA-6E42-8604-E6F988170915}"/>
              </a:ext>
            </a:extLst>
          </p:cNvPr>
          <p:cNvSpPr>
            <a:spLocks noGrp="1"/>
          </p:cNvSpPr>
          <p:nvPr>
            <p:ph type="ctrTitle"/>
          </p:nvPr>
        </p:nvSpPr>
        <p:spPr>
          <a:xfrm>
            <a:off x="1524000" y="2402688"/>
            <a:ext cx="9144000" cy="923330"/>
          </a:xfrm>
        </p:spPr>
        <p:txBody>
          <a:bodyPr/>
          <a:lstStyle/>
          <a:p>
            <a:r>
              <a:rPr lang="en-US" dirty="0"/>
              <a:t>Closing Thoughts </a:t>
            </a:r>
          </a:p>
        </p:txBody>
      </p:sp>
      <p:sp>
        <p:nvSpPr>
          <p:cNvPr id="4" name="Subtitle 3">
            <a:extLst>
              <a:ext uri="{FF2B5EF4-FFF2-40B4-BE49-F238E27FC236}">
                <a16:creationId xmlns:a16="http://schemas.microsoft.com/office/drawing/2014/main" id="{9F33B115-09FF-4CF7-B384-0722FA42718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716475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CA1B-9B53-5248-96F4-A3C80E7C678F}"/>
              </a:ext>
            </a:extLst>
          </p:cNvPr>
          <p:cNvSpPr>
            <a:spLocks noGrp="1"/>
          </p:cNvSpPr>
          <p:nvPr>
            <p:ph type="title"/>
          </p:nvPr>
        </p:nvSpPr>
        <p:spPr>
          <a:xfrm>
            <a:off x="916518" y="820978"/>
            <a:ext cx="10966449" cy="553998"/>
          </a:xfrm>
        </p:spPr>
        <p:txBody>
          <a:bodyPr wrap="square" anchor="b">
            <a:normAutofit/>
          </a:bodyPr>
          <a:lstStyle/>
          <a:p>
            <a:r>
              <a:rPr lang="en-US" dirty="0"/>
              <a:t>Closing Thoughts</a:t>
            </a:r>
          </a:p>
        </p:txBody>
      </p:sp>
      <p:sp>
        <p:nvSpPr>
          <p:cNvPr id="3" name="Content Placeholder 2">
            <a:extLst>
              <a:ext uri="{FF2B5EF4-FFF2-40B4-BE49-F238E27FC236}">
                <a16:creationId xmlns:a16="http://schemas.microsoft.com/office/drawing/2014/main" id="{36F6330D-458F-0F46-88D4-0B8CF39CB0D4}"/>
              </a:ext>
            </a:extLst>
          </p:cNvPr>
          <p:cNvSpPr>
            <a:spLocks noGrp="1"/>
          </p:cNvSpPr>
          <p:nvPr>
            <p:ph sz="quarter" idx="12"/>
          </p:nvPr>
        </p:nvSpPr>
        <p:spPr>
          <a:xfrm>
            <a:off x="916517" y="1599875"/>
            <a:ext cx="6419948" cy="2440498"/>
          </a:xfrm>
        </p:spPr>
        <p:txBody>
          <a:bodyPr wrap="square" anchor="t">
            <a:normAutofit fontScale="92500" lnSpcReduction="10000"/>
          </a:bodyPr>
          <a:lstStyle/>
          <a:p>
            <a:r>
              <a:rPr lang="en-US" dirty="0">
                <a:solidFill>
                  <a:srgbClr val="000000"/>
                </a:solidFill>
              </a:rPr>
              <a:t>How has or how will your instruction change? </a:t>
            </a:r>
          </a:p>
          <a:p>
            <a:r>
              <a:rPr lang="en-US" dirty="0">
                <a:solidFill>
                  <a:srgbClr val="000000"/>
                </a:solidFill>
              </a:rPr>
              <a:t>How will you share the information that you learned? </a:t>
            </a:r>
          </a:p>
          <a:p>
            <a:r>
              <a:rPr lang="en-US" dirty="0">
                <a:solidFill>
                  <a:srgbClr val="000000"/>
                </a:solidFill>
              </a:rPr>
              <a:t>What is the greatest take-away from completing this book study? </a:t>
            </a:r>
          </a:p>
        </p:txBody>
      </p:sp>
      <p:pic>
        <p:nvPicPr>
          <p:cNvPr id="6" name="Picture 5" descr="Calendar on table">
            <a:extLst>
              <a:ext uri="{FF2B5EF4-FFF2-40B4-BE49-F238E27FC236}">
                <a16:creationId xmlns:a16="http://schemas.microsoft.com/office/drawing/2014/main" id="{765E39B1-70B1-4C1E-A9AF-CA4CBBBA07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95684" y="1714500"/>
            <a:ext cx="3891516" cy="3447222"/>
          </a:xfrm>
          <a:prstGeom prst="rect">
            <a:avLst/>
          </a:prstGeom>
          <a:noFill/>
        </p:spPr>
      </p:pic>
      <p:sp>
        <p:nvSpPr>
          <p:cNvPr id="4" name="Slide Number Placeholder 3">
            <a:extLst>
              <a:ext uri="{FF2B5EF4-FFF2-40B4-BE49-F238E27FC236}">
                <a16:creationId xmlns:a16="http://schemas.microsoft.com/office/drawing/2014/main" id="{C51725AF-0013-4F48-B576-A8192A97603C}"/>
              </a:ext>
            </a:extLst>
          </p:cNvPr>
          <p:cNvSpPr>
            <a:spLocks noGrp="1"/>
          </p:cNvSpPr>
          <p:nvPr>
            <p:ph type="sldNum" sz="quarter" idx="11"/>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179</a:t>
            </a:fld>
            <a:endParaRPr lang="en-US" dirty="0"/>
          </a:p>
        </p:txBody>
      </p:sp>
    </p:spTree>
    <p:extLst>
      <p:ext uri="{BB962C8B-B14F-4D97-AF65-F5344CB8AC3E}">
        <p14:creationId xmlns:p14="http://schemas.microsoft.com/office/powerpoint/2010/main" val="3683991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9B86-5E1D-9548-981C-3E2F01CD1664}"/>
              </a:ext>
            </a:extLst>
          </p:cNvPr>
          <p:cNvSpPr>
            <a:spLocks noGrp="1"/>
          </p:cNvSpPr>
          <p:nvPr>
            <p:ph type="title"/>
          </p:nvPr>
        </p:nvSpPr>
        <p:spPr/>
        <p:txBody>
          <a:bodyPr wrap="square" anchor="b">
            <a:normAutofit/>
          </a:bodyPr>
          <a:lstStyle/>
          <a:p>
            <a:r>
              <a:rPr lang="en-US" dirty="0"/>
              <a:t>Introductions</a:t>
            </a:r>
          </a:p>
        </p:txBody>
      </p:sp>
      <p:sp>
        <p:nvSpPr>
          <p:cNvPr id="3" name="Content Placeholder 2">
            <a:extLst>
              <a:ext uri="{FF2B5EF4-FFF2-40B4-BE49-F238E27FC236}">
                <a16:creationId xmlns:a16="http://schemas.microsoft.com/office/drawing/2014/main" id="{5E70BA95-B4D7-E646-B197-A59B5C51452D}"/>
              </a:ext>
            </a:extLst>
          </p:cNvPr>
          <p:cNvSpPr>
            <a:spLocks noGrp="1"/>
          </p:cNvSpPr>
          <p:nvPr>
            <p:ph sz="quarter" idx="11"/>
          </p:nvPr>
        </p:nvSpPr>
        <p:spPr>
          <a:xfrm>
            <a:off x="908051" y="1676399"/>
            <a:ext cx="6201257" cy="4649789"/>
          </a:xfrm>
        </p:spPr>
        <p:txBody>
          <a:bodyPr wrap="square" anchor="t">
            <a:noAutofit/>
          </a:bodyPr>
          <a:lstStyle/>
          <a:p>
            <a:r>
              <a:rPr lang="en-US" dirty="0"/>
              <a:t>Facilitator introductions </a:t>
            </a:r>
          </a:p>
          <a:p>
            <a:r>
              <a:rPr lang="en-US" dirty="0"/>
              <a:t>Your turn!</a:t>
            </a:r>
          </a:p>
          <a:p>
            <a:pPr lvl="1"/>
            <a:r>
              <a:rPr lang="en-US" dirty="0"/>
              <a:t>Please give your name, state, grade, and role.</a:t>
            </a:r>
          </a:p>
          <a:p>
            <a:pPr lvl="1"/>
            <a:r>
              <a:rPr lang="en-US" dirty="0"/>
              <a:t>What is one word that describes your teaching, future goals, love of mathematics, or what you want to take into this school year?</a:t>
            </a:r>
          </a:p>
        </p:txBody>
      </p:sp>
      <p:sp>
        <p:nvSpPr>
          <p:cNvPr id="4" name="Slide Number Placeholder 3">
            <a:extLst>
              <a:ext uri="{FF2B5EF4-FFF2-40B4-BE49-F238E27FC236}">
                <a16:creationId xmlns:a16="http://schemas.microsoft.com/office/drawing/2014/main" id="{9C4F91F7-1DE8-0345-96B3-8387D7B91720}"/>
              </a:ext>
            </a:extLst>
          </p:cNvPr>
          <p:cNvSpPr>
            <a:spLocks noGrp="1"/>
          </p:cNvSpPr>
          <p:nvPr>
            <p:ph type="sldNum" sz="quarter" idx="10"/>
          </p:nvPr>
        </p:nvSpPr>
        <p:spPr/>
        <p:txBody>
          <a:bodyPr wrap="none">
            <a:normAutofit/>
          </a:bodyPr>
          <a:lstStyle/>
          <a:p>
            <a:pPr algn="r">
              <a:spcAft>
                <a:spcPts val="600"/>
              </a:spcAft>
            </a:pPr>
            <a:fld id="{F3477EC8-074D-41C4-94AE-E9EA7CEEA348}" type="slidenum">
              <a:rPr lang="en-US" smtClean="0"/>
              <a:pPr algn="r">
                <a:spcAft>
                  <a:spcPts val="600"/>
                </a:spcAft>
              </a:pPr>
              <a:t>18</a:t>
            </a:fld>
            <a:endParaRPr lang="en-US" dirty="0"/>
          </a:p>
        </p:txBody>
      </p:sp>
      <p:pic>
        <p:nvPicPr>
          <p:cNvPr id="6" name="Picture 5" descr="A sign on the sidewalk&#10;&#10;Description automatically generated with medium confidence">
            <a:extLst>
              <a:ext uri="{FF2B5EF4-FFF2-40B4-BE49-F238E27FC236}">
                <a16:creationId xmlns:a16="http://schemas.microsoft.com/office/drawing/2014/main" id="{5E73984E-EED9-2346-813B-2B009F0655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468258" y="1676400"/>
            <a:ext cx="4418942" cy="3810000"/>
          </a:xfrm>
          <a:prstGeom prst="rect">
            <a:avLst/>
          </a:prstGeom>
          <a:noFill/>
        </p:spPr>
      </p:pic>
    </p:spTree>
    <p:extLst>
      <p:ext uri="{BB962C8B-B14F-4D97-AF65-F5344CB8AC3E}">
        <p14:creationId xmlns:p14="http://schemas.microsoft.com/office/powerpoint/2010/main" val="37218520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A4D7-B0EA-3847-DE09-D46EB80A80DE}"/>
              </a:ext>
            </a:extLst>
          </p:cNvPr>
          <p:cNvSpPr>
            <a:spLocks noGrp="1"/>
          </p:cNvSpPr>
          <p:nvPr>
            <p:ph type="title"/>
          </p:nvPr>
        </p:nvSpPr>
        <p:spPr/>
        <p:txBody>
          <a:bodyPr/>
          <a:lstStyle/>
          <a:p>
            <a:r>
              <a:rPr lang="en-US" dirty="0"/>
              <a:t>Professional Growth</a:t>
            </a:r>
          </a:p>
        </p:txBody>
      </p:sp>
      <p:pic>
        <p:nvPicPr>
          <p:cNvPr id="6" name="Content Placeholder 5" descr="People raising thumbs up">
            <a:extLst>
              <a:ext uri="{FF2B5EF4-FFF2-40B4-BE49-F238E27FC236}">
                <a16:creationId xmlns:a16="http://schemas.microsoft.com/office/drawing/2014/main" id="{908B7201-D42A-F47C-9933-A6C6208F9E1C}"/>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914400" y="1714500"/>
            <a:ext cx="5326062" cy="3550708"/>
          </a:xfrm>
        </p:spPr>
      </p:pic>
      <p:sp>
        <p:nvSpPr>
          <p:cNvPr id="7" name="Content Placeholder 6">
            <a:extLst>
              <a:ext uri="{FF2B5EF4-FFF2-40B4-BE49-F238E27FC236}">
                <a16:creationId xmlns:a16="http://schemas.microsoft.com/office/drawing/2014/main" id="{1CAE4FA4-82BE-EC2C-7800-126B0F7545B8}"/>
              </a:ext>
            </a:extLst>
          </p:cNvPr>
          <p:cNvSpPr>
            <a:spLocks noGrp="1"/>
          </p:cNvSpPr>
          <p:nvPr>
            <p:ph sz="quarter" idx="13"/>
          </p:nvPr>
        </p:nvSpPr>
        <p:spPr/>
        <p:txBody>
          <a:bodyPr/>
          <a:lstStyle/>
          <a:p>
            <a:r>
              <a:rPr lang="en-US" dirty="0"/>
              <a:t>Reflect on your growth during this book study and complete the following:</a:t>
            </a:r>
          </a:p>
          <a:p>
            <a:pPr lvl="1"/>
            <a:r>
              <a:rPr lang="en-US" dirty="0"/>
              <a:t>We are most proud of . . .</a:t>
            </a:r>
          </a:p>
          <a:p>
            <a:pPr lvl="1"/>
            <a:r>
              <a:rPr lang="en-US" dirty="0"/>
              <a:t>We are most surprised by . . .</a:t>
            </a:r>
          </a:p>
          <a:p>
            <a:pPr lvl="1"/>
            <a:r>
              <a:rPr lang="en-US" dirty="0"/>
              <a:t>We still need to work on . . .</a:t>
            </a:r>
          </a:p>
          <a:p>
            <a:r>
              <a:rPr lang="en-US" dirty="0"/>
              <a:t>Add your thoughts on Jamboard.</a:t>
            </a:r>
          </a:p>
        </p:txBody>
      </p:sp>
      <p:sp>
        <p:nvSpPr>
          <p:cNvPr id="4" name="Slide Number Placeholder 3">
            <a:extLst>
              <a:ext uri="{FF2B5EF4-FFF2-40B4-BE49-F238E27FC236}">
                <a16:creationId xmlns:a16="http://schemas.microsoft.com/office/drawing/2014/main" id="{233C9210-8C2A-8152-1C60-05C88B690A59}"/>
              </a:ext>
            </a:extLst>
          </p:cNvPr>
          <p:cNvSpPr>
            <a:spLocks noGrp="1"/>
          </p:cNvSpPr>
          <p:nvPr>
            <p:ph type="sldNum" sz="quarter" idx="11"/>
          </p:nvPr>
        </p:nvSpPr>
        <p:spPr/>
        <p:txBody>
          <a:bodyPr/>
          <a:lstStyle/>
          <a:p>
            <a:pPr algn="r"/>
            <a:fld id="{F3477EC8-074D-41C4-94AE-E9EA7CEEA348}" type="slidenum">
              <a:rPr lang="en-US" smtClean="0"/>
              <a:pPr algn="r"/>
              <a:t>180</a:t>
            </a:fld>
            <a:endParaRPr lang="en-US" dirty="0"/>
          </a:p>
        </p:txBody>
      </p:sp>
      <p:pic>
        <p:nvPicPr>
          <p:cNvPr id="3" name="Picture 2" descr="image of the Jamboard icon with slide 5 showing">
            <a:extLst>
              <a:ext uri="{FF2B5EF4-FFF2-40B4-BE49-F238E27FC236}">
                <a16:creationId xmlns:a16="http://schemas.microsoft.com/office/drawing/2014/main" id="{C53D4120-1718-C86A-EDF9-7491C84EC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5" name="TextBox 4">
            <a:extLst>
              <a:ext uri="{FF2B5EF4-FFF2-40B4-BE49-F238E27FC236}">
                <a16:creationId xmlns:a16="http://schemas.microsoft.com/office/drawing/2014/main" id="{8C4EFADC-BDA6-E0D9-1D2F-AA5AC9AFA140}"/>
              </a:ext>
            </a:extLst>
          </p:cNvPr>
          <p:cNvSpPr txBox="1"/>
          <p:nvPr/>
        </p:nvSpPr>
        <p:spPr>
          <a:xfrm>
            <a:off x="11090806" y="968903"/>
            <a:ext cx="844979" cy="307777"/>
          </a:xfrm>
          <a:prstGeom prst="rect">
            <a:avLst/>
          </a:prstGeom>
          <a:noFill/>
        </p:spPr>
        <p:txBody>
          <a:bodyPr wrap="square" rtlCol="0">
            <a:spAutoFit/>
          </a:bodyPr>
          <a:lstStyle/>
          <a:p>
            <a:r>
              <a:rPr lang="en-US" sz="1400" dirty="0"/>
              <a:t>Slide 5</a:t>
            </a:r>
          </a:p>
        </p:txBody>
      </p:sp>
    </p:spTree>
    <p:extLst>
      <p:ext uri="{BB962C8B-B14F-4D97-AF65-F5344CB8AC3E}">
        <p14:creationId xmlns:p14="http://schemas.microsoft.com/office/powerpoint/2010/main" val="23381452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FB8B-676E-E94C-916E-751E9D51A529}"/>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2032571C-D26C-A841-8186-35538C9E4D50}"/>
              </a:ext>
            </a:extLst>
          </p:cNvPr>
          <p:cNvSpPr>
            <a:spLocks noGrp="1"/>
          </p:cNvSpPr>
          <p:nvPr>
            <p:ph idx="1"/>
          </p:nvPr>
        </p:nvSpPr>
        <p:spPr>
          <a:xfrm>
            <a:off x="916518" y="1662326"/>
            <a:ext cx="11105361" cy="4726300"/>
          </a:xfrm>
        </p:spPr>
        <p:txBody>
          <a:bodyPr>
            <a:noAutofit/>
          </a:bodyPr>
          <a:lstStyle/>
          <a:p>
            <a:pPr marL="0" indent="0">
              <a:buNone/>
            </a:pPr>
            <a:r>
              <a:rPr lang="en-US" dirty="0"/>
              <a:t>This material was produced under the U.S. Department of Education, Office of Special Education Programs, Award No. H326M170002 and adapted under the Special Education – Technical Assistance and Dissemination to Improve Services and Results for Children with Disabilities; Model Demonstration, U.S. Department of Education, Award No. 84.326M.​​</a:t>
            </a:r>
          </a:p>
          <a:p>
            <a:pPr marL="0" indent="0">
              <a:buNone/>
            </a:pPr>
            <a:r>
              <a:rPr lang="en-US" dirty="0"/>
              <a:t>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a:p>
            <a:endParaRPr lang="en-US" dirty="0"/>
          </a:p>
        </p:txBody>
      </p:sp>
      <p:sp>
        <p:nvSpPr>
          <p:cNvPr id="4" name="Slide Number Placeholder 3">
            <a:extLst>
              <a:ext uri="{FF2B5EF4-FFF2-40B4-BE49-F238E27FC236}">
                <a16:creationId xmlns:a16="http://schemas.microsoft.com/office/drawing/2014/main" id="{D68A59B2-9EA8-1E4F-AE86-59BC7EDA7125}"/>
              </a:ext>
            </a:extLst>
          </p:cNvPr>
          <p:cNvSpPr>
            <a:spLocks noGrp="1"/>
          </p:cNvSpPr>
          <p:nvPr>
            <p:ph type="sldNum" sz="quarter" idx="10"/>
          </p:nvPr>
        </p:nvSpPr>
        <p:spPr/>
        <p:txBody>
          <a:bodyPr/>
          <a:lstStyle/>
          <a:p>
            <a:pPr algn="r"/>
            <a:fld id="{F3477EC8-074D-41C4-94AE-E9EA7CEEA348}" type="slidenum">
              <a:rPr lang="en-US" smtClean="0"/>
              <a:pPr algn="r"/>
              <a:t>181</a:t>
            </a:fld>
            <a:endParaRPr lang="en-US" dirty="0"/>
          </a:p>
        </p:txBody>
      </p:sp>
    </p:spTree>
    <p:extLst>
      <p:ext uri="{BB962C8B-B14F-4D97-AF65-F5344CB8AC3E}">
        <p14:creationId xmlns:p14="http://schemas.microsoft.com/office/powerpoint/2010/main" val="37542032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B455-2924-C44B-B20F-A9E3CEA453F3}"/>
              </a:ext>
            </a:extLst>
          </p:cNvPr>
          <p:cNvSpPr>
            <a:spLocks noGrp="1"/>
          </p:cNvSpPr>
          <p:nvPr>
            <p:ph type="title"/>
          </p:nvPr>
        </p:nvSpPr>
        <p:spPr/>
        <p:txBody>
          <a:bodyPr/>
          <a:lstStyle/>
          <a:p>
            <a:r>
              <a:rPr lang="en-US" dirty="0"/>
              <a:t>References </a:t>
            </a:r>
          </a:p>
        </p:txBody>
      </p:sp>
      <p:sp>
        <p:nvSpPr>
          <p:cNvPr id="5" name="Content Placeholder 4">
            <a:extLst>
              <a:ext uri="{FF2B5EF4-FFF2-40B4-BE49-F238E27FC236}">
                <a16:creationId xmlns:a16="http://schemas.microsoft.com/office/drawing/2014/main" id="{78B2E338-D3FB-0547-B1CE-017F9EC2D3B2}"/>
              </a:ext>
            </a:extLst>
          </p:cNvPr>
          <p:cNvSpPr>
            <a:spLocks noGrp="1"/>
          </p:cNvSpPr>
          <p:nvPr>
            <p:ph idx="1"/>
          </p:nvPr>
        </p:nvSpPr>
        <p:spPr>
          <a:xfrm>
            <a:off x="916518" y="1662326"/>
            <a:ext cx="11109830" cy="4726300"/>
          </a:xfrm>
        </p:spPr>
        <p:txBody>
          <a:bodyPr>
            <a:normAutofit/>
          </a:bodyPr>
          <a:lstStyle/>
          <a:p>
            <a:pPr marL="460375" indent="-460375">
              <a:buNone/>
            </a:pPr>
            <a:r>
              <a:rPr lang="en-US" sz="1600" b="0" i="0" dirty="0">
                <a:solidFill>
                  <a:srgbClr val="232323"/>
                </a:solidFill>
                <a:effectLst/>
              </a:rPr>
              <a:t>Baddeley, A. D., &amp; Logie, R. H. (1999). Working memory: The multiple component model. In A. Miyake &amp; P. Shah (Eds.), </a:t>
            </a:r>
            <a:r>
              <a:rPr lang="en-US" sz="1600" b="0" i="1" dirty="0">
                <a:solidFill>
                  <a:srgbClr val="232323"/>
                </a:solidFill>
                <a:effectLst/>
              </a:rPr>
              <a:t>Models of working memory</a:t>
            </a:r>
            <a:r>
              <a:rPr lang="en-US" sz="1600" b="0" i="0" dirty="0">
                <a:solidFill>
                  <a:srgbClr val="232323"/>
                </a:solidFill>
                <a:effectLst/>
              </a:rPr>
              <a:t> (pp. 28–61). Cambridge University Press. </a:t>
            </a:r>
          </a:p>
          <a:p>
            <a:pPr marL="460375" indent="-460375">
              <a:buNone/>
            </a:pPr>
            <a:r>
              <a:rPr lang="en-US" sz="1600" b="0" i="0" dirty="0">
                <a:solidFill>
                  <a:srgbClr val="000000"/>
                </a:solidFill>
                <a:effectLst/>
              </a:rPr>
              <a:t>Dougherty, B. J., Bryant, D. P., Bryant, B. R., Darrough, R. L., &amp; Pfannenstiel, K. H. (2015). Developing concepts and generalizations to build algebraic thinking: The reversibility, flexibility, and generalization approach. </a:t>
            </a:r>
            <a:r>
              <a:rPr lang="en-US" sz="1600" b="0" i="1" dirty="0">
                <a:solidFill>
                  <a:srgbClr val="000000"/>
                </a:solidFill>
                <a:effectLst/>
              </a:rPr>
              <a:t>Intervention in School and Clinic</a:t>
            </a:r>
            <a:r>
              <a:rPr lang="en-US" sz="1600" b="0" i="0" dirty="0">
                <a:solidFill>
                  <a:srgbClr val="000000"/>
                </a:solidFill>
                <a:effectLst/>
              </a:rPr>
              <a:t>, </a:t>
            </a:r>
            <a:r>
              <a:rPr lang="en-US" sz="1600" b="0" i="1" dirty="0">
                <a:solidFill>
                  <a:srgbClr val="000000"/>
                </a:solidFill>
                <a:effectLst/>
              </a:rPr>
              <a:t>50</a:t>
            </a:r>
            <a:r>
              <a:rPr lang="en-US" sz="1600" b="0" dirty="0">
                <a:solidFill>
                  <a:srgbClr val="000000"/>
                </a:solidFill>
                <a:effectLst/>
              </a:rPr>
              <a:t>(5),</a:t>
            </a:r>
            <a:r>
              <a:rPr lang="en-US" sz="1600" b="0" i="0" dirty="0">
                <a:solidFill>
                  <a:srgbClr val="000000"/>
                </a:solidFill>
                <a:effectLst/>
              </a:rPr>
              <a:t> 273–281. </a:t>
            </a:r>
            <a:r>
              <a:rPr lang="en-US" sz="1600" b="0" i="0" dirty="0">
                <a:solidFill>
                  <a:srgbClr val="000000"/>
                </a:solidFill>
                <a:effectLst/>
                <a:hlinkClick r:id="rId2"/>
              </a:rPr>
              <a:t>https://files.eric.ed.gov/fulltext/ED577155.pdf</a:t>
            </a:r>
            <a:endParaRPr lang="en-US" sz="1600" dirty="0"/>
          </a:p>
          <a:p>
            <a:pPr marL="460375" indent="-460375">
              <a:buNone/>
            </a:pPr>
            <a:r>
              <a:rPr lang="en-US" sz="1600" dirty="0"/>
              <a:t>Fuchs, L. S., Bucka, N., Clarke, B., Dougherty, B., Jordan, N. C., Karp, K. S., Woodward, J., Jayanthi, M., Gersten, R., Newman-Gonchar, R., Schumacher, R., Hammond, K., Lyskawa, J., Keating, B., &amp; Morgan, S. (2021). </a:t>
            </a:r>
            <a:r>
              <a:rPr lang="en-US" sz="1600" i="1" dirty="0"/>
              <a:t>Assisting students struggling with mathematics: Intervention in the elementary grades </a:t>
            </a:r>
            <a:r>
              <a:rPr lang="en-US" sz="1600" dirty="0"/>
              <a:t>(WWC 2021006). U.S. Department of Education, Institute of Education Sciences, National Center for Education Evaluation and Regional Assistance. </a:t>
            </a:r>
            <a:r>
              <a:rPr lang="en-US" sz="1600" dirty="0">
                <a:hlinkClick r:id="rId3"/>
              </a:rPr>
              <a:t>https://ies.ed.gov/ncee/wwc/Docs/PracticeGuide/WWC2021006-Math-PG.pdf</a:t>
            </a:r>
            <a:r>
              <a:rPr lang="en-US" sz="1600" dirty="0"/>
              <a:t> </a:t>
            </a:r>
          </a:p>
          <a:p>
            <a:pPr marL="460375" indent="-460375">
              <a:buNone/>
            </a:pPr>
            <a:r>
              <a:rPr lang="en-US" sz="1600" dirty="0"/>
              <a:t>Fullan, M., &amp; Quinn, J. (2016). </a:t>
            </a:r>
            <a:r>
              <a:rPr lang="en-US" sz="1600" i="1" dirty="0"/>
              <a:t>Coherence: The right</a:t>
            </a:r>
            <a:r>
              <a:rPr lang="en-US" sz="1600" dirty="0"/>
              <a:t> </a:t>
            </a:r>
            <a:r>
              <a:rPr lang="en-US" sz="1600" i="1" dirty="0"/>
              <a:t>drivers in action for schools, districts, and systems</a:t>
            </a:r>
            <a:r>
              <a:rPr lang="en-US" sz="1600" dirty="0"/>
              <a:t>. Corwin Press.</a:t>
            </a:r>
          </a:p>
          <a:p>
            <a:pPr marL="460375" indent="-460375">
              <a:buNone/>
            </a:pPr>
            <a:r>
              <a:rPr lang="en-US" sz="1600" b="0" i="0" dirty="0">
                <a:effectLst/>
              </a:rPr>
              <a:t>Geary, D. C. (2004). Mathematics and learning disabilities. </a:t>
            </a:r>
            <a:r>
              <a:rPr lang="en-US" sz="1600" b="0" i="1" dirty="0">
                <a:effectLst/>
              </a:rPr>
              <a:t>Journal of Learning Disabilities</a:t>
            </a:r>
            <a:r>
              <a:rPr lang="en-US" sz="1600" b="0" i="0" dirty="0">
                <a:effectLst/>
              </a:rPr>
              <a:t>, </a:t>
            </a:r>
            <a:r>
              <a:rPr lang="en-US" sz="1600" b="0" i="1" dirty="0">
                <a:effectLst/>
              </a:rPr>
              <a:t>37</a:t>
            </a:r>
            <a:r>
              <a:rPr lang="en-US" sz="1600" b="0" i="0" dirty="0">
                <a:effectLst/>
              </a:rPr>
              <a:t>(1), 4–15. </a:t>
            </a:r>
            <a:r>
              <a:rPr lang="en-US" sz="1600" b="0" i="0" dirty="0">
                <a:effectLst/>
                <a:hlinkClick r:id="rId4"/>
              </a:rPr>
              <a:t>https://doi.org/10.1177/00222194040370010201</a:t>
            </a:r>
            <a:endParaRPr lang="en-US" sz="1600" b="0" i="0" dirty="0">
              <a:effectLst/>
            </a:endParaRPr>
          </a:p>
        </p:txBody>
      </p:sp>
    </p:spTree>
    <p:extLst>
      <p:ext uri="{BB962C8B-B14F-4D97-AF65-F5344CB8AC3E}">
        <p14:creationId xmlns:p14="http://schemas.microsoft.com/office/powerpoint/2010/main" val="11656262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9699-CC7B-4465-8CD6-C43CDFD955D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4660CC8-B8F3-4CD3-8C0A-43A03A077095}"/>
              </a:ext>
            </a:extLst>
          </p:cNvPr>
          <p:cNvSpPr>
            <a:spLocks noGrp="1"/>
          </p:cNvSpPr>
          <p:nvPr>
            <p:ph idx="1"/>
          </p:nvPr>
        </p:nvSpPr>
        <p:spPr/>
        <p:txBody>
          <a:bodyPr/>
          <a:lstStyle/>
          <a:p>
            <a:pPr marL="460375" indent="-460375">
              <a:buNone/>
            </a:pPr>
            <a:r>
              <a:rPr lang="en-US" sz="1600" dirty="0"/>
              <a:t>Molina, C. (2012). </a:t>
            </a:r>
            <a:r>
              <a:rPr lang="en-US" sz="1600" i="1" dirty="0"/>
              <a:t>The problem with math is English: A language-focused approach to helping all students develop a deeper understanding of mathematics</a:t>
            </a:r>
            <a:r>
              <a:rPr lang="en-US" sz="1600" dirty="0"/>
              <a:t>. Jossey-Bass.</a:t>
            </a:r>
          </a:p>
          <a:p>
            <a:pPr marL="460375" indent="-460375">
              <a:buNone/>
            </a:pPr>
            <a:r>
              <a:rPr lang="en-US" sz="1600" dirty="0"/>
              <a:t>SanGiovanni, J., &amp; Novak, J. R. (2018). </a:t>
            </a:r>
            <a:r>
              <a:rPr lang="en-US" sz="1600" i="1" dirty="0"/>
              <a:t>Mine the gap for mathematical understanding: Grades 6</a:t>
            </a:r>
            <a:r>
              <a:rPr lang="en-US" sz="1600" dirty="0"/>
              <a:t>–</a:t>
            </a:r>
            <a:r>
              <a:rPr lang="en-US" sz="1600" i="1" dirty="0"/>
              <a:t>8</a:t>
            </a:r>
            <a:r>
              <a:rPr lang="en-US" sz="1600" dirty="0"/>
              <a:t>. Corwin Press.</a:t>
            </a:r>
            <a:endParaRPr lang="en-US" sz="1600" b="0" i="0" dirty="0">
              <a:solidFill>
                <a:srgbClr val="333333"/>
              </a:solidFill>
              <a:effectLst/>
            </a:endParaRPr>
          </a:p>
          <a:p>
            <a:pPr marL="460375" indent="-460375">
              <a:buNone/>
            </a:pPr>
            <a:r>
              <a:rPr lang="en-US" sz="1600" b="0" i="0" dirty="0">
                <a:effectLst/>
              </a:rPr>
              <a:t>Siegler, R. S. (1988). Strategy choice procedures and the development of multiplication skill. </a:t>
            </a:r>
            <a:r>
              <a:rPr lang="en-US" sz="1600" b="0" i="1" dirty="0">
                <a:effectLst/>
              </a:rPr>
              <a:t>Journal of Experimental Psychology: General, 117</a:t>
            </a:r>
            <a:r>
              <a:rPr lang="en-US" sz="1600" b="0" i="0" dirty="0">
                <a:effectLst/>
              </a:rPr>
              <a:t>(3), 258–275. </a:t>
            </a:r>
            <a:r>
              <a:rPr lang="en-US" sz="1600" b="0" i="0" dirty="0">
                <a:effectLst/>
                <a:hlinkClick r:id="rId2"/>
              </a:rPr>
              <a:t>https://doi.org/</a:t>
            </a:r>
            <a:r>
              <a:rPr lang="en-US" sz="1600" b="0" i="0" strike="noStrike" dirty="0">
                <a:effectLst/>
                <a:hlinkClick r:id="rId2"/>
              </a:rPr>
              <a:t>10.1037/0096-3445.117.3.258</a:t>
            </a:r>
            <a:endParaRPr lang="en-US" sz="1600" b="0" i="0" strike="noStrike" dirty="0">
              <a:effectLst/>
            </a:endParaRPr>
          </a:p>
          <a:p>
            <a:pPr marL="460375" indent="-460375">
              <a:buNone/>
            </a:pPr>
            <a:r>
              <a:rPr lang="en-US" sz="1600" dirty="0"/>
              <a:t>Star, J. R., Foegen, A., Larson, M. R., McCallum, W. G., Porath, J., Zbiek, R. M., Caronongan, P., Furgeson, J., Keating, B., &amp; Lyskawa, J. (2015). </a:t>
            </a:r>
            <a:r>
              <a:rPr lang="en-US" sz="1600" i="1" dirty="0"/>
              <a:t>Teaching strategies for improving algebra knowledge in middle and high school students</a:t>
            </a:r>
            <a:r>
              <a:rPr lang="en-US" sz="1600" dirty="0"/>
              <a:t> (NCEE 2015-4010). U.S. Department of Education, Institute of Education Sciences, National Center for Education Evaluation and Regional Assistance. </a:t>
            </a:r>
            <a:r>
              <a:rPr lang="en-US" sz="1600" dirty="0">
                <a:hlinkClick r:id="rId3"/>
              </a:rPr>
              <a:t>https://ies.ed.gov/ncee/wwc/docs/practiceguide/wwc_algebra_040715.pdf</a:t>
            </a:r>
            <a:endParaRPr lang="en-US" sz="1600" dirty="0"/>
          </a:p>
          <a:p>
            <a:pPr marL="460375" indent="-460375">
              <a:buNone/>
            </a:pPr>
            <a:r>
              <a:rPr lang="en-US" sz="1600" dirty="0"/>
              <a:t>Wehmeyer, M. L. (1992). Self-determination and the education of students with mental retardation. </a:t>
            </a:r>
            <a:r>
              <a:rPr lang="en-US" sz="1600" i="1" dirty="0"/>
              <a:t>Education and Training in Mental Retardation</a:t>
            </a:r>
            <a:r>
              <a:rPr lang="en-US" sz="1600" dirty="0"/>
              <a:t>,</a:t>
            </a:r>
            <a:r>
              <a:rPr lang="en-US" sz="1600" i="1" dirty="0"/>
              <a:t> 27, </a:t>
            </a:r>
            <a:r>
              <a:rPr lang="en-US" sz="1600" dirty="0"/>
              <a:t>302–314. </a:t>
            </a:r>
            <a:r>
              <a:rPr lang="en-US" sz="1600" dirty="0">
                <a:hlinkClick r:id="rId4"/>
              </a:rPr>
              <a:t>https://files.eric.ed.gov/fulltext/ED470036.pdf</a:t>
            </a:r>
            <a:endParaRPr lang="en-US" sz="1600" dirty="0"/>
          </a:p>
        </p:txBody>
      </p:sp>
      <p:sp>
        <p:nvSpPr>
          <p:cNvPr id="4" name="Slide Number Placeholder 3">
            <a:extLst>
              <a:ext uri="{FF2B5EF4-FFF2-40B4-BE49-F238E27FC236}">
                <a16:creationId xmlns:a16="http://schemas.microsoft.com/office/drawing/2014/main" id="{A798EA32-E9ED-405C-A715-58E2E7BC8ACB}"/>
              </a:ext>
            </a:extLst>
          </p:cNvPr>
          <p:cNvSpPr>
            <a:spLocks noGrp="1"/>
          </p:cNvSpPr>
          <p:nvPr>
            <p:ph type="sldNum" sz="quarter" idx="10"/>
          </p:nvPr>
        </p:nvSpPr>
        <p:spPr/>
        <p:txBody>
          <a:bodyPr/>
          <a:lstStyle/>
          <a:p>
            <a:pPr algn="r"/>
            <a:fld id="{F3477EC8-074D-41C4-94AE-E9EA7CEEA348}" type="slidenum">
              <a:rPr lang="en-US" smtClean="0"/>
              <a:pPr algn="r"/>
              <a:t>183</a:t>
            </a:fld>
            <a:endParaRPr lang="en-US" dirty="0"/>
          </a:p>
        </p:txBody>
      </p:sp>
    </p:spTree>
    <p:extLst>
      <p:ext uri="{BB962C8B-B14F-4D97-AF65-F5344CB8AC3E}">
        <p14:creationId xmlns:p14="http://schemas.microsoft.com/office/powerpoint/2010/main" val="1703306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57CB-1241-294B-9CBF-6CC79E43BBEE}"/>
              </a:ext>
            </a:extLst>
          </p:cNvPr>
          <p:cNvSpPr>
            <a:spLocks noGrp="1"/>
          </p:cNvSpPr>
          <p:nvPr>
            <p:ph type="ctrTitle"/>
          </p:nvPr>
        </p:nvSpPr>
        <p:spPr>
          <a:xfrm>
            <a:off x="1524000" y="2586633"/>
            <a:ext cx="9144000" cy="923330"/>
          </a:xfrm>
        </p:spPr>
        <p:txBody>
          <a:bodyPr/>
          <a:lstStyle/>
          <a:p>
            <a:r>
              <a:rPr lang="en-US" dirty="0"/>
              <a:t>Housekeeping</a:t>
            </a:r>
          </a:p>
        </p:txBody>
      </p:sp>
      <p:sp>
        <p:nvSpPr>
          <p:cNvPr id="3" name="Subtitle 2">
            <a:extLst>
              <a:ext uri="{FF2B5EF4-FFF2-40B4-BE49-F238E27FC236}">
                <a16:creationId xmlns:a16="http://schemas.microsoft.com/office/drawing/2014/main" id="{1E629256-02CC-A644-ABE6-BD140F6F4D7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06486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2EB4-0813-46EC-A8CE-02DD2E53795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B75B4AE-C3E1-44B6-9307-04FC9234E57B}"/>
              </a:ext>
            </a:extLst>
          </p:cNvPr>
          <p:cNvSpPr>
            <a:spLocks noGrp="1"/>
          </p:cNvSpPr>
          <p:nvPr>
            <p:ph idx="1"/>
          </p:nvPr>
        </p:nvSpPr>
        <p:spPr/>
        <p:txBody>
          <a:bodyPr/>
          <a:lstStyle/>
          <a:p>
            <a:r>
              <a:rPr lang="en-US" dirty="0"/>
              <a:t>In this slide deck, we provide some facilitation and speaker notes as suggestions.</a:t>
            </a:r>
          </a:p>
          <a:p>
            <a:r>
              <a:rPr lang="en-US" dirty="0"/>
              <a:t>The slides and content are pulled from the book, current research, and the process that we completed across three cohorts of teachers.</a:t>
            </a:r>
          </a:p>
          <a:p>
            <a:r>
              <a:rPr lang="en-US" dirty="0"/>
              <a:t>If you have additional reading content or application questions that you think would be helpful, please add to the slides as needed—make this book study YOURS!</a:t>
            </a:r>
          </a:p>
          <a:p>
            <a:r>
              <a:rPr lang="en-US" dirty="0"/>
              <a:t>Likewise, if there is content not related to your participants (e.g., </a:t>
            </a:r>
            <a:r>
              <a:rPr lang="en-US" i="1" dirty="0"/>
              <a:t>What state are you from? </a:t>
            </a:r>
            <a:r>
              <a:rPr lang="en-US" dirty="0"/>
              <a:t>if you are all in the same district), feel free to remove it. </a:t>
            </a:r>
          </a:p>
        </p:txBody>
      </p:sp>
      <p:sp>
        <p:nvSpPr>
          <p:cNvPr id="4" name="Slide Number Placeholder 3">
            <a:extLst>
              <a:ext uri="{FF2B5EF4-FFF2-40B4-BE49-F238E27FC236}">
                <a16:creationId xmlns:a16="http://schemas.microsoft.com/office/drawing/2014/main" id="{FFD0DBCA-4B88-4CF8-8CC2-F8151120D742}"/>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spTree>
    <p:extLst>
      <p:ext uri="{BB962C8B-B14F-4D97-AF65-F5344CB8AC3E}">
        <p14:creationId xmlns:p14="http://schemas.microsoft.com/office/powerpoint/2010/main" val="4033068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Working Assumptions</a:t>
            </a:r>
          </a:p>
        </p:txBody>
      </p:sp>
      <p:sp>
        <p:nvSpPr>
          <p:cNvPr id="4" name="Content Placeholder 3">
            <a:extLst>
              <a:ext uri="{FF2B5EF4-FFF2-40B4-BE49-F238E27FC236}">
                <a16:creationId xmlns:a16="http://schemas.microsoft.com/office/drawing/2014/main" id="{1470A8D2-BEE5-48A6-B36E-FFED44EC20DF}"/>
              </a:ext>
            </a:extLst>
          </p:cNvPr>
          <p:cNvSpPr>
            <a:spLocks noGrp="1"/>
          </p:cNvSpPr>
          <p:nvPr>
            <p:ph sz="quarter" idx="12"/>
          </p:nvPr>
        </p:nvSpPr>
        <p:spPr>
          <a:xfrm>
            <a:off x="916517" y="1727464"/>
            <a:ext cx="5325535" cy="3624256"/>
          </a:xfrm>
        </p:spPr>
        <p:txBody>
          <a:bodyPr/>
          <a:lstStyle/>
          <a:p>
            <a:r>
              <a:rPr lang="en-US" kern="0" dirty="0">
                <a:ea typeface="Calibri"/>
                <a:cs typeface="Calibri Light" panose="020F0302020204030204" pitchFamily="34" charset="0"/>
              </a:rPr>
              <a:t>Everyone has wisdom that we need!</a:t>
            </a:r>
          </a:p>
          <a:p>
            <a:r>
              <a:rPr lang="en-US" kern="0" dirty="0">
                <a:ea typeface="Calibri"/>
                <a:cs typeface="Calibri Light" panose="020F0302020204030204" pitchFamily="34" charset="0"/>
              </a:rPr>
              <a:t>This is a space of mutual learning.</a:t>
            </a:r>
          </a:p>
          <a:p>
            <a:r>
              <a:rPr lang="en-US" kern="0" dirty="0">
                <a:ea typeface="Calibri"/>
                <a:cs typeface="Calibri Light" panose="020F0302020204030204" pitchFamily="34" charset="0"/>
              </a:rPr>
              <a:t>Everyone’s time and space are valuable.</a:t>
            </a:r>
          </a:p>
          <a:p>
            <a:r>
              <a:rPr lang="en-US" kern="0" dirty="0">
                <a:ea typeface="Calibri"/>
                <a:cs typeface="Calibri Light" panose="020F0302020204030204" pitchFamily="34" charset="0"/>
              </a:rPr>
              <a:t>We bring our whole selves to everything we do.</a:t>
            </a:r>
          </a:p>
        </p:txBody>
      </p:sp>
      <p:sp>
        <p:nvSpPr>
          <p:cNvPr id="5" name="Content Placeholder 4">
            <a:extLst>
              <a:ext uri="{FF2B5EF4-FFF2-40B4-BE49-F238E27FC236}">
                <a16:creationId xmlns:a16="http://schemas.microsoft.com/office/drawing/2014/main" id="{B25E302D-9431-4808-AE5E-E49E6A2D88BB}"/>
              </a:ext>
            </a:extLst>
          </p:cNvPr>
          <p:cNvSpPr>
            <a:spLocks noGrp="1"/>
          </p:cNvSpPr>
          <p:nvPr>
            <p:ph sz="quarter" idx="13"/>
          </p:nvPr>
        </p:nvSpPr>
        <p:spPr>
          <a:xfrm>
            <a:off x="6551085" y="1727463"/>
            <a:ext cx="5331883" cy="3610079"/>
          </a:xfrm>
        </p:spPr>
        <p:txBody>
          <a:bodyPr/>
          <a:lstStyle/>
          <a:p>
            <a:pPr defTabSz="457200" eaLnBrk="0" hangingPunct="0">
              <a:defRPr/>
            </a:pPr>
            <a:r>
              <a:rPr lang="en-US" dirty="0">
                <a:latin typeface="Calibri"/>
                <a:cs typeface="Calibri Light"/>
              </a:rPr>
              <a:t>Listen actively.</a:t>
            </a:r>
          </a:p>
          <a:p>
            <a:pPr defTabSz="457200" eaLnBrk="0" hangingPunct="0">
              <a:defRPr/>
            </a:pPr>
            <a:r>
              <a:rPr lang="en-US" dirty="0">
                <a:latin typeface="Calibri"/>
                <a:cs typeface="Calibri Light"/>
              </a:rPr>
              <a:t>Practice self-awareness and self-management.</a:t>
            </a:r>
          </a:p>
          <a:p>
            <a:pPr defTabSz="457200" eaLnBrk="0" hangingPunct="0">
              <a:defRPr/>
            </a:pPr>
            <a:r>
              <a:rPr lang="en-US" dirty="0">
                <a:latin typeface="Calibri"/>
                <a:cs typeface="Calibri Light"/>
              </a:rPr>
              <a:t>Be present; manage technology. </a:t>
            </a:r>
            <a:endParaRPr lang="en-US" dirty="0">
              <a:cs typeface="Calibri Light" panose="020F0302020204030204" pitchFamily="34" charset="0"/>
            </a:endParaRPr>
          </a:p>
          <a:p>
            <a:pPr defTabSz="457200" eaLnBrk="0" hangingPunct="0">
              <a:defRPr/>
            </a:pPr>
            <a:r>
              <a:rPr lang="en-US" dirty="0">
                <a:latin typeface="Calibri"/>
                <a:cs typeface="Calibri Light"/>
              </a:rPr>
              <a:t>Start and end on time.</a:t>
            </a:r>
          </a:p>
          <a:p>
            <a:pPr defTabSz="457200" eaLnBrk="0" hangingPunct="0">
              <a:defRPr/>
            </a:pPr>
            <a:r>
              <a:rPr lang="en-US" dirty="0">
                <a:latin typeface="Calibri"/>
                <a:cs typeface="Calibri Light"/>
              </a:rPr>
              <a:t>Others?</a:t>
            </a:r>
          </a:p>
        </p:txBody>
      </p:sp>
      <p:sp>
        <p:nvSpPr>
          <p:cNvPr id="24" name="Title 1">
            <a:extLst>
              <a:ext uri="{FF2B5EF4-FFF2-40B4-BE49-F238E27FC236}">
                <a16:creationId xmlns:a16="http://schemas.microsoft.com/office/drawing/2014/main" id="{3699F24B-5689-AE47-9AAC-D00C8358F722}"/>
              </a:ext>
            </a:extLst>
          </p:cNvPr>
          <p:cNvSpPr txBox="1">
            <a:spLocks/>
          </p:cNvSpPr>
          <p:nvPr/>
        </p:nvSpPr>
        <p:spPr bwMode="auto">
          <a:xfrm>
            <a:off x="6551085" y="752631"/>
            <a:ext cx="3557451" cy="62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514350" rtl="0" eaLnBrk="0" fontAlgn="base" hangingPunct="0">
              <a:spcBef>
                <a:spcPct val="0"/>
              </a:spcBef>
              <a:spcAft>
                <a:spcPct val="0"/>
              </a:spcAft>
              <a:defRPr sz="2800" kern="1200">
                <a:solidFill>
                  <a:schemeClr val="accent2"/>
                </a:solidFill>
                <a:latin typeface="+mj-lt"/>
                <a:ea typeface="+mj-ea"/>
                <a:cs typeface="Calibri"/>
              </a:defRPr>
            </a:lvl1pPr>
            <a:lvl2pPr algn="l" defTabSz="514350" rtl="0" eaLnBrk="0" fontAlgn="base" hangingPunct="0">
              <a:spcBef>
                <a:spcPct val="0"/>
              </a:spcBef>
              <a:spcAft>
                <a:spcPct val="0"/>
              </a:spcAft>
              <a:defRPr sz="3200">
                <a:solidFill>
                  <a:schemeClr val="accent2"/>
                </a:solidFill>
                <a:latin typeface="Calibri" panose="020F0502020204030204" pitchFamily="34" charset="0"/>
                <a:cs typeface="Calibri" panose="020F0502020204030204" pitchFamily="34" charset="0"/>
              </a:defRPr>
            </a:lvl2pPr>
            <a:lvl3pPr algn="l" defTabSz="514350" rtl="0" eaLnBrk="0" fontAlgn="base" hangingPunct="0">
              <a:spcBef>
                <a:spcPct val="0"/>
              </a:spcBef>
              <a:spcAft>
                <a:spcPct val="0"/>
              </a:spcAft>
              <a:defRPr sz="3200">
                <a:solidFill>
                  <a:schemeClr val="accent2"/>
                </a:solidFill>
                <a:latin typeface="Calibri" panose="020F0502020204030204" pitchFamily="34" charset="0"/>
                <a:cs typeface="Calibri" panose="020F0502020204030204" pitchFamily="34" charset="0"/>
              </a:defRPr>
            </a:lvl3pPr>
            <a:lvl4pPr algn="l" defTabSz="514350" rtl="0" eaLnBrk="0" fontAlgn="base" hangingPunct="0">
              <a:spcBef>
                <a:spcPct val="0"/>
              </a:spcBef>
              <a:spcAft>
                <a:spcPct val="0"/>
              </a:spcAft>
              <a:defRPr sz="3200">
                <a:solidFill>
                  <a:schemeClr val="accent2"/>
                </a:solidFill>
                <a:latin typeface="Calibri" panose="020F0502020204030204" pitchFamily="34" charset="0"/>
                <a:cs typeface="Calibri" panose="020F0502020204030204" pitchFamily="34" charset="0"/>
              </a:defRPr>
            </a:lvl4pPr>
            <a:lvl5pPr algn="l" defTabSz="514350" rtl="0" eaLnBrk="0" fontAlgn="base" hangingPunct="0">
              <a:spcBef>
                <a:spcPct val="0"/>
              </a:spcBef>
              <a:spcAft>
                <a:spcPct val="0"/>
              </a:spcAft>
              <a:defRPr sz="3200">
                <a:solidFill>
                  <a:schemeClr val="accent2"/>
                </a:solidFill>
                <a:latin typeface="Calibri" panose="020F0502020204030204" pitchFamily="34" charset="0"/>
                <a:cs typeface="Calibri" panose="020F0502020204030204" pitchFamily="34" charset="0"/>
              </a:defRPr>
            </a:lvl5pPr>
            <a:lvl6pPr marL="457200" algn="l" defTabSz="514350" rtl="0" fontAlgn="base">
              <a:spcBef>
                <a:spcPct val="0"/>
              </a:spcBef>
              <a:spcAft>
                <a:spcPct val="0"/>
              </a:spcAft>
              <a:defRPr sz="3200">
                <a:solidFill>
                  <a:schemeClr val="accent2"/>
                </a:solidFill>
                <a:latin typeface="Calibri" panose="020F0502020204030204" pitchFamily="34" charset="0"/>
                <a:cs typeface="Calibri" panose="020F0502020204030204" pitchFamily="34" charset="0"/>
              </a:defRPr>
            </a:lvl6pPr>
            <a:lvl7pPr marL="914400" algn="l" defTabSz="514350" rtl="0" fontAlgn="base">
              <a:spcBef>
                <a:spcPct val="0"/>
              </a:spcBef>
              <a:spcAft>
                <a:spcPct val="0"/>
              </a:spcAft>
              <a:defRPr sz="3200">
                <a:solidFill>
                  <a:schemeClr val="accent2"/>
                </a:solidFill>
                <a:latin typeface="Calibri" panose="020F0502020204030204" pitchFamily="34" charset="0"/>
                <a:cs typeface="Calibri" panose="020F0502020204030204" pitchFamily="34" charset="0"/>
              </a:defRPr>
            </a:lvl7pPr>
            <a:lvl8pPr marL="1371600" algn="l" defTabSz="514350" rtl="0" fontAlgn="base">
              <a:spcBef>
                <a:spcPct val="0"/>
              </a:spcBef>
              <a:spcAft>
                <a:spcPct val="0"/>
              </a:spcAft>
              <a:defRPr sz="3200">
                <a:solidFill>
                  <a:schemeClr val="accent2"/>
                </a:solidFill>
                <a:latin typeface="Calibri" panose="020F0502020204030204" pitchFamily="34" charset="0"/>
                <a:cs typeface="Calibri" panose="020F0502020204030204" pitchFamily="34" charset="0"/>
              </a:defRPr>
            </a:lvl8pPr>
            <a:lvl9pPr marL="1828800" algn="l" defTabSz="514350" rtl="0" fontAlgn="base">
              <a:spcBef>
                <a:spcPct val="0"/>
              </a:spcBef>
              <a:spcAft>
                <a:spcPct val="0"/>
              </a:spcAft>
              <a:defRPr sz="3200">
                <a:solidFill>
                  <a:schemeClr val="accent2"/>
                </a:solidFill>
                <a:latin typeface="Calibri" panose="020F0502020204030204" pitchFamily="34" charset="0"/>
                <a:cs typeface="Calibri" panose="020F0502020204030204" pitchFamily="34" charset="0"/>
              </a:defRPr>
            </a:lvl9p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52419B"/>
                </a:solidFill>
                <a:effectLst/>
                <a:uLnTx/>
                <a:uFillTx/>
                <a:latin typeface="Calibri" panose="020F0502020204030204" pitchFamily="34" charset="0"/>
                <a:ea typeface="ＭＳ Ｐゴシック" charset="0"/>
                <a:cs typeface="Calibri" panose="020F0502020204030204" pitchFamily="34" charset="0"/>
              </a:rPr>
              <a:t>Norms</a:t>
            </a:r>
            <a:endParaRPr kumimoji="0" lang="en-US" sz="3200" b="0" i="0" u="none" strike="noStrike" kern="1200" cap="none" spc="0" normalizeH="0" baseline="0" noProof="0" dirty="0">
              <a:ln>
                <a:noFill/>
              </a:ln>
              <a:solidFill>
                <a:srgbClr val="D4D4D4">
                  <a:lumMod val="75000"/>
                </a:srgbClr>
              </a:solidFill>
              <a:effectLst/>
              <a:uLnTx/>
              <a:uFillTx/>
              <a:latin typeface="Calibri"/>
              <a:ea typeface="+mj-ea"/>
              <a:cs typeface="Calibri"/>
            </a:endParaRPr>
          </a:p>
        </p:txBody>
      </p:sp>
      <p:pic>
        <p:nvPicPr>
          <p:cNvPr id="27" name="Graphic 26" descr="Owl">
            <a:extLst>
              <a:ext uri="{FF2B5EF4-FFF2-40B4-BE49-F238E27FC236}">
                <a16:creationId xmlns:a16="http://schemas.microsoft.com/office/drawing/2014/main" id="{F766435B-A48E-B449-BE36-5DB91B3D05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65841" y="5424221"/>
            <a:ext cx="897808" cy="897808"/>
          </a:xfrm>
          <a:prstGeom prst="rect">
            <a:avLst/>
          </a:prstGeom>
        </p:spPr>
      </p:pic>
      <p:pic>
        <p:nvPicPr>
          <p:cNvPr id="28" name="Picture 27">
            <a:extLst>
              <a:ext uri="{FF2B5EF4-FFF2-40B4-BE49-F238E27FC236}">
                <a16:creationId xmlns:a16="http://schemas.microsoft.com/office/drawing/2014/main" id="{41ADB4E4-FBC6-D54F-AC8D-0AB77D13D003}"/>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5592970" y="5323488"/>
            <a:ext cx="1018291" cy="1098022"/>
          </a:xfrm>
          <a:prstGeom prst="rect">
            <a:avLst/>
          </a:prstGeom>
        </p:spPr>
      </p:pic>
      <p:pic>
        <p:nvPicPr>
          <p:cNvPr id="20" name="Picture 19">
            <a:extLst>
              <a:ext uri="{FF2B5EF4-FFF2-40B4-BE49-F238E27FC236}">
                <a16:creationId xmlns:a16="http://schemas.microsoft.com/office/drawing/2014/main" id="{DFF176FD-9CA4-074D-BAB2-674F14151429}"/>
              </a:ext>
            </a:extLst>
          </p:cNvPr>
          <p:cNvPicPr>
            <a:picLocks noChangeAspect="1"/>
          </p:cNvPicPr>
          <p:nvPr/>
        </p:nvPicPr>
        <p:blipFill>
          <a:blip r:embed="rId6" cstate="print">
            <a:duotone>
              <a:schemeClr val="accent4">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7240582" y="5424221"/>
            <a:ext cx="921126" cy="847632"/>
          </a:xfrm>
          <a:prstGeom prst="rect">
            <a:avLst/>
          </a:prstGeom>
        </p:spPr>
      </p:pic>
    </p:spTree>
    <p:extLst>
      <p:ext uri="{BB962C8B-B14F-4D97-AF65-F5344CB8AC3E}">
        <p14:creationId xmlns:p14="http://schemas.microsoft.com/office/powerpoint/2010/main" val="3686897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323F7E-73B1-4C04-87DF-C22F48FB8C4D}"/>
              </a:ext>
            </a:extLst>
          </p:cNvPr>
          <p:cNvSpPr>
            <a:spLocks noGrp="1"/>
          </p:cNvSpPr>
          <p:nvPr>
            <p:ph type="title"/>
          </p:nvPr>
        </p:nvSpPr>
        <p:spPr/>
        <p:txBody>
          <a:bodyPr/>
          <a:lstStyle/>
          <a:p>
            <a:r>
              <a:rPr lang="en-US" dirty="0"/>
              <a:t>Using a Virtual Platform</a:t>
            </a:r>
          </a:p>
        </p:txBody>
      </p:sp>
      <p:sp>
        <p:nvSpPr>
          <p:cNvPr id="9" name="Content Placeholder 8">
            <a:extLst>
              <a:ext uri="{FF2B5EF4-FFF2-40B4-BE49-F238E27FC236}">
                <a16:creationId xmlns:a16="http://schemas.microsoft.com/office/drawing/2014/main" id="{FA4ABE36-A3D0-4500-8420-27026B44C84A}"/>
              </a:ext>
            </a:extLst>
          </p:cNvPr>
          <p:cNvSpPr>
            <a:spLocks noGrp="1"/>
          </p:cNvSpPr>
          <p:nvPr>
            <p:ph idx="1"/>
          </p:nvPr>
        </p:nvSpPr>
        <p:spPr/>
        <p:txBody>
          <a:bodyPr>
            <a:normAutofit/>
          </a:bodyPr>
          <a:lstStyle/>
          <a:p>
            <a:r>
              <a:rPr lang="en-US" dirty="0"/>
              <a:t>Use the black bar on your screen to control your audio and video and to view the participant list and chat.</a:t>
            </a:r>
          </a:p>
          <a:p>
            <a:pPr lvl="1"/>
            <a:r>
              <a:rPr lang="en-US" sz="2400" dirty="0"/>
              <a:t>When you join, your audio will be muted. Please remain muted when you’re not speaking.</a:t>
            </a:r>
          </a:p>
          <a:p>
            <a:pPr lvl="1"/>
            <a:r>
              <a:rPr lang="en-US" sz="2400" dirty="0"/>
              <a:t>We welcome you to turn on your camera and join us via video.</a:t>
            </a:r>
          </a:p>
          <a:p>
            <a:r>
              <a:rPr lang="en-US" dirty="0"/>
              <a:t>Use the Raise Hand button on your participant feedback bar to volunteer to speak; the presenter will call on you.</a:t>
            </a:r>
          </a:p>
          <a:p>
            <a:r>
              <a:rPr lang="en-US" dirty="0"/>
              <a:t>Use the chat to message for tech support.</a:t>
            </a:r>
          </a:p>
        </p:txBody>
      </p:sp>
      <p:sp>
        <p:nvSpPr>
          <p:cNvPr id="23" name="Slide Number Placeholder 22">
            <a:extLst>
              <a:ext uri="{FF2B5EF4-FFF2-40B4-BE49-F238E27FC236}">
                <a16:creationId xmlns:a16="http://schemas.microsoft.com/office/drawing/2014/main" id="{2C2A70E3-040A-4C26-97C6-6CF0FF1D299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78451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0C8A-4C30-DF4B-ACD8-04B79D2754FB}"/>
              </a:ext>
            </a:extLst>
          </p:cNvPr>
          <p:cNvSpPr>
            <a:spLocks noGrp="1"/>
          </p:cNvSpPr>
          <p:nvPr>
            <p:ph type="ctrTitle"/>
          </p:nvPr>
        </p:nvSpPr>
        <p:spPr>
          <a:xfrm>
            <a:off x="1524000" y="2586633"/>
            <a:ext cx="9144000" cy="923330"/>
          </a:xfrm>
        </p:spPr>
        <p:txBody>
          <a:bodyPr/>
          <a:lstStyle/>
          <a:p>
            <a:r>
              <a:rPr lang="en-US" dirty="0"/>
              <a:t>Book Study Overview</a:t>
            </a:r>
          </a:p>
        </p:txBody>
      </p:sp>
      <p:sp>
        <p:nvSpPr>
          <p:cNvPr id="3" name="Subtitle 2">
            <a:extLst>
              <a:ext uri="{FF2B5EF4-FFF2-40B4-BE49-F238E27FC236}">
                <a16:creationId xmlns:a16="http://schemas.microsoft.com/office/drawing/2014/main" id="{C7E15919-D23B-3848-99A1-6DA0A51261F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7904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0CAF-18F5-914A-A5E2-19933DD2F07E}"/>
              </a:ext>
            </a:extLst>
          </p:cNvPr>
          <p:cNvSpPr>
            <a:spLocks noGrp="1"/>
          </p:cNvSpPr>
          <p:nvPr>
            <p:ph type="title"/>
          </p:nvPr>
        </p:nvSpPr>
        <p:spPr>
          <a:xfrm>
            <a:off x="916518" y="359994"/>
            <a:ext cx="10966449" cy="1041294"/>
          </a:xfrm>
        </p:spPr>
        <p:txBody>
          <a:bodyPr wrap="square" anchor="b">
            <a:normAutofit/>
          </a:bodyPr>
          <a:lstStyle/>
          <a:p>
            <a:r>
              <a:rPr lang="en-US" dirty="0"/>
              <a:t>Goal</a:t>
            </a:r>
          </a:p>
        </p:txBody>
      </p:sp>
      <p:sp>
        <p:nvSpPr>
          <p:cNvPr id="3" name="Content Placeholder 2">
            <a:extLst>
              <a:ext uri="{FF2B5EF4-FFF2-40B4-BE49-F238E27FC236}">
                <a16:creationId xmlns:a16="http://schemas.microsoft.com/office/drawing/2014/main" id="{3AEA4CBF-08E4-4645-B6C4-C24E0E1F68EC}"/>
              </a:ext>
            </a:extLst>
          </p:cNvPr>
          <p:cNvSpPr>
            <a:spLocks noGrp="1"/>
          </p:cNvSpPr>
          <p:nvPr>
            <p:ph sz="quarter" idx="11"/>
          </p:nvPr>
        </p:nvSpPr>
        <p:spPr>
          <a:xfrm>
            <a:off x="914400" y="1676400"/>
            <a:ext cx="5941482" cy="4699267"/>
          </a:xfrm>
        </p:spPr>
        <p:txBody>
          <a:bodyPr wrap="square" anchor="t">
            <a:normAutofit/>
          </a:bodyPr>
          <a:lstStyle/>
          <a:p>
            <a:pPr marL="0" indent="0">
              <a:buNone/>
            </a:pPr>
            <a:r>
              <a:rPr lang="en-US" dirty="0">
                <a:solidFill>
                  <a:srgbClr val="000000"/>
                </a:solidFill>
              </a:rPr>
              <a:t>Increase classroom discourse, conceptual understanding, and algebraic reasoning for students in middle school through evidence-based practices. </a:t>
            </a:r>
          </a:p>
        </p:txBody>
      </p:sp>
      <p:pic>
        <p:nvPicPr>
          <p:cNvPr id="9" name="Content Placeholder 8" descr="Image of the Math Pact: Middle School front cover">
            <a:extLst>
              <a:ext uri="{FF2B5EF4-FFF2-40B4-BE49-F238E27FC236}">
                <a16:creationId xmlns:a16="http://schemas.microsoft.com/office/drawing/2014/main" id="{E1A36BB7-21E5-47D6-B5FD-03F7FC4BE720}"/>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8161091" y="1676400"/>
            <a:ext cx="2794558" cy="3992225"/>
          </a:xfrm>
          <a:prstGeom prst="rect">
            <a:avLst/>
          </a:prstGeom>
          <a:noFill/>
        </p:spPr>
      </p:pic>
      <p:sp>
        <p:nvSpPr>
          <p:cNvPr id="2056" name="Text Placeholder 4">
            <a:extLst>
              <a:ext uri="{FF2B5EF4-FFF2-40B4-BE49-F238E27FC236}">
                <a16:creationId xmlns:a16="http://schemas.microsoft.com/office/drawing/2014/main" id="{523F8A2D-AA6C-4C58-C557-2CF4C8858B1E}"/>
              </a:ext>
            </a:extLst>
          </p:cNvPr>
          <p:cNvSpPr>
            <a:spLocks noGrp="1"/>
          </p:cNvSpPr>
          <p:nvPr>
            <p:ph type="body" sz="quarter" idx="13"/>
          </p:nvPr>
        </p:nvSpPr>
        <p:spPr>
          <a:xfrm>
            <a:off x="916518" y="5781754"/>
            <a:ext cx="10966449" cy="213776"/>
          </a:xfrm>
        </p:spPr>
        <p:txBody>
          <a:bodyPr/>
          <a:lstStyle/>
          <a:p>
            <a:pPr>
              <a:spcBef>
                <a:spcPts val="0"/>
              </a:spcBef>
            </a:pPr>
            <a:r>
              <a:rPr lang="en-US" sz="1200" i="1" dirty="0"/>
              <a:t>The Math Pact, Middle School: Achieving Instructional Coherence Within and Across Grades </a:t>
            </a:r>
            <a:r>
              <a:rPr lang="en-US" sz="1200" dirty="0"/>
              <a:t>(Authors: Sarah Bush, Karen Karp, &amp; Barbara Dougherty; 2020; Corwin Press) </a:t>
            </a:r>
          </a:p>
        </p:txBody>
      </p:sp>
      <p:sp>
        <p:nvSpPr>
          <p:cNvPr id="4" name="Slide Number Placeholder 3">
            <a:extLst>
              <a:ext uri="{FF2B5EF4-FFF2-40B4-BE49-F238E27FC236}">
                <a16:creationId xmlns:a16="http://schemas.microsoft.com/office/drawing/2014/main" id="{E7FCBC23-EBDF-3D42-8804-0B1353287DCD}"/>
              </a:ext>
            </a:extLst>
          </p:cNvPr>
          <p:cNvSpPr>
            <a:spLocks noGrp="1"/>
          </p:cNvSpPr>
          <p:nvPr>
            <p:ph type="sldNum" sz="quarter" idx="10"/>
          </p:nvPr>
        </p:nvSpPr>
        <p:spPr>
          <a:xfrm>
            <a:off x="11741903" y="6675976"/>
            <a:ext cx="141064" cy="138499"/>
          </a:xfrm>
        </p:spPr>
        <p:txBody>
          <a:bodyPr wrap="none">
            <a:normAutofit/>
          </a:bodyPr>
          <a:lstStyle/>
          <a:p>
            <a:pPr marL="0" marR="0" lvl="0" indent="0" algn="r" defTabSz="914400" rtl="0" eaLnBrk="1" fontAlgn="auto" latinLnBrk="0" hangingPunct="1">
              <a:spcBef>
                <a:spcPts val="0"/>
              </a:spcBef>
              <a:spcAft>
                <a:spcPts val="600"/>
              </a:spcAft>
              <a:buClrTx/>
              <a:buSzTx/>
              <a:buFontTx/>
              <a:buNone/>
              <a:tabLst/>
              <a:defRPr/>
            </a:pPr>
            <a:fld id="{F3477EC8-074D-41C4-94AE-E9EA7CEEA348}" type="slidenum">
              <a:rPr kumimoji="0" lang="en-US" b="0" i="0" u="none" strike="noStrike" kern="1200" cap="none" spc="0" normalizeH="0" baseline="0" noProof="0" smtClean="0">
                <a:ln>
                  <a:noFill/>
                </a:ln>
                <a:effectLst/>
                <a:uLnTx/>
                <a:uFillTx/>
              </a:rPr>
              <a:pPr marL="0" marR="0" lvl="0" indent="0" algn="r" defTabSz="914400" rtl="0" eaLnBrk="1" fontAlgn="auto" latinLnBrk="0" hangingPunct="1">
                <a:spcBef>
                  <a:spcPts val="0"/>
                </a:spcBef>
                <a:spcAft>
                  <a:spcPts val="600"/>
                </a:spcAft>
                <a:buClrTx/>
                <a:buSzTx/>
                <a:buFontTx/>
                <a:buNone/>
                <a:tabLst/>
                <a:defRPr/>
              </a:pPr>
              <a:t>23</a:t>
            </a:fld>
            <a:endParaRPr kumimoji="0" lang="en-US" b="0" i="0" u="none" strike="noStrike" kern="1200" cap="none" spc="0" normalizeH="0" baseline="0" noProof="0" dirty="0">
              <a:ln>
                <a:noFill/>
              </a:ln>
              <a:effectLst/>
              <a:uLnTx/>
              <a:uFillTx/>
            </a:endParaRPr>
          </a:p>
        </p:txBody>
      </p:sp>
      <p:pic>
        <p:nvPicPr>
          <p:cNvPr id="2050" name="Picture 2" descr="Diagram&#10;&#10;Description automatically generated">
            <a:extLst>
              <a:ext uri="{FF2B5EF4-FFF2-40B4-BE49-F238E27FC236}">
                <a16:creationId xmlns:a16="http://schemas.microsoft.com/office/drawing/2014/main" id="{C76ADB3E-F4CA-B841-AB2E-BC9E25561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96164" y="2629039"/>
            <a:ext cx="12650466" cy="268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40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688A-1F8E-3241-981B-434C515C613F}"/>
              </a:ext>
            </a:extLst>
          </p:cNvPr>
          <p:cNvSpPr>
            <a:spLocks noGrp="1"/>
          </p:cNvSpPr>
          <p:nvPr>
            <p:ph type="title"/>
          </p:nvPr>
        </p:nvSpPr>
        <p:spPr>
          <a:xfrm>
            <a:off x="916518" y="820978"/>
            <a:ext cx="10966449" cy="553998"/>
          </a:xfrm>
        </p:spPr>
        <p:txBody>
          <a:bodyPr/>
          <a:lstStyle/>
          <a:p>
            <a:r>
              <a:rPr lang="en-US" dirty="0"/>
              <a:t>How Will We Achieve This Goal?</a:t>
            </a:r>
          </a:p>
        </p:txBody>
      </p:sp>
      <p:sp>
        <p:nvSpPr>
          <p:cNvPr id="3" name="Content Placeholder 2">
            <a:extLst>
              <a:ext uri="{FF2B5EF4-FFF2-40B4-BE49-F238E27FC236}">
                <a16:creationId xmlns:a16="http://schemas.microsoft.com/office/drawing/2014/main" id="{27238257-D0CD-534C-AF01-5464DDC7A35B}"/>
              </a:ext>
            </a:extLst>
          </p:cNvPr>
          <p:cNvSpPr>
            <a:spLocks noGrp="1"/>
          </p:cNvSpPr>
          <p:nvPr>
            <p:ph idx="1"/>
          </p:nvPr>
        </p:nvSpPr>
        <p:spPr/>
        <p:txBody>
          <a:bodyPr/>
          <a:lstStyle/>
          <a:p>
            <a:r>
              <a:rPr lang="en-US" dirty="0"/>
              <a:t>Increase your understanding of instructional practices to increase student engagement.</a:t>
            </a:r>
          </a:p>
          <a:p>
            <a:r>
              <a:rPr lang="en-US" dirty="0"/>
              <a:t>Increase the use of higher-level questions during teaching and in assignments (in-class and homework).</a:t>
            </a:r>
          </a:p>
          <a:p>
            <a:r>
              <a:rPr lang="en-US" dirty="0"/>
              <a:t>Increase the use of multiple representations. </a:t>
            </a:r>
          </a:p>
          <a:p>
            <a:r>
              <a:rPr lang="en-US" dirty="0"/>
              <a:t>Increase your use and ability to use learning tools within instruction. </a:t>
            </a:r>
          </a:p>
        </p:txBody>
      </p:sp>
      <p:sp>
        <p:nvSpPr>
          <p:cNvPr id="4" name="Slide Number Placeholder 3">
            <a:extLst>
              <a:ext uri="{FF2B5EF4-FFF2-40B4-BE49-F238E27FC236}">
                <a16:creationId xmlns:a16="http://schemas.microsoft.com/office/drawing/2014/main" id="{ECA3BE07-3F60-3843-BC44-2B31C8C543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862443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885D-6C94-354D-B0E5-23D1AE108E10}"/>
              </a:ext>
            </a:extLst>
          </p:cNvPr>
          <p:cNvSpPr>
            <a:spLocks noGrp="1"/>
          </p:cNvSpPr>
          <p:nvPr>
            <p:ph type="title"/>
          </p:nvPr>
        </p:nvSpPr>
        <p:spPr/>
        <p:txBody>
          <a:bodyPr/>
          <a:lstStyle/>
          <a:p>
            <a:r>
              <a:rPr lang="en-US" dirty="0"/>
              <a:t>Activities</a:t>
            </a:r>
          </a:p>
        </p:txBody>
      </p:sp>
      <p:grpSp>
        <p:nvGrpSpPr>
          <p:cNvPr id="10" name="Group 9" descr="Image of how to deepen understanding through reading book chapters, supplemental readings, and group sessions.">
            <a:extLst>
              <a:ext uri="{FF2B5EF4-FFF2-40B4-BE49-F238E27FC236}">
                <a16:creationId xmlns:a16="http://schemas.microsoft.com/office/drawing/2014/main" id="{08700F1A-581D-4637-B65C-C6D3B1E00724}"/>
              </a:ext>
            </a:extLst>
          </p:cNvPr>
          <p:cNvGrpSpPr/>
          <p:nvPr/>
        </p:nvGrpSpPr>
        <p:grpSpPr>
          <a:xfrm>
            <a:off x="915990" y="1913467"/>
            <a:ext cx="10966448" cy="3351734"/>
            <a:chOff x="915990" y="1913467"/>
            <a:chExt cx="10966448" cy="3351734"/>
          </a:xfrm>
        </p:grpSpPr>
        <p:sp>
          <p:nvSpPr>
            <p:cNvPr id="11" name="Freeform: Shape 10">
              <a:extLst>
                <a:ext uri="{FF2B5EF4-FFF2-40B4-BE49-F238E27FC236}">
                  <a16:creationId xmlns:a16="http://schemas.microsoft.com/office/drawing/2014/main" id="{5E3B79C5-3ED5-4733-A461-CDBD66580A18}"/>
                </a:ext>
              </a:extLst>
            </p:cNvPr>
            <p:cNvSpPr/>
            <p:nvPr/>
          </p:nvSpPr>
          <p:spPr>
            <a:xfrm rot="21600000">
              <a:off x="4633174" y="1913467"/>
              <a:ext cx="3480563" cy="328402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5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0351" tIns="656805" rIns="257969" bIns="656806"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Calibri" panose="020F0502020204030204" pitchFamily="34" charset="0"/>
                  <a:cs typeface="Calibri" panose="020F0502020204030204" pitchFamily="34" charset="0"/>
                </a:rPr>
                <a:t>Supplemental Readings</a:t>
              </a:r>
            </a:p>
          </p:txBody>
        </p:sp>
        <p:sp>
          <p:nvSpPr>
            <p:cNvPr id="12" name="Freeform: Shape 11">
              <a:extLst>
                <a:ext uri="{FF2B5EF4-FFF2-40B4-BE49-F238E27FC236}">
                  <a16:creationId xmlns:a16="http://schemas.microsoft.com/office/drawing/2014/main" id="{28E7161E-B3AD-4F6F-9D77-D85003D97B6A}"/>
                </a:ext>
              </a:extLst>
            </p:cNvPr>
            <p:cNvSpPr/>
            <p:nvPr/>
          </p:nvSpPr>
          <p:spPr>
            <a:xfrm rot="21600000">
              <a:off x="915990" y="1913467"/>
              <a:ext cx="3480563" cy="335173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52419B"/>
            </a:solidFill>
          </p:spPr>
          <p:style>
            <a:lnRef idx="2">
              <a:schemeClr val="lt1">
                <a:hueOff val="0"/>
                <a:satOff val="0"/>
                <a:lumOff val="0"/>
                <a:alphaOff val="0"/>
              </a:schemeClr>
            </a:lnRef>
            <a:fillRef idx="1">
              <a:schemeClr val="accent3">
                <a:hueOff val="6489510"/>
                <a:satOff val="-16853"/>
                <a:lumOff val="-3039"/>
                <a:alphaOff val="0"/>
              </a:schemeClr>
            </a:fillRef>
            <a:effectRef idx="0">
              <a:schemeClr val="accent3">
                <a:hueOff val="6489510"/>
                <a:satOff val="-16853"/>
                <a:lumOff val="-3039"/>
                <a:alphaOff val="0"/>
              </a:schemeClr>
            </a:effectRef>
            <a:fontRef idx="minor">
              <a:schemeClr val="lt1"/>
            </a:fontRef>
          </p:style>
          <p:txBody>
            <a:bodyPr spcFirstLastPara="0" vert="horz" wrap="square" lIns="260351" tIns="670347" rIns="257969" bIns="670348"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Calibri" panose="020F0502020204030204" pitchFamily="34" charset="0"/>
                  <a:cs typeface="Calibri" panose="020F0502020204030204" pitchFamily="34" charset="0"/>
                </a:rPr>
                <a:t>Book Chapters</a:t>
              </a:r>
            </a:p>
          </p:txBody>
        </p:sp>
        <p:sp>
          <p:nvSpPr>
            <p:cNvPr id="13" name="Freeform: Shape 12">
              <a:extLst>
                <a:ext uri="{FF2B5EF4-FFF2-40B4-BE49-F238E27FC236}">
                  <a16:creationId xmlns:a16="http://schemas.microsoft.com/office/drawing/2014/main" id="{BF52E834-82EF-4E48-9998-177F5B32B5E6}"/>
                </a:ext>
              </a:extLst>
            </p:cNvPr>
            <p:cNvSpPr/>
            <p:nvPr/>
          </p:nvSpPr>
          <p:spPr>
            <a:xfrm rot="21600000">
              <a:off x="8401875" y="1913467"/>
              <a:ext cx="3480563" cy="335173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3">
                <a:hueOff val="12979021"/>
                <a:satOff val="-33706"/>
                <a:lumOff val="-6079"/>
                <a:alphaOff val="0"/>
              </a:schemeClr>
            </a:effectRef>
            <a:fontRef idx="minor">
              <a:schemeClr val="lt1"/>
            </a:fontRef>
          </p:style>
          <p:txBody>
            <a:bodyPr spcFirstLastPara="0" vert="horz" wrap="square" lIns="260351" tIns="670347" rIns="257969" bIns="670348"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Calibri" panose="020F0502020204030204" pitchFamily="34" charset="0"/>
                  <a:cs typeface="Calibri" panose="020F0502020204030204" pitchFamily="34" charset="0"/>
                </a:rPr>
                <a:t>Group Sessions</a:t>
              </a:r>
            </a:p>
          </p:txBody>
        </p:sp>
      </p:grpSp>
      <p:sp>
        <p:nvSpPr>
          <p:cNvPr id="4" name="Slide Number Placeholder 3">
            <a:extLst>
              <a:ext uri="{FF2B5EF4-FFF2-40B4-BE49-F238E27FC236}">
                <a16:creationId xmlns:a16="http://schemas.microsoft.com/office/drawing/2014/main" id="{792F7C04-16DB-524C-ADAA-B5685FDC8C5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
        <p:nvSpPr>
          <p:cNvPr id="6" name="Left Brace 5">
            <a:extLst>
              <a:ext uri="{FF2B5EF4-FFF2-40B4-BE49-F238E27FC236}">
                <a16:creationId xmlns:a16="http://schemas.microsoft.com/office/drawing/2014/main" id="{6861614C-0790-034D-ACC2-733C24CAA2C9}"/>
              </a:ext>
            </a:extLst>
          </p:cNvPr>
          <p:cNvSpPr/>
          <p:nvPr/>
        </p:nvSpPr>
        <p:spPr>
          <a:xfrm rot="16200000">
            <a:off x="6214707" y="-7499"/>
            <a:ext cx="387563" cy="11275481"/>
          </a:xfrm>
          <a:prstGeom prst="leftBrace">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FA2C5A3A-EB11-F047-B4E5-0B1C1444A0BD}"/>
              </a:ext>
            </a:extLst>
          </p:cNvPr>
          <p:cNvSpPr txBox="1"/>
          <p:nvPr/>
        </p:nvSpPr>
        <p:spPr>
          <a:xfrm>
            <a:off x="4355580" y="5839168"/>
            <a:ext cx="40328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Deepen Understanding</a:t>
            </a:r>
          </a:p>
        </p:txBody>
      </p:sp>
    </p:spTree>
    <p:extLst>
      <p:ext uri="{BB962C8B-B14F-4D97-AF65-F5344CB8AC3E}">
        <p14:creationId xmlns:p14="http://schemas.microsoft.com/office/powerpoint/2010/main" val="1776817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BAF4-BA87-0944-A104-B126580A2E46}"/>
              </a:ext>
            </a:extLst>
          </p:cNvPr>
          <p:cNvSpPr>
            <a:spLocks noGrp="1"/>
          </p:cNvSpPr>
          <p:nvPr>
            <p:ph type="ctrTitle"/>
          </p:nvPr>
        </p:nvSpPr>
        <p:spPr>
          <a:xfrm>
            <a:off x="1523999" y="555308"/>
            <a:ext cx="9143999" cy="2954655"/>
          </a:xfrm>
        </p:spPr>
        <p:txBody>
          <a:bodyPr/>
          <a:lstStyle/>
          <a:p>
            <a:r>
              <a:rPr lang="en-US" sz="4800" dirty="0"/>
              <a:t>Characteristics of Students Who Are Struggling With Mathematics </a:t>
            </a:r>
            <a:br>
              <a:rPr lang="en-US" sz="4800" dirty="0"/>
            </a:br>
            <a:r>
              <a:rPr lang="en-US" sz="4800" dirty="0"/>
              <a:t>and Students With Mathematics Disabilities </a:t>
            </a:r>
          </a:p>
        </p:txBody>
      </p:sp>
      <p:sp>
        <p:nvSpPr>
          <p:cNvPr id="3" name="Subtitle 2">
            <a:extLst>
              <a:ext uri="{FF2B5EF4-FFF2-40B4-BE49-F238E27FC236}">
                <a16:creationId xmlns:a16="http://schemas.microsoft.com/office/drawing/2014/main" id="{8AA68E5A-D008-0045-AE62-89EC5E232FF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70466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7911-B612-394B-AF89-46D03D3ACD84}"/>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DBFAD402-7E48-EA4A-AD3B-AA601793AF6D}"/>
              </a:ext>
            </a:extLst>
          </p:cNvPr>
          <p:cNvSpPr>
            <a:spLocks noGrp="1"/>
          </p:cNvSpPr>
          <p:nvPr>
            <p:ph sz="quarter" idx="12"/>
          </p:nvPr>
        </p:nvSpPr>
        <p:spPr>
          <a:xfrm>
            <a:off x="916517" y="1676400"/>
            <a:ext cx="6871022" cy="4064442"/>
          </a:xfrm>
        </p:spPr>
        <p:txBody>
          <a:bodyPr>
            <a:noAutofit/>
          </a:bodyPr>
          <a:lstStyle/>
          <a:p>
            <a:r>
              <a:rPr lang="en-US" sz="2400" dirty="0"/>
              <a:t>Consider all your students (above, on level, below). To what extent are the students receiving the same mathematical experiences? (pink)</a:t>
            </a:r>
          </a:p>
          <a:p>
            <a:r>
              <a:rPr lang="en-US" sz="2400" dirty="0"/>
              <a:t>Why do students struggle in mathematics? What specific skills do you see as the most challenging? (yellow)</a:t>
            </a:r>
          </a:p>
          <a:p>
            <a:r>
              <a:rPr lang="en-US" sz="2400" dirty="0"/>
              <a:t>What misconceptions do you see students demonstrating in class? Why is it happening? (blue)</a:t>
            </a:r>
          </a:p>
        </p:txBody>
      </p:sp>
      <p:pic>
        <p:nvPicPr>
          <p:cNvPr id="10" name="Content Placeholder 9">
            <a:extLst>
              <a:ext uri="{FF2B5EF4-FFF2-40B4-BE49-F238E27FC236}">
                <a16:creationId xmlns:a16="http://schemas.microsoft.com/office/drawing/2014/main" id="{33C407F6-9EC1-D016-1FE2-DC071B4EA360}"/>
              </a:ext>
              <a:ext uri="{C183D7F6-B498-43B3-948B-1728B52AA6E4}">
                <adec:decorative xmlns:adec="http://schemas.microsoft.com/office/drawing/2017/decorative" val="1"/>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8132710" y="2480578"/>
            <a:ext cx="3754490" cy="2502993"/>
          </a:xfrm>
        </p:spPr>
      </p:pic>
      <p:sp>
        <p:nvSpPr>
          <p:cNvPr id="4" name="Slide Number Placeholder 3">
            <a:extLst>
              <a:ext uri="{FF2B5EF4-FFF2-40B4-BE49-F238E27FC236}">
                <a16:creationId xmlns:a16="http://schemas.microsoft.com/office/drawing/2014/main" id="{9F08109E-D01B-EF47-B05C-05975858F29B}"/>
              </a:ext>
            </a:extLst>
          </p:cNvPr>
          <p:cNvSpPr>
            <a:spLocks noGrp="1"/>
          </p:cNvSpPr>
          <p:nvPr>
            <p:ph type="sldNum" sz="quarter" idx="11"/>
          </p:nvPr>
        </p:nvSpPr>
        <p:spPr/>
        <p:txBody>
          <a:bodyPr/>
          <a:lstStyle/>
          <a:p>
            <a:pPr algn="r"/>
            <a:fld id="{F3477EC8-074D-41C4-94AE-E9EA7CEEA348}" type="slidenum">
              <a:rPr lang="en-US" smtClean="0"/>
              <a:pPr algn="r"/>
              <a:t>27</a:t>
            </a:fld>
            <a:endParaRPr lang="en-US" dirty="0"/>
          </a:p>
        </p:txBody>
      </p:sp>
      <p:pic>
        <p:nvPicPr>
          <p:cNvPr id="8" name="Picture 7" descr="image of Jamboard icon with slide 1 shown.">
            <a:extLst>
              <a:ext uri="{FF2B5EF4-FFF2-40B4-BE49-F238E27FC236}">
                <a16:creationId xmlns:a16="http://schemas.microsoft.com/office/drawing/2014/main" id="{FE6054D8-78E0-4BB1-B0E2-68A514C34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484AE1FA-2859-4C6E-8908-BFCA62F60E91}"/>
              </a:ext>
            </a:extLst>
          </p:cNvPr>
          <p:cNvSpPr txBox="1"/>
          <p:nvPr/>
        </p:nvSpPr>
        <p:spPr>
          <a:xfrm>
            <a:off x="11088049" y="1032403"/>
            <a:ext cx="732893" cy="307777"/>
          </a:xfrm>
          <a:prstGeom prst="rect">
            <a:avLst/>
          </a:prstGeom>
          <a:noFill/>
        </p:spPr>
        <p:txBody>
          <a:bodyPr wrap="none" rtlCol="0">
            <a:spAutoFit/>
          </a:bodyPr>
          <a:lstStyle/>
          <a:p>
            <a:r>
              <a:rPr lang="en-US" sz="1400" dirty="0"/>
              <a:t>Slide 1</a:t>
            </a:r>
          </a:p>
        </p:txBody>
      </p:sp>
    </p:spTree>
    <p:extLst>
      <p:ext uri="{BB962C8B-B14F-4D97-AF65-F5344CB8AC3E}">
        <p14:creationId xmlns:p14="http://schemas.microsoft.com/office/powerpoint/2010/main" val="1362502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BBCF-87DD-F246-9CD5-E5F3E29DA5BD}"/>
              </a:ext>
            </a:extLst>
          </p:cNvPr>
          <p:cNvSpPr>
            <a:spLocks noGrp="1"/>
          </p:cNvSpPr>
          <p:nvPr>
            <p:ph type="title"/>
          </p:nvPr>
        </p:nvSpPr>
        <p:spPr>
          <a:xfrm>
            <a:off x="916518" y="266980"/>
            <a:ext cx="10966449" cy="1107996"/>
          </a:xfrm>
        </p:spPr>
        <p:txBody>
          <a:bodyPr/>
          <a:lstStyle/>
          <a:p>
            <a:r>
              <a:rPr lang="en-US" dirty="0"/>
              <a:t>Common Challenges in Understanding Mathematics for Students with Mathematics Difficulties</a:t>
            </a:r>
          </a:p>
        </p:txBody>
      </p:sp>
      <p:sp>
        <p:nvSpPr>
          <p:cNvPr id="3" name="Content Placeholder 2">
            <a:extLst>
              <a:ext uri="{FF2B5EF4-FFF2-40B4-BE49-F238E27FC236}">
                <a16:creationId xmlns:a16="http://schemas.microsoft.com/office/drawing/2014/main" id="{9F622649-8FBA-3D4C-B329-15C1A29E9177}"/>
              </a:ext>
            </a:extLst>
          </p:cNvPr>
          <p:cNvSpPr>
            <a:spLocks noGrp="1"/>
          </p:cNvSpPr>
          <p:nvPr>
            <p:ph idx="1"/>
          </p:nvPr>
        </p:nvSpPr>
        <p:spPr>
          <a:xfrm>
            <a:off x="924469" y="1686179"/>
            <a:ext cx="10966265" cy="4726300"/>
          </a:xfrm>
        </p:spPr>
        <p:txBody>
          <a:bodyPr>
            <a:normAutofit/>
          </a:bodyPr>
          <a:lstStyle/>
          <a:p>
            <a:r>
              <a:rPr lang="en-US" dirty="0"/>
              <a:t>Working memory</a:t>
            </a:r>
          </a:p>
          <a:p>
            <a:r>
              <a:rPr lang="en-US" dirty="0"/>
              <a:t>Number sense</a:t>
            </a:r>
          </a:p>
          <a:p>
            <a:r>
              <a:rPr lang="en-US" dirty="0"/>
              <a:t>Symbols</a:t>
            </a:r>
          </a:p>
          <a:p>
            <a:r>
              <a:rPr lang="en-US" dirty="0"/>
              <a:t>Whole number computation</a:t>
            </a:r>
          </a:p>
          <a:p>
            <a:r>
              <a:rPr lang="en-US" dirty="0"/>
              <a:t>Word problem solving</a:t>
            </a:r>
          </a:p>
          <a:p>
            <a:r>
              <a:rPr lang="en-US" dirty="0"/>
              <a:t>Vocabulary</a:t>
            </a:r>
          </a:p>
          <a:p>
            <a:r>
              <a:rPr lang="en-US" dirty="0"/>
              <a:t>Self-regulation</a:t>
            </a:r>
          </a:p>
        </p:txBody>
      </p:sp>
      <p:sp>
        <p:nvSpPr>
          <p:cNvPr id="5" name="Slide Number Placeholder 4">
            <a:extLst>
              <a:ext uri="{FF2B5EF4-FFF2-40B4-BE49-F238E27FC236}">
                <a16:creationId xmlns:a16="http://schemas.microsoft.com/office/drawing/2014/main" id="{19039FFA-3484-5842-8B7B-74D67EB1BE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3832047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D732-EE77-5345-BDA7-AEDE57BB3C6A}"/>
              </a:ext>
            </a:extLst>
          </p:cNvPr>
          <p:cNvSpPr>
            <a:spLocks noGrp="1"/>
          </p:cNvSpPr>
          <p:nvPr>
            <p:ph type="title"/>
          </p:nvPr>
        </p:nvSpPr>
        <p:spPr/>
        <p:txBody>
          <a:bodyPr/>
          <a:lstStyle/>
          <a:p>
            <a:r>
              <a:rPr lang="en-US" dirty="0"/>
              <a:t>What is Working Memory?</a:t>
            </a:r>
          </a:p>
        </p:txBody>
      </p:sp>
      <p:sp>
        <p:nvSpPr>
          <p:cNvPr id="3" name="Content Placeholder 2">
            <a:extLst>
              <a:ext uri="{FF2B5EF4-FFF2-40B4-BE49-F238E27FC236}">
                <a16:creationId xmlns:a16="http://schemas.microsoft.com/office/drawing/2014/main" id="{41D62906-6465-0A46-9ABA-F2DF544535DE}"/>
              </a:ext>
            </a:extLst>
          </p:cNvPr>
          <p:cNvSpPr>
            <a:spLocks noGrp="1"/>
          </p:cNvSpPr>
          <p:nvPr>
            <p:ph idx="1"/>
          </p:nvPr>
        </p:nvSpPr>
        <p:spPr/>
        <p:txBody>
          <a:bodyPr>
            <a:noAutofit/>
          </a:bodyPr>
          <a:lstStyle/>
          <a:p>
            <a:pPr fontAlgn="base">
              <a:lnSpc>
                <a:spcPct val="120000"/>
              </a:lnSpc>
            </a:pPr>
            <a:r>
              <a:rPr lang="en-US" dirty="0"/>
              <a:t>“. . . a limited capacity central executive system that interacts with a set of two passive store systems used for temporary storage of different classes of information” (Baddeley &amp; Logie, 1999, p. 34).​</a:t>
            </a:r>
          </a:p>
          <a:p>
            <a:pPr fontAlgn="base">
              <a:lnSpc>
                <a:spcPct val="120000"/>
              </a:lnSpc>
            </a:pPr>
            <a:r>
              <a:rPr lang="en-US" dirty="0"/>
              <a:t>Implications for mathematical operations include the following:​</a:t>
            </a:r>
          </a:p>
          <a:p>
            <a:pPr lvl="1" fontAlgn="base">
              <a:lnSpc>
                <a:spcPct val="120000"/>
              </a:lnSpc>
            </a:pPr>
            <a:r>
              <a:rPr lang="en-US" sz="2400" dirty="0"/>
              <a:t>Number computations​</a:t>
            </a:r>
          </a:p>
          <a:p>
            <a:pPr lvl="1" fontAlgn="base">
              <a:lnSpc>
                <a:spcPct val="120000"/>
              </a:lnSpc>
            </a:pPr>
            <a:r>
              <a:rPr lang="en-US" sz="2400" dirty="0"/>
              <a:t>Effective strategy use​</a:t>
            </a:r>
          </a:p>
          <a:p>
            <a:pPr lvl="1" fontAlgn="base">
              <a:lnSpc>
                <a:spcPct val="120000"/>
              </a:lnSpc>
            </a:pPr>
            <a:r>
              <a:rPr lang="en-US" sz="2400" dirty="0"/>
              <a:t>Word problems​</a:t>
            </a:r>
          </a:p>
          <a:p>
            <a:pPr lvl="1" fontAlgn="base">
              <a:lnSpc>
                <a:spcPct val="120000"/>
              </a:lnSpc>
            </a:pPr>
            <a:r>
              <a:rPr lang="en-US" sz="2400" dirty="0"/>
              <a:t>Multistep problems</a:t>
            </a:r>
          </a:p>
          <a:p>
            <a:pPr lvl="1" fontAlgn="base">
              <a:lnSpc>
                <a:spcPct val="120000"/>
              </a:lnSpc>
            </a:pPr>
            <a:r>
              <a:rPr lang="en-US" sz="2400" dirty="0"/>
              <a:t>Retrieval or fluency</a:t>
            </a:r>
          </a:p>
        </p:txBody>
      </p:sp>
      <p:pic>
        <p:nvPicPr>
          <p:cNvPr id="5" name="Graphic 4" descr="Head with gears outline">
            <a:extLst>
              <a:ext uri="{FF2B5EF4-FFF2-40B4-BE49-F238E27FC236}">
                <a16:creationId xmlns:a16="http://schemas.microsoft.com/office/drawing/2014/main" id="{B776BF0D-155D-4C6E-93EA-CED35CB031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672154" y="3731150"/>
            <a:ext cx="2215046" cy="2216426"/>
          </a:xfrm>
          <a:prstGeom prst="rect">
            <a:avLst/>
          </a:prstGeom>
        </p:spPr>
      </p:pic>
    </p:spTree>
    <p:extLst>
      <p:ext uri="{BB962C8B-B14F-4D97-AF65-F5344CB8AC3E}">
        <p14:creationId xmlns:p14="http://schemas.microsoft.com/office/powerpoint/2010/main" val="1680834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1CD1-B9A9-4062-B403-DFE7ABD76679}"/>
              </a:ext>
            </a:extLst>
          </p:cNvPr>
          <p:cNvSpPr>
            <a:spLocks noGrp="1"/>
          </p:cNvSpPr>
          <p:nvPr>
            <p:ph type="title"/>
          </p:nvPr>
        </p:nvSpPr>
        <p:spPr/>
        <p:txBody>
          <a:bodyPr/>
          <a:lstStyle/>
          <a:p>
            <a:r>
              <a:rPr lang="en-US" dirty="0"/>
              <a:t>Content</a:t>
            </a:r>
          </a:p>
        </p:txBody>
      </p:sp>
      <p:sp>
        <p:nvSpPr>
          <p:cNvPr id="4" name="Slide Number Placeholder 3">
            <a:extLst>
              <a:ext uri="{FF2B5EF4-FFF2-40B4-BE49-F238E27FC236}">
                <a16:creationId xmlns:a16="http://schemas.microsoft.com/office/drawing/2014/main" id="{4CD3CCDF-ABF9-484A-B539-EEAE058E7F42}"/>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9" name="Content Placeholder 8" descr="Image of the Math Pact: Middle School front cover">
            <a:extLst>
              <a:ext uri="{FF2B5EF4-FFF2-40B4-BE49-F238E27FC236}">
                <a16:creationId xmlns:a16="http://schemas.microsoft.com/office/drawing/2014/main" id="{6CA1CB66-8160-4F26-ADCE-E485F4EA8C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6518" y="1855826"/>
            <a:ext cx="2744001" cy="3914775"/>
          </a:xfrm>
          <a:prstGeom prst="rect">
            <a:avLst/>
          </a:prstGeom>
        </p:spPr>
      </p:pic>
      <p:sp>
        <p:nvSpPr>
          <p:cNvPr id="10" name="Plus Sign 9">
            <a:extLst>
              <a:ext uri="{FF2B5EF4-FFF2-40B4-BE49-F238E27FC236}">
                <a16:creationId xmlns:a16="http://schemas.microsoft.com/office/drawing/2014/main" id="{7A549055-162B-4E1C-9C8A-9497A749D336}"/>
              </a:ext>
            </a:extLst>
          </p:cNvPr>
          <p:cNvSpPr/>
          <p:nvPr/>
        </p:nvSpPr>
        <p:spPr>
          <a:xfrm>
            <a:off x="3784918" y="3429000"/>
            <a:ext cx="911481" cy="920982"/>
          </a:xfrm>
          <a:prstGeom prst="mathPlus">
            <a:avLst/>
          </a:prstGeom>
          <a:solidFill>
            <a:srgbClr val="41297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5" name="Graphic 14" descr="Document">
            <a:extLst>
              <a:ext uri="{FF2B5EF4-FFF2-40B4-BE49-F238E27FC236}">
                <a16:creationId xmlns:a16="http://schemas.microsoft.com/office/drawing/2014/main" id="{EA1B9085-F67F-43A9-A53B-4B04ECA836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85557" y="1855826"/>
            <a:ext cx="2013306" cy="2013306"/>
          </a:xfrm>
          <a:prstGeom prst="rect">
            <a:avLst/>
          </a:prstGeom>
        </p:spPr>
      </p:pic>
      <p:pic>
        <p:nvPicPr>
          <p:cNvPr id="16" name="Graphic 15" descr="Document">
            <a:extLst>
              <a:ext uri="{FF2B5EF4-FFF2-40B4-BE49-F238E27FC236}">
                <a16:creationId xmlns:a16="http://schemas.microsoft.com/office/drawing/2014/main" id="{8B2C8537-9188-4D64-BDB5-8EA5E68B2C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75554" y="1855826"/>
            <a:ext cx="2013306" cy="2013306"/>
          </a:xfrm>
          <a:prstGeom prst="rect">
            <a:avLst/>
          </a:prstGeom>
        </p:spPr>
      </p:pic>
      <p:pic>
        <p:nvPicPr>
          <p:cNvPr id="17" name="Graphic 16" descr="Document">
            <a:extLst>
              <a:ext uri="{FF2B5EF4-FFF2-40B4-BE49-F238E27FC236}">
                <a16:creationId xmlns:a16="http://schemas.microsoft.com/office/drawing/2014/main" id="{9A1D3A39-D23F-4CA8-B5EC-69F3868E5B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5557" y="3717592"/>
            <a:ext cx="2013306" cy="2013306"/>
          </a:xfrm>
          <a:prstGeom prst="rect">
            <a:avLst/>
          </a:prstGeom>
        </p:spPr>
      </p:pic>
      <p:pic>
        <p:nvPicPr>
          <p:cNvPr id="18" name="Graphic 17" descr="Document">
            <a:extLst>
              <a:ext uri="{FF2B5EF4-FFF2-40B4-BE49-F238E27FC236}">
                <a16:creationId xmlns:a16="http://schemas.microsoft.com/office/drawing/2014/main" id="{9B81DBDF-F9D0-4512-A72E-FFD623805E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75554" y="3717592"/>
            <a:ext cx="2013306" cy="2013306"/>
          </a:xfrm>
          <a:prstGeom prst="rect">
            <a:avLst/>
          </a:prstGeom>
        </p:spPr>
      </p:pic>
      <p:sp>
        <p:nvSpPr>
          <p:cNvPr id="19" name="Plus Sign 18">
            <a:extLst>
              <a:ext uri="{FF2B5EF4-FFF2-40B4-BE49-F238E27FC236}">
                <a16:creationId xmlns:a16="http://schemas.microsoft.com/office/drawing/2014/main" id="{E7ECC3BC-FF4F-40AA-ABA0-1A708F2715EB}"/>
              </a:ext>
            </a:extLst>
          </p:cNvPr>
          <p:cNvSpPr/>
          <p:nvPr/>
        </p:nvSpPr>
        <p:spPr>
          <a:xfrm>
            <a:off x="7961682" y="3408641"/>
            <a:ext cx="911481" cy="920982"/>
          </a:xfrm>
          <a:prstGeom prst="mathPlus">
            <a:avLst/>
          </a:prstGeom>
          <a:solidFill>
            <a:srgbClr val="41297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21" name="Graphic 20" descr="Chat with solid fill to designate discourse or discussion.">
            <a:extLst>
              <a:ext uri="{FF2B5EF4-FFF2-40B4-BE49-F238E27FC236}">
                <a16:creationId xmlns:a16="http://schemas.microsoft.com/office/drawing/2014/main" id="{31CE8A79-59A2-4198-BABE-2FBE564CBB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73163" y="2335401"/>
            <a:ext cx="2764382" cy="2764382"/>
          </a:xfrm>
          <a:prstGeom prst="rect">
            <a:avLst/>
          </a:prstGeom>
        </p:spPr>
      </p:pic>
    </p:spTree>
    <p:extLst>
      <p:ext uri="{BB962C8B-B14F-4D97-AF65-F5344CB8AC3E}">
        <p14:creationId xmlns:p14="http://schemas.microsoft.com/office/powerpoint/2010/main" val="2149527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800D-00BC-2D4F-8FDA-B9ACE0D25C2D}"/>
              </a:ext>
            </a:extLst>
          </p:cNvPr>
          <p:cNvSpPr>
            <a:spLocks noGrp="1"/>
          </p:cNvSpPr>
          <p:nvPr>
            <p:ph type="title"/>
          </p:nvPr>
        </p:nvSpPr>
        <p:spPr/>
        <p:txBody>
          <a:bodyPr/>
          <a:lstStyle/>
          <a:p>
            <a:r>
              <a:rPr lang="en-US" dirty="0"/>
              <a:t>What is Number Sense?</a:t>
            </a:r>
          </a:p>
        </p:txBody>
      </p:sp>
      <p:sp>
        <p:nvSpPr>
          <p:cNvPr id="3" name="Content Placeholder 2">
            <a:extLst>
              <a:ext uri="{FF2B5EF4-FFF2-40B4-BE49-F238E27FC236}">
                <a16:creationId xmlns:a16="http://schemas.microsoft.com/office/drawing/2014/main" id="{E981313A-4B1D-3C42-B7A2-1BA72A45A00C}"/>
              </a:ext>
            </a:extLst>
          </p:cNvPr>
          <p:cNvSpPr>
            <a:spLocks noGrp="1"/>
          </p:cNvSpPr>
          <p:nvPr>
            <p:ph idx="1"/>
          </p:nvPr>
        </p:nvSpPr>
        <p:spPr>
          <a:xfrm>
            <a:off x="924469" y="1686179"/>
            <a:ext cx="10966265" cy="4726300"/>
          </a:xfrm>
        </p:spPr>
        <p:txBody>
          <a:bodyPr/>
          <a:lstStyle/>
          <a:p>
            <a:pPr fontAlgn="base"/>
            <a:r>
              <a:rPr lang="en-US" dirty="0"/>
              <a:t>Flexibility with numbers​; ability to make sense of what numbers mean and the ability to manipulate or “see” patterns in numbers</a:t>
            </a:r>
          </a:p>
          <a:p>
            <a:r>
              <a:rPr lang="en-US" dirty="0"/>
              <a:t>Skills include the following:</a:t>
            </a:r>
          </a:p>
          <a:p>
            <a:pPr lvl="1"/>
            <a:r>
              <a:rPr lang="en-US" sz="2400" dirty="0"/>
              <a:t>Counting</a:t>
            </a:r>
          </a:p>
          <a:p>
            <a:pPr lvl="1"/>
            <a:r>
              <a:rPr lang="en-US" sz="2400" dirty="0"/>
              <a:t>Decomposing </a:t>
            </a:r>
          </a:p>
          <a:p>
            <a:pPr lvl="1"/>
            <a:r>
              <a:rPr lang="en-US" sz="2400" dirty="0"/>
              <a:t>Magnitude comparisons</a:t>
            </a:r>
          </a:p>
          <a:p>
            <a:pPr lvl="1"/>
            <a:r>
              <a:rPr lang="en-US" sz="2400" dirty="0"/>
              <a:t>Links to advanced computational strategies</a:t>
            </a:r>
          </a:p>
          <a:p>
            <a:pPr lvl="1"/>
            <a:r>
              <a:rPr lang="en-US" sz="2400" dirty="0"/>
              <a:t>Precursor to fractions</a:t>
            </a:r>
          </a:p>
        </p:txBody>
      </p:sp>
    </p:spTree>
    <p:extLst>
      <p:ext uri="{BB962C8B-B14F-4D97-AF65-F5344CB8AC3E}">
        <p14:creationId xmlns:p14="http://schemas.microsoft.com/office/powerpoint/2010/main" val="295105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A4E8-67EA-7F46-A836-70EBA196BA14}"/>
              </a:ext>
            </a:extLst>
          </p:cNvPr>
          <p:cNvSpPr>
            <a:spLocks noGrp="1"/>
          </p:cNvSpPr>
          <p:nvPr>
            <p:ph type="title"/>
          </p:nvPr>
        </p:nvSpPr>
        <p:spPr/>
        <p:txBody>
          <a:bodyPr/>
          <a:lstStyle/>
          <a:p>
            <a:r>
              <a:rPr lang="en-US" dirty="0"/>
              <a:t>What are Symbols?</a:t>
            </a:r>
          </a:p>
        </p:txBody>
      </p:sp>
      <p:sp>
        <p:nvSpPr>
          <p:cNvPr id="3" name="Content Placeholder 2">
            <a:extLst>
              <a:ext uri="{FF2B5EF4-FFF2-40B4-BE49-F238E27FC236}">
                <a16:creationId xmlns:a16="http://schemas.microsoft.com/office/drawing/2014/main" id="{39DAC45F-B5A9-874A-91F9-37C23A347CA8}"/>
              </a:ext>
            </a:extLst>
          </p:cNvPr>
          <p:cNvSpPr>
            <a:spLocks noGrp="1"/>
          </p:cNvSpPr>
          <p:nvPr>
            <p:ph idx="1"/>
          </p:nvPr>
        </p:nvSpPr>
        <p:spPr>
          <a:xfrm>
            <a:off x="914400" y="1676400"/>
            <a:ext cx="10195429" cy="4726300"/>
          </a:xfrm>
        </p:spPr>
        <p:txBody>
          <a:bodyPr/>
          <a:lstStyle/>
          <a:p>
            <a:pPr marL="0" indent="0">
              <a:buNone/>
            </a:pPr>
            <a:r>
              <a:rPr lang="en-US" dirty="0"/>
              <a:t>On Jamboard, brainstorm all the symbols students see across grades 6–8.</a:t>
            </a:r>
          </a:p>
        </p:txBody>
      </p:sp>
      <p:pic>
        <p:nvPicPr>
          <p:cNvPr id="11" name="Graphic 10" descr="Abacus with solid fill">
            <a:extLst>
              <a:ext uri="{FF2B5EF4-FFF2-40B4-BE49-F238E27FC236}">
                <a16:creationId xmlns:a16="http://schemas.microsoft.com/office/drawing/2014/main" id="{294FCD27-80C0-379A-074A-BCCF121427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518" y="2453437"/>
            <a:ext cx="2339777" cy="2339777"/>
          </a:xfrm>
          <a:prstGeom prst="rect">
            <a:avLst/>
          </a:prstGeom>
        </p:spPr>
      </p:pic>
      <p:pic>
        <p:nvPicPr>
          <p:cNvPr id="13" name="Graphic 12" descr="Bar chart with solid fill">
            <a:extLst>
              <a:ext uri="{FF2B5EF4-FFF2-40B4-BE49-F238E27FC236}">
                <a16:creationId xmlns:a16="http://schemas.microsoft.com/office/drawing/2014/main" id="{4C219720-FCE2-96C6-7441-F1385BFF63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3993" y="3494108"/>
            <a:ext cx="2274667" cy="2274667"/>
          </a:xfrm>
          <a:prstGeom prst="rect">
            <a:avLst/>
          </a:prstGeom>
        </p:spPr>
      </p:pic>
      <p:pic>
        <p:nvPicPr>
          <p:cNvPr id="15" name="Graphic 14" descr="Calculator outline">
            <a:extLst>
              <a:ext uri="{FF2B5EF4-FFF2-40B4-BE49-F238E27FC236}">
                <a16:creationId xmlns:a16="http://schemas.microsoft.com/office/drawing/2014/main" id="{D2D7DA61-B71F-C21C-AC50-326CFA69BA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3341" y="2453438"/>
            <a:ext cx="2339777" cy="2339777"/>
          </a:xfrm>
          <a:prstGeom prst="rect">
            <a:avLst/>
          </a:prstGeom>
        </p:spPr>
      </p:pic>
      <p:pic>
        <p:nvPicPr>
          <p:cNvPr id="17" name="Graphic 16" descr="Mathematics with solid fill">
            <a:extLst>
              <a:ext uri="{FF2B5EF4-FFF2-40B4-BE49-F238E27FC236}">
                <a16:creationId xmlns:a16="http://schemas.microsoft.com/office/drawing/2014/main" id="{527EAC13-4802-C8F5-1526-71D8D69B26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35707" y="3259974"/>
            <a:ext cx="2677828" cy="2677828"/>
          </a:xfrm>
          <a:prstGeom prst="rect">
            <a:avLst/>
          </a:prstGeom>
        </p:spPr>
      </p:pic>
      <p:pic>
        <p:nvPicPr>
          <p:cNvPr id="5" name="Picture 4" descr="image of Jamboard icon with slide 2 shown.">
            <a:extLst>
              <a:ext uri="{FF2B5EF4-FFF2-40B4-BE49-F238E27FC236}">
                <a16:creationId xmlns:a16="http://schemas.microsoft.com/office/drawing/2014/main" id="{D681C882-B453-55A3-50B3-36EC16B811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6" name="TextBox 5">
            <a:extLst>
              <a:ext uri="{FF2B5EF4-FFF2-40B4-BE49-F238E27FC236}">
                <a16:creationId xmlns:a16="http://schemas.microsoft.com/office/drawing/2014/main" id="{0C2E614F-A1B2-21EA-0382-E03A2A3E4B5D}"/>
              </a:ext>
            </a:extLst>
          </p:cNvPr>
          <p:cNvSpPr txBox="1"/>
          <p:nvPr/>
        </p:nvSpPr>
        <p:spPr>
          <a:xfrm>
            <a:off x="11088049" y="1032403"/>
            <a:ext cx="732893" cy="307777"/>
          </a:xfrm>
          <a:prstGeom prst="rect">
            <a:avLst/>
          </a:prstGeom>
          <a:noFill/>
        </p:spPr>
        <p:txBody>
          <a:bodyPr wrap="none" rtlCol="0">
            <a:spAutoFit/>
          </a:bodyPr>
          <a:lstStyle/>
          <a:p>
            <a:r>
              <a:rPr lang="en-US" sz="1400" dirty="0"/>
              <a:t>Slide 2</a:t>
            </a:r>
          </a:p>
        </p:txBody>
      </p:sp>
    </p:spTree>
    <p:extLst>
      <p:ext uri="{BB962C8B-B14F-4D97-AF65-F5344CB8AC3E}">
        <p14:creationId xmlns:p14="http://schemas.microsoft.com/office/powerpoint/2010/main" val="3120652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8859-7104-E6EA-7780-5EFFEFA24DE2}"/>
              </a:ext>
            </a:extLst>
          </p:cNvPr>
          <p:cNvSpPr>
            <a:spLocks noGrp="1"/>
          </p:cNvSpPr>
          <p:nvPr>
            <p:ph type="title"/>
          </p:nvPr>
        </p:nvSpPr>
        <p:spPr/>
        <p:txBody>
          <a:bodyPr/>
          <a:lstStyle/>
          <a:p>
            <a:r>
              <a:rPr lang="en-US" dirty="0"/>
              <a:t>Importance of Teaching Symbols</a:t>
            </a:r>
          </a:p>
        </p:txBody>
      </p:sp>
      <p:sp>
        <p:nvSpPr>
          <p:cNvPr id="3" name="Content Placeholder 2">
            <a:extLst>
              <a:ext uri="{FF2B5EF4-FFF2-40B4-BE49-F238E27FC236}">
                <a16:creationId xmlns:a16="http://schemas.microsoft.com/office/drawing/2014/main" id="{9A5F136A-FB46-BC21-125B-843B3AF282CF}"/>
              </a:ext>
            </a:extLst>
          </p:cNvPr>
          <p:cNvSpPr>
            <a:spLocks noGrp="1"/>
          </p:cNvSpPr>
          <p:nvPr>
            <p:ph idx="1"/>
          </p:nvPr>
        </p:nvSpPr>
        <p:spPr>
          <a:xfrm>
            <a:off x="924469" y="1686179"/>
            <a:ext cx="10966265" cy="4726300"/>
          </a:xfrm>
        </p:spPr>
        <p:txBody>
          <a:bodyPr/>
          <a:lstStyle/>
          <a:p>
            <a:r>
              <a:rPr lang="en-US" dirty="0"/>
              <a:t>Symbols are an integral part of mathematical language.</a:t>
            </a:r>
          </a:p>
          <a:p>
            <a:r>
              <a:rPr lang="en-US" dirty="0"/>
              <a:t>Students need to develop an understanding of the symbolic equivalence between numbers and symbols.</a:t>
            </a:r>
          </a:p>
          <a:p>
            <a:r>
              <a:rPr lang="en-US" dirty="0"/>
              <a:t>Explicitly teach operational symbols, such as the following:</a:t>
            </a:r>
          </a:p>
          <a:p>
            <a:pPr lvl="1"/>
            <a:r>
              <a:rPr lang="en-US" sz="2400" dirty="0"/>
              <a:t>Equals sign</a:t>
            </a:r>
          </a:p>
          <a:p>
            <a:pPr lvl="1"/>
            <a:r>
              <a:rPr lang="en-US" sz="2400" dirty="0"/>
              <a:t>Addition and subtraction</a:t>
            </a:r>
          </a:p>
          <a:p>
            <a:pPr lvl="1"/>
            <a:r>
              <a:rPr lang="en-US" sz="2400" dirty="0"/>
              <a:t>Multiplication and division</a:t>
            </a:r>
          </a:p>
          <a:p>
            <a:pPr lvl="1"/>
            <a:r>
              <a:rPr lang="en-US" sz="2400" dirty="0"/>
              <a:t>Fraction bars</a:t>
            </a:r>
          </a:p>
        </p:txBody>
      </p:sp>
      <p:sp>
        <p:nvSpPr>
          <p:cNvPr id="4" name="Slide Number Placeholder 3">
            <a:extLst>
              <a:ext uri="{FF2B5EF4-FFF2-40B4-BE49-F238E27FC236}">
                <a16:creationId xmlns:a16="http://schemas.microsoft.com/office/drawing/2014/main" id="{C64C621B-C96B-2B5F-CEFB-FC660A4B6290}"/>
              </a:ext>
            </a:extLst>
          </p:cNvPr>
          <p:cNvSpPr>
            <a:spLocks noGrp="1"/>
          </p:cNvSpPr>
          <p:nvPr>
            <p:ph type="sldNum" sz="quarter" idx="10"/>
          </p:nvPr>
        </p:nvSpPr>
        <p:spPr/>
        <p:txBody>
          <a:bodyPr/>
          <a:lstStyle/>
          <a:p>
            <a:pPr algn="r"/>
            <a:fld id="{F3477EC8-074D-41C4-94AE-E9EA7CEEA348}" type="slidenum">
              <a:rPr lang="en-US" smtClean="0"/>
              <a:pPr algn="r"/>
              <a:t>32</a:t>
            </a:fld>
            <a:endParaRPr lang="en-US" dirty="0"/>
          </a:p>
        </p:txBody>
      </p:sp>
      <p:pic>
        <p:nvPicPr>
          <p:cNvPr id="5" name="Picture 4" descr="image of a balance showing how three cubes plus two cubes on the left side equals five cubes on the right side">
            <a:extLst>
              <a:ext uri="{FF2B5EF4-FFF2-40B4-BE49-F238E27FC236}">
                <a16:creationId xmlns:a16="http://schemas.microsoft.com/office/drawing/2014/main" id="{69A4B2F4-CD7C-E1E6-D6B8-D0B828D3F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048" y="4360601"/>
            <a:ext cx="4324434" cy="1447800"/>
          </a:xfrm>
          <a:prstGeom prst="rect">
            <a:avLst/>
          </a:prstGeom>
        </p:spPr>
      </p:pic>
    </p:spTree>
    <p:extLst>
      <p:ext uri="{BB962C8B-B14F-4D97-AF65-F5344CB8AC3E}">
        <p14:creationId xmlns:p14="http://schemas.microsoft.com/office/powerpoint/2010/main" val="269665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1E82-52CC-1445-BB10-A2A73A8AD236}"/>
              </a:ext>
            </a:extLst>
          </p:cNvPr>
          <p:cNvSpPr>
            <a:spLocks noGrp="1"/>
          </p:cNvSpPr>
          <p:nvPr>
            <p:ph type="title"/>
          </p:nvPr>
        </p:nvSpPr>
        <p:spPr/>
        <p:txBody>
          <a:bodyPr/>
          <a:lstStyle/>
          <a:p>
            <a:r>
              <a:rPr lang="en-US" dirty="0"/>
              <a:t>What are Whole-Number Computations?</a:t>
            </a:r>
          </a:p>
        </p:txBody>
      </p:sp>
      <p:sp>
        <p:nvSpPr>
          <p:cNvPr id="3" name="Content Placeholder 2">
            <a:extLst>
              <a:ext uri="{FF2B5EF4-FFF2-40B4-BE49-F238E27FC236}">
                <a16:creationId xmlns:a16="http://schemas.microsoft.com/office/drawing/2014/main" id="{1E90A8BE-423F-124D-BAB4-068B549C6BB2}"/>
              </a:ext>
            </a:extLst>
          </p:cNvPr>
          <p:cNvSpPr>
            <a:spLocks noGrp="1"/>
          </p:cNvSpPr>
          <p:nvPr>
            <p:ph idx="1"/>
          </p:nvPr>
        </p:nvSpPr>
        <p:spPr>
          <a:xfrm>
            <a:off x="916518" y="1694130"/>
            <a:ext cx="10966265" cy="4726300"/>
          </a:xfrm>
        </p:spPr>
        <p:txBody>
          <a:bodyPr/>
          <a:lstStyle/>
          <a:p>
            <a:r>
              <a:rPr lang="en-US" dirty="0">
                <a:latin typeface="Calibri"/>
                <a:cs typeface="Calibri"/>
              </a:rPr>
              <a:t>Whole-number computations represent an efficient and accurate method for solving operational problems to mastery.</a:t>
            </a:r>
          </a:p>
          <a:p>
            <a:r>
              <a:rPr lang="en-US" dirty="0">
                <a:latin typeface="Calibri"/>
                <a:cs typeface="Calibri"/>
              </a:rPr>
              <a:t>Includes both basic facts (addition, subtraction, multiplication, and division) and the ability to apply these skills to multistep computations.</a:t>
            </a:r>
          </a:p>
          <a:p>
            <a:r>
              <a:rPr lang="en-US" dirty="0">
                <a:latin typeface="Calibri"/>
                <a:cs typeface="Calibri"/>
              </a:rPr>
              <a:t>Need explicit instruction in strategies to </a:t>
            </a:r>
            <a:endParaRPr lang="en-US" dirty="0"/>
          </a:p>
          <a:p>
            <a:pPr lvl="1"/>
            <a:r>
              <a:rPr lang="en-US" sz="2400" dirty="0">
                <a:latin typeface="Calibri"/>
                <a:cs typeface="Calibri"/>
              </a:rPr>
              <a:t>understand the relationships between numbers and</a:t>
            </a:r>
          </a:p>
          <a:p>
            <a:pPr lvl="1"/>
            <a:r>
              <a:rPr lang="en-US" sz="2400" dirty="0">
                <a:latin typeface="Calibri"/>
                <a:cs typeface="Calibri"/>
              </a:rPr>
              <a:t>gain conceptual understanding of how to solve efficiently and with fluency. </a:t>
            </a:r>
            <a:endParaRPr lang="en-US" sz="2400" dirty="0"/>
          </a:p>
        </p:txBody>
      </p:sp>
    </p:spTree>
    <p:extLst>
      <p:ext uri="{BB962C8B-B14F-4D97-AF65-F5344CB8AC3E}">
        <p14:creationId xmlns:p14="http://schemas.microsoft.com/office/powerpoint/2010/main" val="2047174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06A3-0964-F248-A46D-5BF096504F55}"/>
              </a:ext>
            </a:extLst>
          </p:cNvPr>
          <p:cNvSpPr>
            <a:spLocks noGrp="1"/>
          </p:cNvSpPr>
          <p:nvPr>
            <p:ph type="title"/>
          </p:nvPr>
        </p:nvSpPr>
        <p:spPr/>
        <p:txBody>
          <a:bodyPr/>
          <a:lstStyle/>
          <a:p>
            <a:r>
              <a:rPr lang="en-US" dirty="0"/>
              <a:t>What is Word Problem Solving?</a:t>
            </a:r>
          </a:p>
        </p:txBody>
      </p:sp>
      <p:sp>
        <p:nvSpPr>
          <p:cNvPr id="3" name="Content Placeholder 2">
            <a:extLst>
              <a:ext uri="{FF2B5EF4-FFF2-40B4-BE49-F238E27FC236}">
                <a16:creationId xmlns:a16="http://schemas.microsoft.com/office/drawing/2014/main" id="{C1516198-504C-2949-94CF-6272B62F43DE}"/>
              </a:ext>
            </a:extLst>
          </p:cNvPr>
          <p:cNvSpPr>
            <a:spLocks noGrp="1"/>
          </p:cNvSpPr>
          <p:nvPr>
            <p:ph idx="1"/>
          </p:nvPr>
        </p:nvSpPr>
        <p:spPr/>
        <p:txBody>
          <a:bodyPr/>
          <a:lstStyle/>
          <a:p>
            <a:r>
              <a:rPr lang="en-US" dirty="0"/>
              <a:t>Mix of numbers and words in which students apply mathematical skills</a:t>
            </a:r>
          </a:p>
          <a:p>
            <a:r>
              <a:rPr lang="en-US" dirty="0"/>
              <a:t>Challenges in solving word problems:</a:t>
            </a:r>
          </a:p>
          <a:p>
            <a:pPr lvl="1"/>
            <a:r>
              <a:rPr lang="en-US" sz="2400" dirty="0"/>
              <a:t>Vocabulary</a:t>
            </a:r>
          </a:p>
          <a:p>
            <a:pPr lvl="1"/>
            <a:r>
              <a:rPr lang="en-US" sz="2400" dirty="0"/>
              <a:t>Language</a:t>
            </a:r>
          </a:p>
          <a:p>
            <a:pPr lvl="1"/>
            <a:r>
              <a:rPr lang="en-US" sz="2400" dirty="0"/>
              <a:t>Multiple steps</a:t>
            </a:r>
          </a:p>
          <a:p>
            <a:pPr lvl="1"/>
            <a:r>
              <a:rPr lang="en-US" sz="2400" dirty="0"/>
              <a:t>Selecting correct algorithms</a:t>
            </a:r>
            <a:endParaRPr lang="en-US" dirty="0"/>
          </a:p>
        </p:txBody>
      </p:sp>
    </p:spTree>
    <p:extLst>
      <p:ext uri="{BB962C8B-B14F-4D97-AF65-F5344CB8AC3E}">
        <p14:creationId xmlns:p14="http://schemas.microsoft.com/office/powerpoint/2010/main" val="233860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7D19-6F74-864D-9907-5A7085BC7163}"/>
              </a:ext>
            </a:extLst>
          </p:cNvPr>
          <p:cNvSpPr>
            <a:spLocks noGrp="1"/>
          </p:cNvSpPr>
          <p:nvPr>
            <p:ph type="title"/>
          </p:nvPr>
        </p:nvSpPr>
        <p:spPr/>
        <p:txBody>
          <a:bodyPr/>
          <a:lstStyle/>
          <a:p>
            <a:r>
              <a:rPr lang="en-US" dirty="0"/>
              <a:t>What are Key Mathematics Vocabulary?</a:t>
            </a:r>
          </a:p>
        </p:txBody>
      </p:sp>
      <p:sp>
        <p:nvSpPr>
          <p:cNvPr id="3" name="Content Placeholder 2">
            <a:extLst>
              <a:ext uri="{FF2B5EF4-FFF2-40B4-BE49-F238E27FC236}">
                <a16:creationId xmlns:a16="http://schemas.microsoft.com/office/drawing/2014/main" id="{CE14FD0C-BE3A-2144-B16A-F2D1E0000AE2}"/>
              </a:ext>
            </a:extLst>
          </p:cNvPr>
          <p:cNvSpPr>
            <a:spLocks noGrp="1"/>
          </p:cNvSpPr>
          <p:nvPr>
            <p:ph idx="1"/>
          </p:nvPr>
        </p:nvSpPr>
        <p:spPr/>
        <p:txBody>
          <a:bodyPr/>
          <a:lstStyle/>
          <a:p>
            <a:r>
              <a:rPr lang="en-US" dirty="0"/>
              <a:t>Polysemous words, words that have different meanings, can cause confusion for students, especially when comparing typical use of the words in English versus mathematics. Examples of these words are as follows:</a:t>
            </a:r>
          </a:p>
          <a:p>
            <a:pPr lvl="1"/>
            <a:r>
              <a:rPr lang="en-US" sz="2400" dirty="0"/>
              <a:t>Difference</a:t>
            </a:r>
          </a:p>
          <a:p>
            <a:pPr lvl="1"/>
            <a:r>
              <a:rPr lang="en-US" sz="2400" dirty="0"/>
              <a:t>Factor</a:t>
            </a:r>
          </a:p>
          <a:p>
            <a:pPr lvl="1"/>
            <a:r>
              <a:rPr lang="en-US" sz="2400" dirty="0"/>
              <a:t>Product</a:t>
            </a:r>
          </a:p>
          <a:p>
            <a:r>
              <a:rPr lang="en-US" dirty="0"/>
              <a:t>Vocabulary terms often are not explicitly taught as part of core instruction.</a:t>
            </a:r>
          </a:p>
          <a:p>
            <a:r>
              <a:rPr lang="en-US" dirty="0"/>
              <a:t>Interventions do not always stress the use of mathematical precise language by students and/or teachers.</a:t>
            </a:r>
          </a:p>
        </p:txBody>
      </p:sp>
    </p:spTree>
    <p:extLst>
      <p:ext uri="{BB962C8B-B14F-4D97-AF65-F5344CB8AC3E}">
        <p14:creationId xmlns:p14="http://schemas.microsoft.com/office/powerpoint/2010/main" val="1973482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5319-68AB-FD20-366D-B9BC371626A1}"/>
              </a:ext>
            </a:extLst>
          </p:cNvPr>
          <p:cNvSpPr>
            <a:spLocks noGrp="1"/>
          </p:cNvSpPr>
          <p:nvPr>
            <p:ph type="title"/>
          </p:nvPr>
        </p:nvSpPr>
        <p:spPr/>
        <p:txBody>
          <a:bodyPr/>
          <a:lstStyle/>
          <a:p>
            <a:r>
              <a:rPr lang="en-US" dirty="0"/>
              <a:t>Vocabulary Can Be Confusing! </a:t>
            </a:r>
          </a:p>
        </p:txBody>
      </p:sp>
      <p:sp>
        <p:nvSpPr>
          <p:cNvPr id="3" name="Content Placeholder 2">
            <a:extLst>
              <a:ext uri="{FF2B5EF4-FFF2-40B4-BE49-F238E27FC236}">
                <a16:creationId xmlns:a16="http://schemas.microsoft.com/office/drawing/2014/main" id="{4612484C-E6AA-8837-9D4C-587A475BB294}"/>
              </a:ext>
            </a:extLst>
          </p:cNvPr>
          <p:cNvSpPr>
            <a:spLocks noGrp="1"/>
          </p:cNvSpPr>
          <p:nvPr>
            <p:ph idx="1"/>
          </p:nvPr>
        </p:nvSpPr>
        <p:spPr/>
        <p:txBody>
          <a:bodyPr/>
          <a:lstStyle/>
          <a:p>
            <a:r>
              <a:rPr lang="en-US" dirty="0"/>
              <a:t>Consider the role of language in the following sentence:</a:t>
            </a:r>
          </a:p>
          <a:p>
            <a:pPr lvl="1"/>
            <a:r>
              <a:rPr lang="en-US" sz="2400" dirty="0"/>
              <a:t>The teacher said the student is mean. </a:t>
            </a:r>
          </a:p>
          <a:p>
            <a:pPr lvl="1"/>
            <a:r>
              <a:rPr lang="en-US" sz="2400" dirty="0"/>
              <a:t>The teacher, said the student, is mean.</a:t>
            </a:r>
          </a:p>
          <a:p>
            <a:r>
              <a:rPr lang="en-US" dirty="0"/>
              <a:t>Think about these simple sentences and how they can lead to confusion for students. When we talk about pairs, are we talking about one or two items?</a:t>
            </a:r>
          </a:p>
          <a:p>
            <a:pPr lvl="1"/>
            <a:r>
              <a:rPr lang="en-US" sz="2400" dirty="0"/>
              <a:t>Pair of shoes.</a:t>
            </a:r>
          </a:p>
          <a:p>
            <a:pPr lvl="1"/>
            <a:r>
              <a:rPr lang="en-US" sz="2400" dirty="0"/>
              <a:t>Pair of socks.</a:t>
            </a:r>
          </a:p>
          <a:p>
            <a:pPr lvl="1"/>
            <a:r>
              <a:rPr lang="en-US" sz="2400" dirty="0"/>
              <a:t>Pair of pants.</a:t>
            </a:r>
          </a:p>
        </p:txBody>
      </p:sp>
      <p:sp>
        <p:nvSpPr>
          <p:cNvPr id="4" name="Slide Number Placeholder 3">
            <a:extLst>
              <a:ext uri="{FF2B5EF4-FFF2-40B4-BE49-F238E27FC236}">
                <a16:creationId xmlns:a16="http://schemas.microsoft.com/office/drawing/2014/main" id="{A85A7E84-5F38-7D83-1C4C-865091080DC4}"/>
              </a:ext>
            </a:extLst>
          </p:cNvPr>
          <p:cNvSpPr>
            <a:spLocks noGrp="1"/>
          </p:cNvSpPr>
          <p:nvPr>
            <p:ph type="sldNum" sz="quarter" idx="10"/>
          </p:nvPr>
        </p:nvSpPr>
        <p:spPr/>
        <p:txBody>
          <a:bodyPr/>
          <a:lstStyle/>
          <a:p>
            <a:pPr algn="r"/>
            <a:fld id="{F3477EC8-074D-41C4-94AE-E9EA7CEEA348}" type="slidenum">
              <a:rPr lang="en-US" smtClean="0"/>
              <a:pPr algn="r"/>
              <a:t>36</a:t>
            </a:fld>
            <a:endParaRPr lang="en-US" dirty="0"/>
          </a:p>
        </p:txBody>
      </p:sp>
    </p:spTree>
    <p:extLst>
      <p:ext uri="{BB962C8B-B14F-4D97-AF65-F5344CB8AC3E}">
        <p14:creationId xmlns:p14="http://schemas.microsoft.com/office/powerpoint/2010/main" val="1097855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3020-F3E9-E444-890E-41950DD98EC1}"/>
              </a:ext>
            </a:extLst>
          </p:cNvPr>
          <p:cNvSpPr>
            <a:spLocks noGrp="1"/>
          </p:cNvSpPr>
          <p:nvPr>
            <p:ph type="title"/>
          </p:nvPr>
        </p:nvSpPr>
        <p:spPr/>
        <p:txBody>
          <a:bodyPr/>
          <a:lstStyle/>
          <a:p>
            <a:r>
              <a:rPr lang="en-US" dirty="0"/>
              <a:t>Vocabulary Within Instruction </a:t>
            </a:r>
          </a:p>
        </p:txBody>
      </p:sp>
      <p:sp>
        <p:nvSpPr>
          <p:cNvPr id="3" name="Content Placeholder 2">
            <a:extLst>
              <a:ext uri="{FF2B5EF4-FFF2-40B4-BE49-F238E27FC236}">
                <a16:creationId xmlns:a16="http://schemas.microsoft.com/office/drawing/2014/main" id="{5B60D1C4-776B-C34F-9EDA-3055BDC33484}"/>
              </a:ext>
            </a:extLst>
          </p:cNvPr>
          <p:cNvSpPr>
            <a:spLocks noGrp="1"/>
          </p:cNvSpPr>
          <p:nvPr>
            <p:ph idx="1"/>
          </p:nvPr>
        </p:nvSpPr>
        <p:spPr/>
        <p:txBody>
          <a:bodyPr/>
          <a:lstStyle/>
          <a:p>
            <a:r>
              <a:rPr lang="en-US" dirty="0"/>
              <a:t>Teachers often use vocabulary that has multiple meanings in English. </a:t>
            </a:r>
          </a:p>
          <a:p>
            <a:pPr lvl="1"/>
            <a:r>
              <a:rPr lang="en-US" sz="2400" dirty="0"/>
              <a:t>Give your little brother the “bigger half” of the cookie.</a:t>
            </a:r>
          </a:p>
          <a:p>
            <a:pPr lvl="1"/>
            <a:r>
              <a:rPr lang="en-US" sz="2400" dirty="0"/>
              <a:t>“Carry” the one.</a:t>
            </a:r>
          </a:p>
          <a:p>
            <a:pPr lvl="1"/>
            <a:r>
              <a:rPr lang="en-US" sz="2400" dirty="0"/>
              <a:t>“Borrow” the ten.</a:t>
            </a:r>
          </a:p>
          <a:p>
            <a:pPr lvl="1"/>
            <a:r>
              <a:rPr lang="en-US" sz="2400" dirty="0"/>
              <a:t>“Cancel” when simplifying a fraction or rational expression. </a:t>
            </a:r>
          </a:p>
          <a:p>
            <a:pPr lvl="1"/>
            <a:r>
              <a:rPr lang="en-US" sz="2400" dirty="0"/>
              <a:t>Write or create an improper fraction (Is there a proper fraction?)</a:t>
            </a:r>
          </a:p>
          <a:p>
            <a:r>
              <a:rPr lang="en-US" dirty="0"/>
              <a:t>Consider this example: “Add these numbers up.”</a:t>
            </a:r>
          </a:p>
        </p:txBody>
      </p:sp>
      <p:sp>
        <p:nvSpPr>
          <p:cNvPr id="5" name="TextBox 4">
            <a:extLst>
              <a:ext uri="{FF2B5EF4-FFF2-40B4-BE49-F238E27FC236}">
                <a16:creationId xmlns:a16="http://schemas.microsoft.com/office/drawing/2014/main" id="{2FA1EB38-310A-C449-9BE5-A3D20145084C}"/>
              </a:ext>
            </a:extLst>
          </p:cNvPr>
          <p:cNvSpPr txBox="1"/>
          <p:nvPr/>
        </p:nvSpPr>
        <p:spPr>
          <a:xfrm>
            <a:off x="10426688" y="4253821"/>
            <a:ext cx="1059227" cy="1384995"/>
          </a:xfrm>
          <a:prstGeom prst="rect">
            <a:avLst/>
          </a:prstGeom>
          <a:noFill/>
        </p:spPr>
        <p:txBody>
          <a:bodyPr wrap="square" rtlCol="0">
            <a:spAutoFit/>
          </a:bodyPr>
          <a:lstStyle/>
          <a:p>
            <a:pPr algn="r"/>
            <a:r>
              <a:rPr lang="en-US" sz="2800" b="1" dirty="0">
                <a:solidFill>
                  <a:schemeClr val="accent6">
                    <a:lumMod val="75000"/>
                  </a:schemeClr>
                </a:solidFill>
              </a:rPr>
              <a:t>12</a:t>
            </a:r>
            <a:br>
              <a:rPr lang="en-US" sz="2800" b="1" dirty="0">
                <a:solidFill>
                  <a:schemeClr val="accent6">
                    <a:lumMod val="75000"/>
                  </a:schemeClr>
                </a:solidFill>
              </a:rPr>
            </a:br>
            <a:r>
              <a:rPr lang="en-US" sz="2800" b="1" dirty="0">
                <a:solidFill>
                  <a:schemeClr val="accent6">
                    <a:lumMod val="75000"/>
                  </a:schemeClr>
                </a:solidFill>
              </a:rPr>
              <a:t>6</a:t>
            </a:r>
          </a:p>
          <a:p>
            <a:pPr algn="r"/>
            <a:r>
              <a:rPr lang="en-US" sz="2800" b="1" u="sng" dirty="0">
                <a:solidFill>
                  <a:schemeClr val="accent6">
                    <a:lumMod val="75000"/>
                  </a:schemeClr>
                </a:solidFill>
              </a:rPr>
              <a:t>+ 7</a:t>
            </a:r>
          </a:p>
        </p:txBody>
      </p:sp>
    </p:spTree>
    <p:extLst>
      <p:ext uri="{BB962C8B-B14F-4D97-AF65-F5344CB8AC3E}">
        <p14:creationId xmlns:p14="http://schemas.microsoft.com/office/powerpoint/2010/main" val="4206666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CE3C-F9EF-AE46-8E9C-9D033413A99A}"/>
              </a:ext>
            </a:extLst>
          </p:cNvPr>
          <p:cNvSpPr>
            <a:spLocks noGrp="1"/>
          </p:cNvSpPr>
          <p:nvPr>
            <p:ph type="title"/>
          </p:nvPr>
        </p:nvSpPr>
        <p:spPr/>
        <p:txBody>
          <a:bodyPr/>
          <a:lstStyle/>
          <a:p>
            <a:r>
              <a:rPr lang="en-US" dirty="0"/>
              <a:t>What is Self-Regulation?</a:t>
            </a:r>
          </a:p>
        </p:txBody>
      </p:sp>
      <p:sp>
        <p:nvSpPr>
          <p:cNvPr id="3" name="Content Placeholder 2">
            <a:extLst>
              <a:ext uri="{FF2B5EF4-FFF2-40B4-BE49-F238E27FC236}">
                <a16:creationId xmlns:a16="http://schemas.microsoft.com/office/drawing/2014/main" id="{519B7245-E8B1-464E-BAC9-1A06A6DE8066}"/>
              </a:ext>
            </a:extLst>
          </p:cNvPr>
          <p:cNvSpPr>
            <a:spLocks noGrp="1"/>
          </p:cNvSpPr>
          <p:nvPr>
            <p:ph idx="1"/>
          </p:nvPr>
        </p:nvSpPr>
        <p:spPr/>
        <p:txBody>
          <a:bodyPr/>
          <a:lstStyle/>
          <a:p>
            <a:pPr>
              <a:lnSpc>
                <a:spcPct val="114000"/>
              </a:lnSpc>
              <a:tabLst>
                <a:tab pos="10579100" algn="r"/>
              </a:tabLst>
            </a:pPr>
            <a:r>
              <a:rPr lang="en-US" dirty="0"/>
              <a:t>Self-regulation is the attitude and abilities required to act as the “primary causal agent in one’s life and to make choices regarding one’s actions free from undue external influence or interference” (Wehmeyer, 1992, p. 305).</a:t>
            </a:r>
          </a:p>
          <a:p>
            <a:pPr>
              <a:lnSpc>
                <a:spcPct val="114000"/>
              </a:lnSpc>
            </a:pPr>
            <a:r>
              <a:rPr lang="en-US" dirty="0"/>
              <a:t>Self-regulation includes the following three components:</a:t>
            </a:r>
          </a:p>
          <a:p>
            <a:pPr lvl="1">
              <a:lnSpc>
                <a:spcPct val="114000"/>
              </a:lnSpc>
            </a:pPr>
            <a:r>
              <a:rPr lang="en-US" sz="2400" dirty="0"/>
              <a:t>Autonomy</a:t>
            </a:r>
          </a:p>
          <a:p>
            <a:pPr lvl="1">
              <a:lnSpc>
                <a:spcPct val="114000"/>
              </a:lnSpc>
            </a:pPr>
            <a:r>
              <a:rPr lang="en-US" sz="2400" dirty="0"/>
              <a:t>Relatedness</a:t>
            </a:r>
          </a:p>
          <a:p>
            <a:pPr lvl="1">
              <a:lnSpc>
                <a:spcPct val="114000"/>
              </a:lnSpc>
            </a:pPr>
            <a:r>
              <a:rPr lang="en-US" sz="2400" dirty="0"/>
              <a:t>Competence</a:t>
            </a:r>
          </a:p>
          <a:p>
            <a:pPr>
              <a:lnSpc>
                <a:spcPct val="114000"/>
              </a:lnSpc>
              <a:spcBef>
                <a:spcPts val="450"/>
              </a:spcBef>
            </a:pPr>
            <a:r>
              <a:rPr lang="en-US" dirty="0"/>
              <a:t>Lack of self-regulation may lead to decreased academic achievement.</a:t>
            </a:r>
          </a:p>
          <a:p>
            <a:pPr>
              <a:lnSpc>
                <a:spcPct val="114000"/>
              </a:lnSpc>
            </a:pPr>
            <a:r>
              <a:rPr lang="en-US" dirty="0"/>
              <a:t>Self-regulation should be embedded within interventions and core instruction.</a:t>
            </a:r>
          </a:p>
        </p:txBody>
      </p:sp>
    </p:spTree>
    <p:extLst>
      <p:ext uri="{BB962C8B-B14F-4D97-AF65-F5344CB8AC3E}">
        <p14:creationId xmlns:p14="http://schemas.microsoft.com/office/powerpoint/2010/main" val="37386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655-AE73-684C-8821-836AA9C8BC4B}"/>
              </a:ext>
            </a:extLst>
          </p:cNvPr>
          <p:cNvSpPr>
            <a:spLocks noGrp="1"/>
          </p:cNvSpPr>
          <p:nvPr>
            <p:ph type="title"/>
          </p:nvPr>
        </p:nvSpPr>
        <p:spPr/>
        <p:txBody>
          <a:bodyPr/>
          <a:lstStyle/>
          <a:p>
            <a:r>
              <a:rPr lang="en-US" dirty="0"/>
              <a:t>Endless Cycle for Students Who Struggle</a:t>
            </a:r>
          </a:p>
        </p:txBody>
      </p:sp>
      <p:sp>
        <p:nvSpPr>
          <p:cNvPr id="5" name="Freeform: Shape 4">
            <a:extLst>
              <a:ext uri="{FF2B5EF4-FFF2-40B4-BE49-F238E27FC236}">
                <a16:creationId xmlns:a16="http://schemas.microsoft.com/office/drawing/2014/main" id="{92D286F9-82E9-B14E-EEE2-7E8DF0303928}"/>
              </a:ext>
            </a:extLst>
          </p:cNvPr>
          <p:cNvSpPr/>
          <p:nvPr/>
        </p:nvSpPr>
        <p:spPr>
          <a:xfrm>
            <a:off x="6884781" y="1768325"/>
            <a:ext cx="1869078" cy="1673347"/>
          </a:xfrm>
          <a:custGeom>
            <a:avLst/>
            <a:gdLst>
              <a:gd name="connsiteX0" fmla="*/ 0 w 1869078"/>
              <a:gd name="connsiteY0" fmla="*/ 0 h 1673347"/>
              <a:gd name="connsiteX1" fmla="*/ 1869078 w 1869078"/>
              <a:gd name="connsiteY1" fmla="*/ 0 h 1673347"/>
              <a:gd name="connsiteX2" fmla="*/ 1869078 w 1869078"/>
              <a:gd name="connsiteY2" fmla="*/ 1673347 h 1673347"/>
              <a:gd name="connsiteX3" fmla="*/ 0 w 1869078"/>
              <a:gd name="connsiteY3" fmla="*/ 1673347 h 1673347"/>
              <a:gd name="connsiteX4" fmla="*/ 0 w 1869078"/>
              <a:gd name="connsiteY4" fmla="*/ 0 h 167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078" h="1673347">
                <a:moveTo>
                  <a:pt x="0" y="0"/>
                </a:moveTo>
                <a:lnTo>
                  <a:pt x="1869078" y="0"/>
                </a:lnTo>
                <a:lnTo>
                  <a:pt x="1869078" y="1673347"/>
                </a:lnTo>
                <a:lnTo>
                  <a:pt x="0" y="1673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Mathematics Difficulty</a:t>
            </a:r>
          </a:p>
        </p:txBody>
      </p:sp>
      <p:sp>
        <p:nvSpPr>
          <p:cNvPr id="6" name="Arrow: Circular 5">
            <a:extLst>
              <a:ext uri="{FF2B5EF4-FFF2-40B4-BE49-F238E27FC236}">
                <a16:creationId xmlns:a16="http://schemas.microsoft.com/office/drawing/2014/main" id="{5D71D148-D0BE-6739-85FE-AA19E87D84FB}"/>
              </a:ext>
            </a:extLst>
          </p:cNvPr>
          <p:cNvSpPr/>
          <p:nvPr/>
        </p:nvSpPr>
        <p:spPr>
          <a:xfrm>
            <a:off x="4037382" y="1663276"/>
            <a:ext cx="4723660" cy="4723660"/>
          </a:xfrm>
          <a:prstGeom prst="circularArrow">
            <a:avLst>
              <a:gd name="adj1" fmla="val 6908"/>
              <a:gd name="adj2" fmla="val 465811"/>
              <a:gd name="adj3" fmla="val 547485"/>
              <a:gd name="adj4" fmla="val 20586704"/>
              <a:gd name="adj5" fmla="val 8059"/>
            </a:avLst>
          </a:prstGeom>
          <a:solidFill>
            <a:srgbClr val="52419B"/>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7BE5D4FF-24FC-2C84-11B4-F08EEF3FCA58}"/>
              </a:ext>
            </a:extLst>
          </p:cNvPr>
          <p:cNvSpPr/>
          <p:nvPr/>
        </p:nvSpPr>
        <p:spPr>
          <a:xfrm>
            <a:off x="6982646" y="4608540"/>
            <a:ext cx="1673347" cy="1673347"/>
          </a:xfrm>
          <a:custGeom>
            <a:avLst/>
            <a:gdLst>
              <a:gd name="connsiteX0" fmla="*/ 0 w 1673347"/>
              <a:gd name="connsiteY0" fmla="*/ 0 h 1673347"/>
              <a:gd name="connsiteX1" fmla="*/ 1673347 w 1673347"/>
              <a:gd name="connsiteY1" fmla="*/ 0 h 1673347"/>
              <a:gd name="connsiteX2" fmla="*/ 1673347 w 1673347"/>
              <a:gd name="connsiteY2" fmla="*/ 1673347 h 1673347"/>
              <a:gd name="connsiteX3" fmla="*/ 0 w 1673347"/>
              <a:gd name="connsiteY3" fmla="*/ 1673347 h 1673347"/>
              <a:gd name="connsiteX4" fmla="*/ 0 w 1673347"/>
              <a:gd name="connsiteY4" fmla="*/ 0 h 167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347" h="1673347">
                <a:moveTo>
                  <a:pt x="0" y="0"/>
                </a:moveTo>
                <a:lnTo>
                  <a:pt x="1673347" y="0"/>
                </a:lnTo>
                <a:lnTo>
                  <a:pt x="1673347" y="1673347"/>
                </a:lnTo>
                <a:lnTo>
                  <a:pt x="0" y="1673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Attention Issues</a:t>
            </a:r>
          </a:p>
        </p:txBody>
      </p:sp>
      <p:sp>
        <p:nvSpPr>
          <p:cNvPr id="8" name="Arrow: Circular 7">
            <a:extLst>
              <a:ext uri="{FF2B5EF4-FFF2-40B4-BE49-F238E27FC236}">
                <a16:creationId xmlns:a16="http://schemas.microsoft.com/office/drawing/2014/main" id="{F10B1005-3773-67E5-E50B-9AFBE696EA6D}"/>
              </a:ext>
            </a:extLst>
          </p:cNvPr>
          <p:cNvSpPr/>
          <p:nvPr/>
        </p:nvSpPr>
        <p:spPr>
          <a:xfrm>
            <a:off x="4037382" y="1663276"/>
            <a:ext cx="4723660" cy="4723660"/>
          </a:xfrm>
          <a:prstGeom prst="circularArrow">
            <a:avLst>
              <a:gd name="adj1" fmla="val 6908"/>
              <a:gd name="adj2" fmla="val 465811"/>
              <a:gd name="adj3" fmla="val 5947485"/>
              <a:gd name="adj4" fmla="val 4386704"/>
              <a:gd name="adj5" fmla="val 8059"/>
            </a:avLst>
          </a:prstGeom>
          <a:solidFill>
            <a:srgbClr val="52419B"/>
          </a:solidFill>
        </p:spPr>
        <p:style>
          <a:lnRef idx="2">
            <a:schemeClr val="lt1">
              <a:hueOff val="0"/>
              <a:satOff val="0"/>
              <a:lumOff val="0"/>
              <a:alphaOff val="0"/>
            </a:schemeClr>
          </a:lnRef>
          <a:fillRef idx="1">
            <a:schemeClr val="accent5">
              <a:hueOff val="2600250"/>
              <a:satOff val="-12022"/>
              <a:lumOff val="-3137"/>
              <a:alphaOff val="0"/>
            </a:schemeClr>
          </a:fillRef>
          <a:effectRef idx="0">
            <a:schemeClr val="accent5">
              <a:hueOff val="2600250"/>
              <a:satOff val="-12022"/>
              <a:lumOff val="-3137"/>
              <a:alphaOff val="0"/>
            </a:schemeClr>
          </a:effectRef>
          <a:fontRef idx="minor">
            <a:schemeClr val="lt1"/>
          </a:fontRef>
        </p:style>
      </p:sp>
      <p:sp>
        <p:nvSpPr>
          <p:cNvPr id="9" name="Freeform: Shape 8">
            <a:extLst>
              <a:ext uri="{FF2B5EF4-FFF2-40B4-BE49-F238E27FC236}">
                <a16:creationId xmlns:a16="http://schemas.microsoft.com/office/drawing/2014/main" id="{A5F7B3C0-5A95-86EC-AFE0-4EB921F4C32B}"/>
              </a:ext>
            </a:extLst>
          </p:cNvPr>
          <p:cNvSpPr/>
          <p:nvPr/>
        </p:nvSpPr>
        <p:spPr>
          <a:xfrm>
            <a:off x="4142431" y="4608540"/>
            <a:ext cx="1673347" cy="1673347"/>
          </a:xfrm>
          <a:custGeom>
            <a:avLst/>
            <a:gdLst>
              <a:gd name="connsiteX0" fmla="*/ 0 w 1673347"/>
              <a:gd name="connsiteY0" fmla="*/ 0 h 1673347"/>
              <a:gd name="connsiteX1" fmla="*/ 1673347 w 1673347"/>
              <a:gd name="connsiteY1" fmla="*/ 0 h 1673347"/>
              <a:gd name="connsiteX2" fmla="*/ 1673347 w 1673347"/>
              <a:gd name="connsiteY2" fmla="*/ 1673347 h 1673347"/>
              <a:gd name="connsiteX3" fmla="*/ 0 w 1673347"/>
              <a:gd name="connsiteY3" fmla="*/ 1673347 h 1673347"/>
              <a:gd name="connsiteX4" fmla="*/ 0 w 1673347"/>
              <a:gd name="connsiteY4" fmla="*/ 0 h 167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347" h="1673347">
                <a:moveTo>
                  <a:pt x="0" y="0"/>
                </a:moveTo>
                <a:lnTo>
                  <a:pt x="1673347" y="0"/>
                </a:lnTo>
                <a:lnTo>
                  <a:pt x="1673347" y="1673347"/>
                </a:lnTo>
                <a:lnTo>
                  <a:pt x="0" y="1673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Low Motivation</a:t>
            </a:r>
          </a:p>
        </p:txBody>
      </p:sp>
      <p:sp>
        <p:nvSpPr>
          <p:cNvPr id="10" name="Arrow: Circular 9">
            <a:extLst>
              <a:ext uri="{FF2B5EF4-FFF2-40B4-BE49-F238E27FC236}">
                <a16:creationId xmlns:a16="http://schemas.microsoft.com/office/drawing/2014/main" id="{0D209531-E799-6E62-851A-D45A2DACE65A}"/>
              </a:ext>
            </a:extLst>
          </p:cNvPr>
          <p:cNvSpPr/>
          <p:nvPr/>
        </p:nvSpPr>
        <p:spPr>
          <a:xfrm>
            <a:off x="4037382" y="1663276"/>
            <a:ext cx="4723660" cy="4723660"/>
          </a:xfrm>
          <a:prstGeom prst="circularArrow">
            <a:avLst>
              <a:gd name="adj1" fmla="val 6908"/>
              <a:gd name="adj2" fmla="val 465811"/>
              <a:gd name="adj3" fmla="val 11347485"/>
              <a:gd name="adj4" fmla="val 9786704"/>
              <a:gd name="adj5" fmla="val 8059"/>
            </a:avLst>
          </a:prstGeom>
          <a:solidFill>
            <a:srgbClr val="52419B"/>
          </a:solidFill>
        </p:spPr>
        <p:style>
          <a:lnRef idx="2">
            <a:schemeClr val="lt1">
              <a:hueOff val="0"/>
              <a:satOff val="0"/>
              <a:lumOff val="0"/>
              <a:alphaOff val="0"/>
            </a:schemeClr>
          </a:lnRef>
          <a:fillRef idx="1">
            <a:schemeClr val="accent5">
              <a:hueOff val="5200501"/>
              <a:satOff val="-24043"/>
              <a:lumOff val="-6274"/>
              <a:alphaOff val="0"/>
            </a:schemeClr>
          </a:fillRef>
          <a:effectRef idx="0">
            <a:schemeClr val="accent5">
              <a:hueOff val="5200501"/>
              <a:satOff val="-24043"/>
              <a:lumOff val="-6274"/>
              <a:alphaOff val="0"/>
            </a:schemeClr>
          </a:effectRef>
          <a:fontRef idx="minor">
            <a:schemeClr val="lt1"/>
          </a:fontRef>
        </p:style>
      </p:sp>
      <p:sp>
        <p:nvSpPr>
          <p:cNvPr id="11" name="Freeform: Shape 10">
            <a:extLst>
              <a:ext uri="{FF2B5EF4-FFF2-40B4-BE49-F238E27FC236}">
                <a16:creationId xmlns:a16="http://schemas.microsoft.com/office/drawing/2014/main" id="{5DC5934F-2FA4-CCC6-5338-2D6DC996593A}"/>
              </a:ext>
            </a:extLst>
          </p:cNvPr>
          <p:cNvSpPr/>
          <p:nvPr/>
        </p:nvSpPr>
        <p:spPr>
          <a:xfrm>
            <a:off x="4142431" y="1768325"/>
            <a:ext cx="1673347" cy="1673347"/>
          </a:xfrm>
          <a:custGeom>
            <a:avLst/>
            <a:gdLst>
              <a:gd name="connsiteX0" fmla="*/ 0 w 1673347"/>
              <a:gd name="connsiteY0" fmla="*/ 0 h 1673347"/>
              <a:gd name="connsiteX1" fmla="*/ 1673347 w 1673347"/>
              <a:gd name="connsiteY1" fmla="*/ 0 h 1673347"/>
              <a:gd name="connsiteX2" fmla="*/ 1673347 w 1673347"/>
              <a:gd name="connsiteY2" fmla="*/ 1673347 h 1673347"/>
              <a:gd name="connsiteX3" fmla="*/ 0 w 1673347"/>
              <a:gd name="connsiteY3" fmla="*/ 1673347 h 1673347"/>
              <a:gd name="connsiteX4" fmla="*/ 0 w 1673347"/>
              <a:gd name="connsiteY4" fmla="*/ 0 h 167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347" h="1673347">
                <a:moveTo>
                  <a:pt x="0" y="0"/>
                </a:moveTo>
                <a:lnTo>
                  <a:pt x="1673347" y="0"/>
                </a:lnTo>
                <a:lnTo>
                  <a:pt x="1673347" y="1673347"/>
                </a:lnTo>
                <a:lnTo>
                  <a:pt x="0" y="1673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Low Self-Regulation</a:t>
            </a:r>
          </a:p>
        </p:txBody>
      </p:sp>
      <p:sp>
        <p:nvSpPr>
          <p:cNvPr id="12" name="Arrow: Circular 11">
            <a:extLst>
              <a:ext uri="{FF2B5EF4-FFF2-40B4-BE49-F238E27FC236}">
                <a16:creationId xmlns:a16="http://schemas.microsoft.com/office/drawing/2014/main" id="{C1249315-E6A6-6F1A-F742-FBCCAFBF82E4}"/>
              </a:ext>
            </a:extLst>
          </p:cNvPr>
          <p:cNvSpPr/>
          <p:nvPr/>
        </p:nvSpPr>
        <p:spPr>
          <a:xfrm>
            <a:off x="4037382" y="1663276"/>
            <a:ext cx="4723660" cy="4723660"/>
          </a:xfrm>
          <a:prstGeom prst="circularArrow">
            <a:avLst>
              <a:gd name="adj1" fmla="val 6908"/>
              <a:gd name="adj2" fmla="val 465811"/>
              <a:gd name="adj3" fmla="val 16573674"/>
              <a:gd name="adj4" fmla="val 15186704"/>
              <a:gd name="adj5" fmla="val 8059"/>
            </a:avLst>
          </a:prstGeom>
          <a:solidFill>
            <a:srgbClr val="52419B"/>
          </a:solidFill>
        </p:spPr>
        <p:style>
          <a:lnRef idx="2">
            <a:schemeClr val="lt1">
              <a:hueOff val="0"/>
              <a:satOff val="0"/>
              <a:lumOff val="0"/>
              <a:alphaOff val="0"/>
            </a:schemeClr>
          </a:lnRef>
          <a:fillRef idx="1">
            <a:schemeClr val="accent5">
              <a:hueOff val="7800751"/>
              <a:satOff val="-36065"/>
              <a:lumOff val="-9411"/>
              <a:alphaOff val="0"/>
            </a:schemeClr>
          </a:fillRef>
          <a:effectRef idx="0">
            <a:schemeClr val="accent5">
              <a:hueOff val="7800751"/>
              <a:satOff val="-36065"/>
              <a:lumOff val="-9411"/>
              <a:alphaOff val="0"/>
            </a:schemeClr>
          </a:effectRef>
          <a:fontRef idx="minor">
            <a:schemeClr val="lt1"/>
          </a:fontRef>
        </p:style>
      </p:sp>
      <p:sp>
        <p:nvSpPr>
          <p:cNvPr id="4" name="Slide Number Placeholder 3">
            <a:extLst>
              <a:ext uri="{FF2B5EF4-FFF2-40B4-BE49-F238E27FC236}">
                <a16:creationId xmlns:a16="http://schemas.microsoft.com/office/drawing/2014/main" id="{6099529F-8FC9-A341-853C-203A221A78D3}"/>
              </a:ext>
            </a:extLst>
          </p:cNvPr>
          <p:cNvSpPr>
            <a:spLocks noGrp="1"/>
          </p:cNvSpPr>
          <p:nvPr>
            <p:ph type="sldNum" sz="quarter" idx="10"/>
          </p:nvPr>
        </p:nvSpPr>
        <p:spPr/>
        <p:txBody>
          <a:bodyPr/>
          <a:lstStyle/>
          <a:p>
            <a:pPr algn="r"/>
            <a:fld id="{F3477EC8-074D-41C4-94AE-E9EA7CEEA348}" type="slidenum">
              <a:rPr lang="en-US" smtClean="0"/>
              <a:pPr algn="r"/>
              <a:t>39</a:t>
            </a:fld>
            <a:endParaRPr lang="en-US" dirty="0"/>
          </a:p>
        </p:txBody>
      </p:sp>
    </p:spTree>
    <p:extLst>
      <p:ext uri="{BB962C8B-B14F-4D97-AF65-F5344CB8AC3E}">
        <p14:creationId xmlns:p14="http://schemas.microsoft.com/office/powerpoint/2010/main" val="2194470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ABC7-9001-4FA7-BCC8-C3FC60E888AA}"/>
              </a:ext>
            </a:extLst>
          </p:cNvPr>
          <p:cNvSpPr>
            <a:spLocks noGrp="1"/>
          </p:cNvSpPr>
          <p:nvPr>
            <p:ph type="title"/>
          </p:nvPr>
        </p:nvSpPr>
        <p:spPr/>
        <p:txBody>
          <a:bodyPr/>
          <a:lstStyle/>
          <a:p>
            <a:r>
              <a:rPr lang="en-US" dirty="0"/>
              <a:t>Session Content</a:t>
            </a:r>
          </a:p>
        </p:txBody>
      </p:sp>
      <p:sp>
        <p:nvSpPr>
          <p:cNvPr id="3" name="Content Placeholder 2">
            <a:extLst>
              <a:ext uri="{FF2B5EF4-FFF2-40B4-BE49-F238E27FC236}">
                <a16:creationId xmlns:a16="http://schemas.microsoft.com/office/drawing/2014/main" id="{69A4DACC-7E1D-4543-95A6-ACAB30432B93}"/>
              </a:ext>
            </a:extLst>
          </p:cNvPr>
          <p:cNvSpPr>
            <a:spLocks noGrp="1"/>
          </p:cNvSpPr>
          <p:nvPr>
            <p:ph idx="1"/>
          </p:nvPr>
        </p:nvSpPr>
        <p:spPr/>
        <p:txBody>
          <a:bodyPr/>
          <a:lstStyle/>
          <a:p>
            <a:pPr algn="l" rtl="0" fontAlgn="base">
              <a:buFont typeface="Arial" panose="020B0604020202020204" pitchFamily="34" charset="0"/>
              <a:buChar char="•"/>
            </a:pPr>
            <a:r>
              <a:rPr lang="en-US" sz="1800" b="1" i="0" dirty="0">
                <a:solidFill>
                  <a:srgbClr val="000000"/>
                </a:solidFill>
                <a:effectLst/>
                <a:latin typeface="WordVisi_MSFontService"/>
              </a:rPr>
              <a:t>Session 1</a:t>
            </a:r>
            <a:r>
              <a:rPr lang="en-US" sz="1800" b="1" dirty="0"/>
              <a:t>—</a:t>
            </a:r>
            <a:r>
              <a:rPr lang="en-US" sz="1800" b="1" dirty="0">
                <a:solidFill>
                  <a:srgbClr val="000000"/>
                </a:solidFill>
                <a:effectLst/>
                <a:latin typeface="WordVisi_MSFontService"/>
              </a:rPr>
              <a:t>Chapter 1:</a:t>
            </a:r>
            <a:r>
              <a:rPr lang="en-US" sz="1800" b="0" i="0" dirty="0">
                <a:solidFill>
                  <a:srgbClr val="000000"/>
                </a:solidFill>
                <a:effectLst/>
                <a:latin typeface="WordVisi_MSFontService"/>
              </a:rPr>
              <a:t> Jumping on Board: What Is the Mathematics Whole School Agreement?</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WordVisi_MSFontService"/>
              </a:rPr>
              <a:t>Session 2</a:t>
            </a:r>
            <a:r>
              <a:rPr lang="en-US" sz="1800" b="1" dirty="0"/>
              <a:t>—</a:t>
            </a:r>
            <a:r>
              <a:rPr lang="en-US" sz="1800" b="1" dirty="0">
                <a:solidFill>
                  <a:srgbClr val="000000"/>
                </a:solidFill>
                <a:effectLst/>
                <a:latin typeface="WordVisi_MSFontService"/>
              </a:rPr>
              <a:t>Chapter 2:</a:t>
            </a:r>
            <a:r>
              <a:rPr lang="en-US" sz="1800" b="0" i="0" dirty="0">
                <a:solidFill>
                  <a:srgbClr val="000000"/>
                </a:solidFill>
                <a:effectLst/>
                <a:latin typeface="WordVisi_MSFontService"/>
              </a:rPr>
              <a:t> Watching What We Say! Using Correct and Consistent Language</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WordVisi_MSFontService"/>
              </a:rPr>
              <a:t>Session 3</a:t>
            </a:r>
            <a:r>
              <a:rPr lang="en-US" sz="1800" b="1" dirty="0"/>
              <a:t>—</a:t>
            </a:r>
            <a:r>
              <a:rPr lang="en-US" sz="1800" b="1" i="0" dirty="0">
                <a:solidFill>
                  <a:srgbClr val="000000"/>
                </a:solidFill>
                <a:effectLst/>
                <a:latin typeface="WordVisi_MSFontService"/>
              </a:rPr>
              <a:t>Chapter 3:</a:t>
            </a:r>
            <a:r>
              <a:rPr lang="en-US" sz="1800" b="0" i="0" dirty="0">
                <a:solidFill>
                  <a:srgbClr val="000000"/>
                </a:solidFill>
                <a:effectLst/>
                <a:latin typeface="WordVisi_MSFontService"/>
              </a:rPr>
              <a:t> Symbol Sense Is Foundational: Noting the Importance of Precise Notation</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WordVisi_MSFontService"/>
              </a:rPr>
              <a:t>Session 4</a:t>
            </a:r>
            <a:r>
              <a:rPr lang="en-US" sz="1800" b="1" dirty="0"/>
              <a:t>—</a:t>
            </a:r>
            <a:r>
              <a:rPr lang="en-US" sz="1800" b="1" i="0" dirty="0">
                <a:solidFill>
                  <a:srgbClr val="000000"/>
                </a:solidFill>
                <a:effectLst/>
                <a:latin typeface="WordVisi_MSFontService"/>
              </a:rPr>
              <a:t>Chapter 4:</a:t>
            </a:r>
            <a:r>
              <a:rPr lang="en-US" sz="1800" b="0" i="0" dirty="0">
                <a:solidFill>
                  <a:srgbClr val="000000"/>
                </a:solidFill>
                <a:effectLst/>
                <a:latin typeface="WordVisi_MSFontService"/>
              </a:rPr>
              <a:t> Mental Images That Last: Cohesive and Consistent Representations</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WordVisi_MSFontService"/>
              </a:rPr>
              <a:t>Session 5</a:t>
            </a:r>
            <a:r>
              <a:rPr lang="en-US" sz="1800" b="1" dirty="0"/>
              <a:t>—</a:t>
            </a:r>
            <a:r>
              <a:rPr lang="en-US" sz="1800" b="1" i="0" dirty="0">
                <a:solidFill>
                  <a:srgbClr val="000000"/>
                </a:solidFill>
                <a:effectLst/>
                <a:latin typeface="WordVisi_MSFontService"/>
              </a:rPr>
              <a:t>Chapter 5:</a:t>
            </a:r>
            <a:r>
              <a:rPr lang="en-US" sz="1800" b="0" i="0" dirty="0">
                <a:solidFill>
                  <a:srgbClr val="000000"/>
                </a:solidFill>
                <a:effectLst/>
                <a:latin typeface="WordVisi_MSFontService"/>
              </a:rPr>
              <a:t> Why Was I Taught That? Evaluating Rules That Expire</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WordVisi_MSFontService"/>
              </a:rPr>
              <a:t>Session 6</a:t>
            </a:r>
            <a:r>
              <a:rPr lang="en-US" sz="1800" b="1" dirty="0"/>
              <a:t>—</a:t>
            </a:r>
            <a:r>
              <a:rPr lang="en-US" sz="1800" b="1" i="0" dirty="0">
                <a:solidFill>
                  <a:srgbClr val="000000"/>
                </a:solidFill>
                <a:effectLst/>
                <a:latin typeface="WordVisi_MSFontService"/>
              </a:rPr>
              <a:t>Chapter 6:</a:t>
            </a:r>
            <a:r>
              <a:rPr lang="en-US" sz="1800" b="0" i="0" dirty="0">
                <a:solidFill>
                  <a:srgbClr val="000000"/>
                </a:solidFill>
                <a:effectLst/>
                <a:latin typeface="WordVisi_MSFontService"/>
              </a:rPr>
              <a:t> Building Generalizations: Developing Instructional Strategies the MWSA Way</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WordVisi_MSFontService"/>
              </a:rPr>
              <a:t>Session 7</a:t>
            </a:r>
            <a:r>
              <a:rPr lang="en-US" sz="1800" b="1" dirty="0"/>
              <a:t>—</a:t>
            </a:r>
            <a:r>
              <a:rPr lang="en-US" sz="1800" b="1" i="0" dirty="0">
                <a:solidFill>
                  <a:srgbClr val="000000"/>
                </a:solidFill>
                <a:effectLst/>
                <a:latin typeface="WordVisi_MSFontService"/>
              </a:rPr>
              <a:t>Chapter 7:</a:t>
            </a:r>
            <a:r>
              <a:rPr lang="en-US" sz="1800" b="0" i="0" dirty="0">
                <a:solidFill>
                  <a:srgbClr val="000000"/>
                </a:solidFill>
                <a:effectLst/>
                <a:latin typeface="WordVisi_MSFontService"/>
              </a:rPr>
              <a:t> Embodying the MWSA in Every Lesson: No Teaching by Telling!</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WordVisi_MSFontService"/>
              </a:rPr>
              <a:t>Session 8</a:t>
            </a:r>
            <a:r>
              <a:rPr lang="en-US" sz="1800" b="1" dirty="0"/>
              <a:t>—</a:t>
            </a:r>
            <a:r>
              <a:rPr lang="en-US" sz="1800" b="1" i="0" dirty="0">
                <a:solidFill>
                  <a:srgbClr val="000000"/>
                </a:solidFill>
                <a:effectLst/>
                <a:latin typeface="WordVisi_MSFontService"/>
              </a:rPr>
              <a:t>Chapter 8:</a:t>
            </a:r>
            <a:r>
              <a:rPr lang="en-US" sz="1800" b="0" i="0" dirty="0">
                <a:solidFill>
                  <a:srgbClr val="000000"/>
                </a:solidFill>
                <a:effectLst/>
                <a:latin typeface="WordVisi_MSFontService"/>
              </a:rPr>
              <a:t> Getting to the Nitty Gritty: Building and Enacting the MWSA</a:t>
            </a:r>
            <a:r>
              <a:rPr lang="en-US" sz="1800" dirty="0">
                <a:solidFill>
                  <a:srgbClr val="000000"/>
                </a:solidFill>
                <a:latin typeface="WordVisiPilcrow_MSFontService"/>
              </a:rPr>
              <a:t> and</a:t>
            </a:r>
            <a:r>
              <a:rPr lang="en-US" sz="1800" b="0" i="0" dirty="0">
                <a:solidFill>
                  <a:srgbClr val="000000"/>
                </a:solidFill>
                <a:effectLst/>
                <a:latin typeface="WordVisiPilcrow_MSFontService"/>
              </a:rPr>
              <a:t> </a:t>
            </a:r>
            <a:r>
              <a:rPr lang="en-US" sz="1800" b="1" i="0" dirty="0">
                <a:solidFill>
                  <a:srgbClr val="000000"/>
                </a:solidFill>
                <a:effectLst/>
                <a:latin typeface="WordVisi_MSFontService"/>
              </a:rPr>
              <a:t>Chapter 9:</a:t>
            </a:r>
            <a:r>
              <a:rPr lang="en-US" sz="1800" b="0" i="0" dirty="0">
                <a:solidFill>
                  <a:srgbClr val="000000"/>
                </a:solidFill>
                <a:effectLst/>
                <a:latin typeface="WordVisi_MSFontService"/>
              </a:rPr>
              <a:t> Sharing Successes From the Field: MWSA Heroes Tell Their Stories!</a:t>
            </a:r>
            <a:r>
              <a:rPr lang="en-US" sz="1800" b="0" i="0" dirty="0">
                <a:solidFill>
                  <a:srgbClr val="000000"/>
                </a:solidFill>
                <a:effectLst/>
                <a:latin typeface="WordVisiPilcrow_MSFontService"/>
              </a:rPr>
              <a:t> </a:t>
            </a:r>
            <a:endParaRPr lang="en-US" sz="1800" b="0" i="0" dirty="0">
              <a:solidFill>
                <a:srgbClr val="000000"/>
              </a:solidFill>
              <a:effectLst/>
              <a:latin typeface="Calibri" panose="020F0502020204030204" pitchFamily="34" charset="0"/>
            </a:endParaRPr>
          </a:p>
        </p:txBody>
      </p:sp>
      <p:sp>
        <p:nvSpPr>
          <p:cNvPr id="4" name="Text Placeholder 3">
            <a:extLst>
              <a:ext uri="{FF2B5EF4-FFF2-40B4-BE49-F238E27FC236}">
                <a16:creationId xmlns:a16="http://schemas.microsoft.com/office/drawing/2014/main" id="{E7596CF4-A2AD-CB02-41C9-2FFC73765AB8}"/>
              </a:ext>
            </a:extLst>
          </p:cNvPr>
          <p:cNvSpPr>
            <a:spLocks noGrp="1"/>
          </p:cNvSpPr>
          <p:nvPr>
            <p:ph type="body" sz="quarter" idx="11"/>
          </p:nvPr>
        </p:nvSpPr>
        <p:spPr>
          <a:xfrm>
            <a:off x="916518" y="5947957"/>
            <a:ext cx="10966449" cy="178126"/>
          </a:xfrm>
        </p:spPr>
        <p:txBody>
          <a:bodyPr/>
          <a:lstStyle/>
          <a:p>
            <a:r>
              <a:rPr lang="en-US" dirty="0"/>
              <a:t>MWSA: Mathematics Whole School Agreement</a:t>
            </a:r>
          </a:p>
        </p:txBody>
      </p:sp>
      <p:sp>
        <p:nvSpPr>
          <p:cNvPr id="5" name="Slide Number Placeholder 4">
            <a:extLst>
              <a:ext uri="{FF2B5EF4-FFF2-40B4-BE49-F238E27FC236}">
                <a16:creationId xmlns:a16="http://schemas.microsoft.com/office/drawing/2014/main" id="{3B530E41-90EE-4E6B-8C71-3F3CA5C7DDF4}"/>
              </a:ext>
            </a:extLst>
          </p:cNvPr>
          <p:cNvSpPr>
            <a:spLocks noGrp="1"/>
          </p:cNvSpPr>
          <p:nvPr>
            <p:ph type="sldNum" sz="quarter" idx="10"/>
          </p:nvPr>
        </p:nvSpPr>
        <p:spPr/>
        <p:txBody>
          <a:bodyPr/>
          <a:lstStyle/>
          <a:p>
            <a:pPr algn="r"/>
            <a:fld id="{F3477EC8-074D-41C4-94AE-E9EA7CEEA348}" type="slidenum">
              <a:rPr lang="en-US" smtClean="0"/>
              <a:pPr algn="r"/>
              <a:t>4</a:t>
            </a:fld>
            <a:endParaRPr lang="en-US" dirty="0"/>
          </a:p>
        </p:txBody>
      </p:sp>
    </p:spTree>
    <p:extLst>
      <p:ext uri="{BB962C8B-B14F-4D97-AF65-F5344CB8AC3E}">
        <p14:creationId xmlns:p14="http://schemas.microsoft.com/office/powerpoint/2010/main" val="4049804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8EC8-5E39-4A2C-9794-60087AFB1750}"/>
              </a:ext>
            </a:extLst>
          </p:cNvPr>
          <p:cNvSpPr>
            <a:spLocks noGrp="1"/>
          </p:cNvSpPr>
          <p:nvPr>
            <p:ph type="title"/>
          </p:nvPr>
        </p:nvSpPr>
        <p:spPr/>
        <p:txBody>
          <a:bodyPr/>
          <a:lstStyle/>
          <a:p>
            <a:r>
              <a:rPr lang="en-US" dirty="0"/>
              <a:t>Supports for Students Who Struggle</a:t>
            </a:r>
          </a:p>
        </p:txBody>
      </p:sp>
      <p:grpSp>
        <p:nvGrpSpPr>
          <p:cNvPr id="3" name="Group 2">
            <a:extLst>
              <a:ext uri="{FF2B5EF4-FFF2-40B4-BE49-F238E27FC236}">
                <a16:creationId xmlns:a16="http://schemas.microsoft.com/office/drawing/2014/main" id="{702236B9-2B4C-76DB-FE28-9D4436B32684}"/>
              </a:ext>
            </a:extLst>
          </p:cNvPr>
          <p:cNvGrpSpPr/>
          <p:nvPr/>
        </p:nvGrpSpPr>
        <p:grpSpPr>
          <a:xfrm>
            <a:off x="2881746" y="638405"/>
            <a:ext cx="7035991" cy="7035991"/>
            <a:chOff x="2883512" y="302739"/>
            <a:chExt cx="7035991" cy="7035991"/>
          </a:xfrm>
        </p:grpSpPr>
        <p:pic>
          <p:nvPicPr>
            <p:cNvPr id="4" name="Graphic 3" descr="Puzzle pieces with solid fill">
              <a:extLst>
                <a:ext uri="{FF2B5EF4-FFF2-40B4-BE49-F238E27FC236}">
                  <a16:creationId xmlns:a16="http://schemas.microsoft.com/office/drawing/2014/main" id="{5B58C9E2-812A-28AF-39CA-2508614DBA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883512" y="302739"/>
              <a:ext cx="7035991" cy="7035991"/>
            </a:xfrm>
            <a:prstGeom prst="rect">
              <a:avLst/>
            </a:prstGeom>
          </p:spPr>
        </p:pic>
        <p:sp>
          <p:nvSpPr>
            <p:cNvPr id="7" name="TextBox 6">
              <a:extLst>
                <a:ext uri="{FF2B5EF4-FFF2-40B4-BE49-F238E27FC236}">
                  <a16:creationId xmlns:a16="http://schemas.microsoft.com/office/drawing/2014/main" id="{D9C4F213-A406-4AD7-9601-35AC2ADE7A1C}"/>
                </a:ext>
              </a:extLst>
            </p:cNvPr>
            <p:cNvSpPr txBox="1"/>
            <p:nvPr/>
          </p:nvSpPr>
          <p:spPr>
            <a:xfrm rot="1403572">
              <a:off x="3935249" y="4734354"/>
              <a:ext cx="1917502"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Increase mathematics achievement,  confidence &amp; competence </a:t>
              </a:r>
            </a:p>
          </p:txBody>
        </p:sp>
        <p:sp>
          <p:nvSpPr>
            <p:cNvPr id="13" name="TextBox 12">
              <a:extLst>
                <a:ext uri="{FF2B5EF4-FFF2-40B4-BE49-F238E27FC236}">
                  <a16:creationId xmlns:a16="http://schemas.microsoft.com/office/drawing/2014/main" id="{7BE5C3DE-C67D-EB02-9339-B8ECBC7DBC55}"/>
                </a:ext>
              </a:extLst>
            </p:cNvPr>
            <p:cNvSpPr txBox="1"/>
            <p:nvPr/>
          </p:nvSpPr>
          <p:spPr>
            <a:xfrm>
              <a:off x="6490056" y="3764857"/>
              <a:ext cx="2385241"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Planning high-quality </a:t>
              </a:r>
              <a:b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tasks </a:t>
              </a:r>
              <a:b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with </a:t>
              </a:r>
              <a:b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scaffolds</a:t>
              </a:r>
            </a:p>
          </p:txBody>
        </p:sp>
        <p:sp>
          <p:nvSpPr>
            <p:cNvPr id="14" name="TextBox 13">
              <a:extLst>
                <a:ext uri="{FF2B5EF4-FFF2-40B4-BE49-F238E27FC236}">
                  <a16:creationId xmlns:a16="http://schemas.microsoft.com/office/drawing/2014/main" id="{FA07753E-ECB5-4682-3372-BD2B927991B4}"/>
                </a:ext>
              </a:extLst>
            </p:cNvPr>
            <p:cNvSpPr txBox="1"/>
            <p:nvPr/>
          </p:nvSpPr>
          <p:spPr>
            <a:xfrm>
              <a:off x="7158629" y="1585278"/>
              <a:ext cx="2385241"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Understanding student characteristics </a:t>
              </a:r>
            </a:p>
          </p:txBody>
        </p:sp>
        <p:sp>
          <p:nvSpPr>
            <p:cNvPr id="15" name="TextBox 14">
              <a:extLst>
                <a:ext uri="{FF2B5EF4-FFF2-40B4-BE49-F238E27FC236}">
                  <a16:creationId xmlns:a16="http://schemas.microsoft.com/office/drawing/2014/main" id="{A861F2D6-550C-5CD0-80AE-D1FD6693664A}"/>
                </a:ext>
              </a:extLst>
            </p:cNvPr>
            <p:cNvSpPr txBox="1"/>
            <p:nvPr/>
          </p:nvSpPr>
          <p:spPr>
            <a:xfrm>
              <a:off x="4775340" y="1969752"/>
              <a:ext cx="16244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Increasing student conceptual </a:t>
              </a:r>
              <a:br>
                <a:rPr kumimoji="0" lang="en-US"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b="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understanding</a:t>
              </a:r>
            </a:p>
          </p:txBody>
        </p:sp>
      </p:grpSp>
    </p:spTree>
    <p:extLst>
      <p:ext uri="{BB962C8B-B14F-4D97-AF65-F5344CB8AC3E}">
        <p14:creationId xmlns:p14="http://schemas.microsoft.com/office/powerpoint/2010/main" val="1152435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29E0-BF93-654D-BCF3-1F52F90EC989}"/>
              </a:ext>
            </a:extLst>
          </p:cNvPr>
          <p:cNvSpPr>
            <a:spLocks noGrp="1"/>
          </p:cNvSpPr>
          <p:nvPr>
            <p:ph type="title"/>
          </p:nvPr>
        </p:nvSpPr>
        <p:spPr/>
        <p:txBody>
          <a:bodyPr/>
          <a:lstStyle/>
          <a:p>
            <a:r>
              <a:rPr lang="en-US" dirty="0"/>
              <a:t>Intersection of HLPs and EBPs</a:t>
            </a:r>
          </a:p>
        </p:txBody>
      </p:sp>
      <p:sp>
        <p:nvSpPr>
          <p:cNvPr id="4" name="Slide Number Placeholder 3">
            <a:extLst>
              <a:ext uri="{FF2B5EF4-FFF2-40B4-BE49-F238E27FC236}">
                <a16:creationId xmlns:a16="http://schemas.microsoft.com/office/drawing/2014/main" id="{3CF5DD07-27AC-5548-B9ED-AD73BF509C1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pic>
        <p:nvPicPr>
          <p:cNvPr id="14" name="Picture 13">
            <a:extLst>
              <a:ext uri="{FF2B5EF4-FFF2-40B4-BE49-F238E27FC236}">
                <a16:creationId xmlns:a16="http://schemas.microsoft.com/office/drawing/2014/main" id="{73E247D4-E2D6-4E97-AE12-48BE680BF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0441" y="7663753"/>
            <a:ext cx="7062550" cy="2812008"/>
          </a:xfrm>
          <a:prstGeom prst="rect">
            <a:avLst/>
          </a:prstGeom>
        </p:spPr>
      </p:pic>
      <p:sp>
        <p:nvSpPr>
          <p:cNvPr id="5" name="Rectangle: Rounded Corners 4">
            <a:extLst>
              <a:ext uri="{FF2B5EF4-FFF2-40B4-BE49-F238E27FC236}">
                <a16:creationId xmlns:a16="http://schemas.microsoft.com/office/drawing/2014/main" id="{B44C8C3B-2F33-E8A1-C86B-972FE4A5A964}"/>
              </a:ext>
            </a:extLst>
          </p:cNvPr>
          <p:cNvSpPr/>
          <p:nvPr/>
        </p:nvSpPr>
        <p:spPr>
          <a:xfrm>
            <a:off x="1314717" y="2906406"/>
            <a:ext cx="1733572" cy="1733572"/>
          </a:xfrm>
          <a:prstGeom prst="roundRect">
            <a:avLst/>
          </a:prstGeom>
          <a:solidFill>
            <a:schemeClr val="accent6">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279276" rIns="0" bIns="27927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Evidence- based practices (EBPs)</a:t>
            </a:r>
          </a:p>
        </p:txBody>
      </p:sp>
      <p:sp>
        <p:nvSpPr>
          <p:cNvPr id="6" name="Freeform: Shape 5">
            <a:extLst>
              <a:ext uri="{FF2B5EF4-FFF2-40B4-BE49-F238E27FC236}">
                <a16:creationId xmlns:a16="http://schemas.microsoft.com/office/drawing/2014/main" id="{6AEF5B41-C0D7-D1DB-55C1-0EB90A6E2A49}"/>
              </a:ext>
            </a:extLst>
          </p:cNvPr>
          <p:cNvSpPr/>
          <p:nvPr/>
        </p:nvSpPr>
        <p:spPr>
          <a:xfrm>
            <a:off x="3189056" y="3270456"/>
            <a:ext cx="1005472" cy="1005472"/>
          </a:xfrm>
          <a:custGeom>
            <a:avLst/>
            <a:gdLst>
              <a:gd name="connsiteX0" fmla="*/ 133275 w 1005472"/>
              <a:gd name="connsiteY0" fmla="*/ 384492 h 1005472"/>
              <a:gd name="connsiteX1" fmla="*/ 384492 w 1005472"/>
              <a:gd name="connsiteY1" fmla="*/ 384492 h 1005472"/>
              <a:gd name="connsiteX2" fmla="*/ 384492 w 1005472"/>
              <a:gd name="connsiteY2" fmla="*/ 133275 h 1005472"/>
              <a:gd name="connsiteX3" fmla="*/ 620980 w 1005472"/>
              <a:gd name="connsiteY3" fmla="*/ 133275 h 1005472"/>
              <a:gd name="connsiteX4" fmla="*/ 620980 w 1005472"/>
              <a:gd name="connsiteY4" fmla="*/ 384492 h 1005472"/>
              <a:gd name="connsiteX5" fmla="*/ 872197 w 1005472"/>
              <a:gd name="connsiteY5" fmla="*/ 384492 h 1005472"/>
              <a:gd name="connsiteX6" fmla="*/ 872197 w 1005472"/>
              <a:gd name="connsiteY6" fmla="*/ 620980 h 1005472"/>
              <a:gd name="connsiteX7" fmla="*/ 620980 w 1005472"/>
              <a:gd name="connsiteY7" fmla="*/ 620980 h 1005472"/>
              <a:gd name="connsiteX8" fmla="*/ 620980 w 1005472"/>
              <a:gd name="connsiteY8" fmla="*/ 872197 h 1005472"/>
              <a:gd name="connsiteX9" fmla="*/ 384492 w 1005472"/>
              <a:gd name="connsiteY9" fmla="*/ 872197 h 1005472"/>
              <a:gd name="connsiteX10" fmla="*/ 384492 w 1005472"/>
              <a:gd name="connsiteY10" fmla="*/ 620980 h 1005472"/>
              <a:gd name="connsiteX11" fmla="*/ 133275 w 1005472"/>
              <a:gd name="connsiteY11" fmla="*/ 620980 h 1005472"/>
              <a:gd name="connsiteX12" fmla="*/ 133275 w 1005472"/>
              <a:gd name="connsiteY12" fmla="*/ 384492 h 100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5472" h="1005472">
                <a:moveTo>
                  <a:pt x="133275" y="384492"/>
                </a:moveTo>
                <a:lnTo>
                  <a:pt x="384492" y="384492"/>
                </a:lnTo>
                <a:lnTo>
                  <a:pt x="384492" y="133275"/>
                </a:lnTo>
                <a:lnTo>
                  <a:pt x="620980" y="133275"/>
                </a:lnTo>
                <a:lnTo>
                  <a:pt x="620980" y="384492"/>
                </a:lnTo>
                <a:lnTo>
                  <a:pt x="872197" y="384492"/>
                </a:lnTo>
                <a:lnTo>
                  <a:pt x="872197" y="620980"/>
                </a:lnTo>
                <a:lnTo>
                  <a:pt x="620980" y="620980"/>
                </a:lnTo>
                <a:lnTo>
                  <a:pt x="620980" y="872197"/>
                </a:lnTo>
                <a:lnTo>
                  <a:pt x="384492" y="872197"/>
                </a:lnTo>
                <a:lnTo>
                  <a:pt x="384492" y="620980"/>
                </a:lnTo>
                <a:lnTo>
                  <a:pt x="133275" y="620980"/>
                </a:lnTo>
                <a:lnTo>
                  <a:pt x="133275" y="384492"/>
                </a:lnTo>
                <a:close/>
              </a:path>
            </a:pathLst>
          </a:custGeom>
          <a:solidFill>
            <a:schemeClr val="tx1"/>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3275" tIns="384492" rIns="133275" bIns="384492"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7" name="Rectangle: Rounded Corners 6">
            <a:extLst>
              <a:ext uri="{FF2B5EF4-FFF2-40B4-BE49-F238E27FC236}">
                <a16:creationId xmlns:a16="http://schemas.microsoft.com/office/drawing/2014/main" id="{14E9D1E9-5A72-6241-67A1-94B2318AA55D}"/>
              </a:ext>
            </a:extLst>
          </p:cNvPr>
          <p:cNvSpPr/>
          <p:nvPr/>
        </p:nvSpPr>
        <p:spPr>
          <a:xfrm>
            <a:off x="4335294" y="2906406"/>
            <a:ext cx="1733572" cy="1733572"/>
          </a:xfrm>
          <a:prstGeom prst="roundRect">
            <a:avLst/>
          </a:prstGeom>
          <a:solidFill>
            <a:srgbClr val="002060"/>
          </a:solidFill>
        </p:spPr>
        <p:style>
          <a:lnRef idx="2">
            <a:schemeClr val="lt1">
              <a:hueOff val="0"/>
              <a:satOff val="0"/>
              <a:lumOff val="0"/>
              <a:alphaOff val="0"/>
            </a:schemeClr>
          </a:lnRef>
          <a:fillRef idx="1">
            <a:schemeClr val="accent3">
              <a:hueOff val="6489510"/>
              <a:satOff val="-16853"/>
              <a:lumOff val="-3039"/>
              <a:alphaOff val="0"/>
            </a:schemeClr>
          </a:fillRef>
          <a:effectRef idx="0">
            <a:schemeClr val="accent3">
              <a:hueOff val="6489510"/>
              <a:satOff val="-16853"/>
              <a:lumOff val="-3039"/>
              <a:alphaOff val="0"/>
            </a:schemeClr>
          </a:effectRef>
          <a:fontRef idx="minor">
            <a:schemeClr val="lt1"/>
          </a:fontRef>
        </p:style>
        <p:txBody>
          <a:bodyPr spcFirstLastPara="0" vert="horz" wrap="square" lIns="0" tIns="279276" rIns="0" bIns="27927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High-leverage practices (HLPs)</a:t>
            </a:r>
          </a:p>
        </p:txBody>
      </p:sp>
      <p:sp>
        <p:nvSpPr>
          <p:cNvPr id="8" name="Freeform: Shape 7">
            <a:extLst>
              <a:ext uri="{FF2B5EF4-FFF2-40B4-BE49-F238E27FC236}">
                <a16:creationId xmlns:a16="http://schemas.microsoft.com/office/drawing/2014/main" id="{FCA6FD9A-F1B1-CF31-E388-90EBA278131B}"/>
              </a:ext>
            </a:extLst>
          </p:cNvPr>
          <p:cNvSpPr/>
          <p:nvPr/>
        </p:nvSpPr>
        <p:spPr>
          <a:xfrm>
            <a:off x="6209632" y="3270456"/>
            <a:ext cx="1005472" cy="1005472"/>
          </a:xfrm>
          <a:custGeom>
            <a:avLst/>
            <a:gdLst>
              <a:gd name="connsiteX0" fmla="*/ 133275 w 1005472"/>
              <a:gd name="connsiteY0" fmla="*/ 207127 h 1005472"/>
              <a:gd name="connsiteX1" fmla="*/ 872197 w 1005472"/>
              <a:gd name="connsiteY1" fmla="*/ 207127 h 1005472"/>
              <a:gd name="connsiteX2" fmla="*/ 872197 w 1005472"/>
              <a:gd name="connsiteY2" fmla="*/ 443614 h 1005472"/>
              <a:gd name="connsiteX3" fmla="*/ 133275 w 1005472"/>
              <a:gd name="connsiteY3" fmla="*/ 443614 h 1005472"/>
              <a:gd name="connsiteX4" fmla="*/ 133275 w 1005472"/>
              <a:gd name="connsiteY4" fmla="*/ 207127 h 1005472"/>
              <a:gd name="connsiteX5" fmla="*/ 133275 w 1005472"/>
              <a:gd name="connsiteY5" fmla="*/ 561858 h 1005472"/>
              <a:gd name="connsiteX6" fmla="*/ 872197 w 1005472"/>
              <a:gd name="connsiteY6" fmla="*/ 561858 h 1005472"/>
              <a:gd name="connsiteX7" fmla="*/ 872197 w 1005472"/>
              <a:gd name="connsiteY7" fmla="*/ 798345 h 1005472"/>
              <a:gd name="connsiteX8" fmla="*/ 133275 w 1005472"/>
              <a:gd name="connsiteY8" fmla="*/ 798345 h 1005472"/>
              <a:gd name="connsiteX9" fmla="*/ 133275 w 1005472"/>
              <a:gd name="connsiteY9" fmla="*/ 561858 h 100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472" h="1005472">
                <a:moveTo>
                  <a:pt x="133275" y="207127"/>
                </a:moveTo>
                <a:lnTo>
                  <a:pt x="872197" y="207127"/>
                </a:lnTo>
                <a:lnTo>
                  <a:pt x="872197" y="443614"/>
                </a:lnTo>
                <a:lnTo>
                  <a:pt x="133275" y="443614"/>
                </a:lnTo>
                <a:lnTo>
                  <a:pt x="133275" y="207127"/>
                </a:lnTo>
                <a:close/>
                <a:moveTo>
                  <a:pt x="133275" y="561858"/>
                </a:moveTo>
                <a:lnTo>
                  <a:pt x="872197" y="561858"/>
                </a:lnTo>
                <a:lnTo>
                  <a:pt x="872197" y="798345"/>
                </a:lnTo>
                <a:lnTo>
                  <a:pt x="133275" y="798345"/>
                </a:lnTo>
                <a:lnTo>
                  <a:pt x="133275" y="561858"/>
                </a:lnTo>
                <a:close/>
              </a:path>
            </a:pathLst>
          </a:custGeom>
          <a:solidFill>
            <a:schemeClr val="tx1"/>
          </a:solidFill>
        </p:spPr>
        <p:style>
          <a:lnRef idx="0">
            <a:schemeClr val="lt1">
              <a:hueOff val="0"/>
              <a:satOff val="0"/>
              <a:lumOff val="0"/>
              <a:alphaOff val="0"/>
            </a:schemeClr>
          </a:lnRef>
          <a:fillRef idx="1">
            <a:schemeClr val="accent3">
              <a:hueOff val="12979021"/>
              <a:satOff val="-33706"/>
              <a:lumOff val="-6079"/>
              <a:alphaOff val="0"/>
            </a:schemeClr>
          </a:fillRef>
          <a:effectRef idx="0">
            <a:schemeClr val="accent3">
              <a:hueOff val="12979021"/>
              <a:satOff val="-33706"/>
              <a:lumOff val="-6079"/>
              <a:alphaOff val="0"/>
            </a:schemeClr>
          </a:effectRef>
          <a:fontRef idx="minor">
            <a:schemeClr val="lt1"/>
          </a:fontRef>
        </p:style>
        <p:txBody>
          <a:bodyPr spcFirstLastPara="0" vert="horz" wrap="square" lIns="133275" tIns="207127" rIns="133275" bIns="207127" numCol="1" spcCol="1270" anchor="ctr" anchorCtr="0">
            <a:noAutofit/>
          </a:bodyPr>
          <a:lstStyle/>
          <a:p>
            <a:pPr marL="0" lvl="0" indent="0" algn="ctr" defTabSz="1955800">
              <a:lnSpc>
                <a:spcPct val="90000"/>
              </a:lnSpc>
              <a:spcBef>
                <a:spcPct val="0"/>
              </a:spcBef>
              <a:spcAft>
                <a:spcPct val="35000"/>
              </a:spcAft>
              <a:buNone/>
            </a:pPr>
            <a:endParaRPr lang="en-US" sz="4400" kern="1200" dirty="0"/>
          </a:p>
        </p:txBody>
      </p:sp>
      <p:sp>
        <p:nvSpPr>
          <p:cNvPr id="9" name="Rectangle: Rounded Corners 8">
            <a:extLst>
              <a:ext uri="{FF2B5EF4-FFF2-40B4-BE49-F238E27FC236}">
                <a16:creationId xmlns:a16="http://schemas.microsoft.com/office/drawing/2014/main" id="{5BC468FD-EE8C-2523-5756-50FC0315AEA8}"/>
              </a:ext>
            </a:extLst>
          </p:cNvPr>
          <p:cNvSpPr/>
          <p:nvPr/>
        </p:nvSpPr>
        <p:spPr>
          <a:xfrm>
            <a:off x="7355871" y="1944392"/>
            <a:ext cx="3200400" cy="3200400"/>
          </a:xfrm>
          <a:prstGeom prst="roundRect">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3">
              <a:hueOff val="12979021"/>
              <a:satOff val="-33706"/>
              <a:lumOff val="-6079"/>
              <a:alphaOff val="0"/>
            </a:schemeClr>
          </a:effectRef>
          <a:fontRef idx="minor">
            <a:schemeClr val="lt1"/>
          </a:fontRef>
        </p:style>
        <p:txBody>
          <a:bodyPr spcFirstLastPara="0" vert="horz" wrap="square" lIns="0" tIns="520473" rIns="0" bIns="520473"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Increased student conceptual understanding</a:t>
            </a:r>
          </a:p>
        </p:txBody>
      </p:sp>
    </p:spTree>
    <p:extLst>
      <p:ext uri="{BB962C8B-B14F-4D97-AF65-F5344CB8AC3E}">
        <p14:creationId xmlns:p14="http://schemas.microsoft.com/office/powerpoint/2010/main" val="3802665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35B6F-EDB5-E543-87FE-F85C26F2C8F1}"/>
              </a:ext>
            </a:extLst>
          </p:cNvPr>
          <p:cNvSpPr>
            <a:spLocks noGrp="1"/>
          </p:cNvSpPr>
          <p:nvPr>
            <p:ph type="title"/>
          </p:nvPr>
        </p:nvSpPr>
        <p:spPr/>
        <p:txBody>
          <a:bodyPr wrap="square" anchor="b">
            <a:normAutofit/>
          </a:bodyPr>
          <a:lstStyle/>
          <a:p>
            <a:r>
              <a:rPr lang="en-US" dirty="0"/>
              <a:t>Complete</a:t>
            </a:r>
          </a:p>
        </p:txBody>
      </p:sp>
      <p:sp>
        <p:nvSpPr>
          <p:cNvPr id="5" name="Content Placeholder 4">
            <a:extLst>
              <a:ext uri="{FF2B5EF4-FFF2-40B4-BE49-F238E27FC236}">
                <a16:creationId xmlns:a16="http://schemas.microsoft.com/office/drawing/2014/main" id="{7812E1BD-4472-C343-8208-735BF7A2A359}"/>
              </a:ext>
            </a:extLst>
          </p:cNvPr>
          <p:cNvSpPr>
            <a:spLocks noGrp="1"/>
          </p:cNvSpPr>
          <p:nvPr>
            <p:ph idx="1"/>
          </p:nvPr>
        </p:nvSpPr>
        <p:spPr/>
        <p:txBody>
          <a:bodyPr wrap="square" anchor="t">
            <a:normAutofit/>
          </a:bodyPr>
          <a:lstStyle/>
          <a:p>
            <a:r>
              <a:rPr lang="en-US" dirty="0">
                <a:solidFill>
                  <a:srgbClr val="000000"/>
                </a:solidFill>
              </a:rPr>
              <a:t>Complete the following problem: </a:t>
            </a:r>
          </a:p>
          <a:p>
            <a:pPr lvl="1"/>
            <a:r>
              <a:rPr lang="en-US" sz="2400" dirty="0"/>
              <a:t>Kara is buying party invitations. The party store sells a $10 box that contains 24 cards or a $25 box that contains 60 cards.</a:t>
            </a:r>
          </a:p>
          <a:p>
            <a:pPr lvl="1"/>
            <a:r>
              <a:rPr lang="en-US" sz="2400" dirty="0"/>
              <a:t>Which is the better deal? Why?</a:t>
            </a:r>
          </a:p>
          <a:p>
            <a:r>
              <a:rPr lang="en-US" dirty="0">
                <a:solidFill>
                  <a:srgbClr val="000000"/>
                </a:solidFill>
              </a:rPr>
              <a:t>Create another card box that would be equivalent to the better deal.</a:t>
            </a:r>
          </a:p>
          <a:p>
            <a:r>
              <a:rPr lang="en-US" dirty="0">
                <a:solidFill>
                  <a:srgbClr val="000000"/>
                </a:solidFill>
              </a:rPr>
              <a:t>Now that you have solved the problem, show a different way to solve</a:t>
            </a:r>
            <a:r>
              <a:rPr lang="en-US" sz="1800" dirty="0">
                <a:solidFill>
                  <a:srgbClr val="000000"/>
                </a:solidFill>
              </a:rPr>
              <a:t>. </a:t>
            </a:r>
          </a:p>
        </p:txBody>
      </p:sp>
      <p:sp>
        <p:nvSpPr>
          <p:cNvPr id="19" name="Slide Number Placeholder 4">
            <a:extLst>
              <a:ext uri="{FF2B5EF4-FFF2-40B4-BE49-F238E27FC236}">
                <a16:creationId xmlns:a16="http://schemas.microsoft.com/office/drawing/2014/main" id="{D937006D-9538-BB09-954B-185139472D6A}"/>
              </a:ext>
            </a:extLst>
          </p:cNvPr>
          <p:cNvSpPr>
            <a:spLocks noGrp="1"/>
          </p:cNvSpPr>
          <p:nvPr>
            <p:ph type="sldNum" sz="quarter" idx="10"/>
          </p:nvPr>
        </p:nvSpPr>
        <p:spPr/>
        <p:txBody>
          <a:bodyPr/>
          <a:lstStyle/>
          <a:p>
            <a:pPr algn="r">
              <a:spcAft>
                <a:spcPts val="600"/>
              </a:spcAft>
            </a:pPr>
            <a:fld id="{F3477EC8-074D-41C4-94AE-E9EA7CEEA348}" type="slidenum">
              <a:rPr lang="en-US" smtClean="0"/>
              <a:pPr algn="r">
                <a:spcAft>
                  <a:spcPts val="600"/>
                </a:spcAft>
              </a:pPr>
              <a:t>42</a:t>
            </a:fld>
            <a:endParaRPr lang="en-US" dirty="0"/>
          </a:p>
        </p:txBody>
      </p:sp>
      <p:pic>
        <p:nvPicPr>
          <p:cNvPr id="6" name="Picture 5" descr="image of Jamboard icon with slide 3 shown.">
            <a:extLst>
              <a:ext uri="{FF2B5EF4-FFF2-40B4-BE49-F238E27FC236}">
                <a16:creationId xmlns:a16="http://schemas.microsoft.com/office/drawing/2014/main" id="{660CC624-A35B-0F10-5DE7-3816694AC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8" name="TextBox 7">
            <a:extLst>
              <a:ext uri="{FF2B5EF4-FFF2-40B4-BE49-F238E27FC236}">
                <a16:creationId xmlns:a16="http://schemas.microsoft.com/office/drawing/2014/main" id="{666BD9DA-CAF7-1EEB-1FF7-FDE2D6242E6D}"/>
              </a:ext>
            </a:extLst>
          </p:cNvPr>
          <p:cNvSpPr txBox="1"/>
          <p:nvPr/>
        </p:nvSpPr>
        <p:spPr>
          <a:xfrm>
            <a:off x="11088049" y="1032403"/>
            <a:ext cx="732893" cy="307777"/>
          </a:xfrm>
          <a:prstGeom prst="rect">
            <a:avLst/>
          </a:prstGeom>
          <a:noFill/>
        </p:spPr>
        <p:txBody>
          <a:bodyPr wrap="none" rtlCol="0">
            <a:spAutoFit/>
          </a:bodyPr>
          <a:lstStyle/>
          <a:p>
            <a:r>
              <a:rPr lang="en-US" sz="1400" dirty="0"/>
              <a:t>Slide 3</a:t>
            </a:r>
          </a:p>
        </p:txBody>
      </p:sp>
    </p:spTree>
    <p:extLst>
      <p:ext uri="{BB962C8B-B14F-4D97-AF65-F5344CB8AC3E}">
        <p14:creationId xmlns:p14="http://schemas.microsoft.com/office/powerpoint/2010/main" val="2460327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B05C-CA2A-3D4F-B315-AC9151680CC3}"/>
              </a:ext>
            </a:extLst>
          </p:cNvPr>
          <p:cNvSpPr>
            <a:spLocks noGrp="1"/>
          </p:cNvSpPr>
          <p:nvPr>
            <p:ph type="title"/>
          </p:nvPr>
        </p:nvSpPr>
        <p:spPr/>
        <p:txBody>
          <a:bodyPr/>
          <a:lstStyle/>
          <a:p>
            <a:r>
              <a:rPr lang="en-US" dirty="0"/>
              <a:t>Anticipating</a:t>
            </a:r>
          </a:p>
        </p:txBody>
      </p:sp>
      <p:sp>
        <p:nvSpPr>
          <p:cNvPr id="3" name="Content Placeholder 2">
            <a:extLst>
              <a:ext uri="{FF2B5EF4-FFF2-40B4-BE49-F238E27FC236}">
                <a16:creationId xmlns:a16="http://schemas.microsoft.com/office/drawing/2014/main" id="{08BA4AFA-2408-6D49-8B65-454B693A9F62}"/>
              </a:ext>
            </a:extLst>
          </p:cNvPr>
          <p:cNvSpPr>
            <a:spLocks noGrp="1"/>
          </p:cNvSpPr>
          <p:nvPr>
            <p:ph idx="1"/>
          </p:nvPr>
        </p:nvSpPr>
        <p:spPr/>
        <p:txBody>
          <a:bodyPr>
            <a:normAutofit/>
          </a:bodyPr>
          <a:lstStyle/>
          <a:p>
            <a:pPr marL="233045" indent="-233045"/>
            <a:r>
              <a:rPr lang="en-US" dirty="0"/>
              <a:t>First, what was the task?</a:t>
            </a:r>
          </a:p>
          <a:p>
            <a:pPr marL="233045" indent="-233045"/>
            <a:r>
              <a:rPr lang="en-US" dirty="0"/>
              <a:t>Second, anticipate student responses. What are all the possible responses? How might students solve?</a:t>
            </a:r>
          </a:p>
          <a:p>
            <a:pPr marL="233045" indent="-233045"/>
            <a:r>
              <a:rPr lang="en-US" dirty="0"/>
              <a:t>What would make this problem challenging for students who have difficulties with mathematics?</a:t>
            </a:r>
          </a:p>
        </p:txBody>
      </p:sp>
      <p:sp>
        <p:nvSpPr>
          <p:cNvPr id="4" name="Slide Number Placeholder 3">
            <a:extLst>
              <a:ext uri="{FF2B5EF4-FFF2-40B4-BE49-F238E27FC236}">
                <a16:creationId xmlns:a16="http://schemas.microsoft.com/office/drawing/2014/main" id="{3F807401-9E4B-7841-96C6-BB8A50B8E5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45593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1A37-8CD9-444D-A5CF-D8642859BF58}"/>
              </a:ext>
            </a:extLst>
          </p:cNvPr>
          <p:cNvSpPr>
            <a:spLocks noGrp="1"/>
          </p:cNvSpPr>
          <p:nvPr>
            <p:ph type="title"/>
          </p:nvPr>
        </p:nvSpPr>
        <p:spPr>
          <a:xfrm>
            <a:off x="916518" y="359994"/>
            <a:ext cx="10966449" cy="993793"/>
          </a:xfrm>
        </p:spPr>
        <p:txBody>
          <a:bodyPr wrap="square" anchor="b">
            <a:normAutofit/>
          </a:bodyPr>
          <a:lstStyle/>
          <a:p>
            <a:r>
              <a:rPr lang="en-US" dirty="0"/>
              <a:t>What Did They Do? </a:t>
            </a:r>
          </a:p>
        </p:txBody>
      </p:sp>
      <p:pic>
        <p:nvPicPr>
          <p:cNvPr id="6" name="Content Placeholder 5" descr="image of student work to solve the word problem on slide 43">
            <a:extLst>
              <a:ext uri="{FF2B5EF4-FFF2-40B4-BE49-F238E27FC236}">
                <a16:creationId xmlns:a16="http://schemas.microsoft.com/office/drawing/2014/main" id="{D21E01FF-D4A6-3240-98B0-E84F721648E5}"/>
              </a:ext>
            </a:extLst>
          </p:cNvPr>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l="4071" t="5716"/>
          <a:stretch/>
        </p:blipFill>
        <p:spPr>
          <a:xfrm>
            <a:off x="7855889" y="1676400"/>
            <a:ext cx="3372621" cy="4405024"/>
          </a:xfrm>
          <a:noFill/>
        </p:spPr>
      </p:pic>
      <p:sp>
        <p:nvSpPr>
          <p:cNvPr id="7" name="Content Placeholder 6">
            <a:extLst>
              <a:ext uri="{FF2B5EF4-FFF2-40B4-BE49-F238E27FC236}">
                <a16:creationId xmlns:a16="http://schemas.microsoft.com/office/drawing/2014/main" id="{FE463986-9528-2944-AA1B-C400B14FD4A4}"/>
              </a:ext>
            </a:extLst>
          </p:cNvPr>
          <p:cNvSpPr>
            <a:spLocks noGrp="1"/>
          </p:cNvSpPr>
          <p:nvPr>
            <p:ph sz="quarter" idx="12"/>
          </p:nvPr>
        </p:nvSpPr>
        <p:spPr>
          <a:xfrm>
            <a:off x="914400" y="1676400"/>
            <a:ext cx="5756744" cy="4735614"/>
          </a:xfrm>
        </p:spPr>
        <p:txBody>
          <a:bodyPr wrap="square" anchor="t">
            <a:normAutofit/>
          </a:bodyPr>
          <a:lstStyle/>
          <a:p>
            <a:r>
              <a:rPr lang="en-US" dirty="0">
                <a:solidFill>
                  <a:srgbClr val="000000"/>
                </a:solidFill>
              </a:rPr>
              <a:t>Does the student understand how to use rates to compare? How do you know?</a:t>
            </a:r>
          </a:p>
          <a:p>
            <a:r>
              <a:rPr lang="en-US" dirty="0">
                <a:solidFill>
                  <a:srgbClr val="000000"/>
                </a:solidFill>
              </a:rPr>
              <a:t>How did she solve?</a:t>
            </a:r>
          </a:p>
          <a:p>
            <a:r>
              <a:rPr lang="en-US" dirty="0">
                <a:solidFill>
                  <a:srgbClr val="000000"/>
                </a:solidFill>
              </a:rPr>
              <a:t>What type(s) of error did she make?</a:t>
            </a:r>
          </a:p>
          <a:p>
            <a:r>
              <a:rPr lang="en-US" dirty="0">
                <a:solidFill>
                  <a:srgbClr val="000000"/>
                </a:solidFill>
              </a:rPr>
              <a:t>What additional instruction/support will she need? Why?</a:t>
            </a:r>
          </a:p>
        </p:txBody>
      </p:sp>
      <p:sp>
        <p:nvSpPr>
          <p:cNvPr id="4" name="Slide Number Placeholder 3">
            <a:extLst>
              <a:ext uri="{FF2B5EF4-FFF2-40B4-BE49-F238E27FC236}">
                <a16:creationId xmlns:a16="http://schemas.microsoft.com/office/drawing/2014/main" id="{02CFB4A6-6FD2-244D-8581-D82CA81A3076}"/>
              </a:ext>
            </a:extLst>
          </p:cNvPr>
          <p:cNvSpPr>
            <a:spLocks noGrp="1"/>
          </p:cNvSpPr>
          <p:nvPr>
            <p:ph type="sldNum" sz="quarter" idx="10"/>
          </p:nvPr>
        </p:nvSpPr>
        <p:spPr>
          <a:xfrm>
            <a:off x="11741903" y="6675976"/>
            <a:ext cx="141064" cy="138499"/>
          </a:xfrm>
        </p:spPr>
        <p:txBody>
          <a:bodyPr wrap="none">
            <a:normAutofit/>
          </a:bodyPr>
          <a:lstStyle/>
          <a:p>
            <a:pPr marL="0" marR="0" lvl="0" indent="0" algn="r" defTabSz="914400" rtl="0" eaLnBrk="1" fontAlgn="auto" latinLnBrk="0" hangingPunct="1">
              <a:spcBef>
                <a:spcPts val="0"/>
              </a:spcBef>
              <a:spcAft>
                <a:spcPts val="600"/>
              </a:spcAft>
              <a:buClrTx/>
              <a:buSzTx/>
              <a:buFontTx/>
              <a:buNone/>
              <a:tabLst/>
              <a:defRPr/>
            </a:pPr>
            <a:fld id="{F3477EC8-074D-41C4-94AE-E9EA7CEEA348}" type="slidenum">
              <a:rPr kumimoji="0" lang="en-US" b="0" i="0" u="none" strike="noStrike" kern="1200" cap="none" spc="0" normalizeH="0" baseline="0" noProof="0" smtClean="0">
                <a:ln>
                  <a:noFill/>
                </a:ln>
                <a:effectLst/>
                <a:uLnTx/>
                <a:uFillTx/>
              </a:rPr>
              <a:pPr marL="0" marR="0" lvl="0" indent="0" algn="r" defTabSz="914400" rtl="0" eaLnBrk="1" fontAlgn="auto" latinLnBrk="0" hangingPunct="1">
                <a:spcBef>
                  <a:spcPts val="0"/>
                </a:spcBef>
                <a:spcAft>
                  <a:spcPts val="600"/>
                </a:spcAft>
                <a:buClrTx/>
                <a:buSzTx/>
                <a:buFontTx/>
                <a:buNone/>
                <a:tabLst/>
                <a:defRPr/>
              </a:pPr>
              <a:t>44</a:t>
            </a:fld>
            <a:endParaRPr kumimoji="0" lang="en-US" b="0" i="0" u="none" strike="noStrike" kern="1200" cap="none" spc="0" normalizeH="0" baseline="0" noProof="0" dirty="0">
              <a:ln>
                <a:noFill/>
              </a:ln>
              <a:effectLst/>
              <a:uLnTx/>
              <a:uFillTx/>
            </a:endParaRPr>
          </a:p>
        </p:txBody>
      </p:sp>
      <p:sp>
        <p:nvSpPr>
          <p:cNvPr id="3" name="TextBox 2">
            <a:extLst>
              <a:ext uri="{FF2B5EF4-FFF2-40B4-BE49-F238E27FC236}">
                <a16:creationId xmlns:a16="http://schemas.microsoft.com/office/drawing/2014/main" id="{E51AA5A6-26B4-CA31-2370-B57B27006AA4}"/>
              </a:ext>
            </a:extLst>
          </p:cNvPr>
          <p:cNvSpPr txBox="1"/>
          <p:nvPr/>
        </p:nvSpPr>
        <p:spPr>
          <a:xfrm>
            <a:off x="914400" y="5823471"/>
            <a:ext cx="2124299"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Source: SanGiovanni &amp; Novak (2018).</a:t>
            </a:r>
          </a:p>
        </p:txBody>
      </p:sp>
    </p:spTree>
    <p:extLst>
      <p:ext uri="{BB962C8B-B14F-4D97-AF65-F5344CB8AC3E}">
        <p14:creationId xmlns:p14="http://schemas.microsoft.com/office/powerpoint/2010/main" val="2109536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6B51-1C2F-D24E-9945-3119F047FC10}"/>
              </a:ext>
            </a:extLst>
          </p:cNvPr>
          <p:cNvSpPr>
            <a:spLocks noGrp="1"/>
          </p:cNvSpPr>
          <p:nvPr>
            <p:ph type="ctrTitle"/>
          </p:nvPr>
        </p:nvSpPr>
        <p:spPr/>
        <p:txBody>
          <a:bodyPr/>
          <a:lstStyle/>
          <a:p>
            <a:r>
              <a:rPr lang="en-US" dirty="0"/>
              <a:t>Next Steps</a:t>
            </a:r>
          </a:p>
        </p:txBody>
      </p:sp>
      <p:sp>
        <p:nvSpPr>
          <p:cNvPr id="3" name="Subtitle 2">
            <a:extLst>
              <a:ext uri="{FF2B5EF4-FFF2-40B4-BE49-F238E27FC236}">
                <a16:creationId xmlns:a16="http://schemas.microsoft.com/office/drawing/2014/main" id="{6DC07793-EF97-F544-B484-53D62848DBC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85432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B4FF-EA33-CA46-A148-2ED6089EB28E}"/>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B8CDD581-2F35-534F-B59E-AE1FC87B1B30}"/>
              </a:ext>
            </a:extLst>
          </p:cNvPr>
          <p:cNvSpPr>
            <a:spLocks noGrp="1"/>
          </p:cNvSpPr>
          <p:nvPr>
            <p:ph idx="1"/>
          </p:nvPr>
        </p:nvSpPr>
        <p:spPr/>
        <p:txBody>
          <a:bodyPr/>
          <a:lstStyle/>
          <a:p>
            <a:r>
              <a:rPr lang="en-US" sz="2400" dirty="0"/>
              <a:t>Read Chapter 2, “Watching What We Say! Using Correct and Consistent Language” </a:t>
            </a:r>
          </a:p>
          <a:p>
            <a:pPr lvl="1"/>
            <a:r>
              <a:rPr lang="en-US" sz="2000" dirty="0"/>
              <a:t>Think about how you currently teach and reflect on what you are doing great or needing to change</a:t>
            </a:r>
          </a:p>
          <a:p>
            <a:pPr lvl="1"/>
            <a:r>
              <a:rPr lang="en-US" sz="2000" dirty="0"/>
              <a:t>Write down any questions or “aha!” moments that arise while reading.</a:t>
            </a:r>
          </a:p>
          <a:p>
            <a:r>
              <a:rPr lang="en-US" sz="2400" dirty="0"/>
              <a:t>While reading, consider the following: </a:t>
            </a:r>
          </a:p>
          <a:p>
            <a:pPr lvl="1"/>
            <a:r>
              <a:rPr lang="en-US" sz="2000" dirty="0"/>
              <a:t>Why is consistent mathematical language essential during instruction?</a:t>
            </a:r>
          </a:p>
          <a:p>
            <a:pPr lvl="1"/>
            <a:r>
              <a:rPr lang="en-US" sz="2000" dirty="0"/>
              <a:t>How should you introduce vocabulary in mathematics lessons? </a:t>
            </a:r>
          </a:p>
          <a:p>
            <a:pPr lvl="1"/>
            <a:r>
              <a:rPr lang="en-US" sz="2000" dirty="0"/>
              <a:t>How does vocabulary instruction differ in mathematics compared with other content areas? </a:t>
            </a:r>
          </a:p>
          <a:p>
            <a:pPr lvl="1"/>
            <a:r>
              <a:rPr lang="en-US" sz="2000" dirty="0"/>
              <a:t>How does mathematics discourse differ from conversational language? </a:t>
            </a:r>
          </a:p>
          <a:p>
            <a:r>
              <a:rPr lang="en-US" sz="2400" dirty="0"/>
              <a:t>Plan for our next session: </a:t>
            </a:r>
            <a:r>
              <a:rPr lang="en-US" sz="2400" dirty="0">
                <a:highlight>
                  <a:srgbClr val="FFFF00"/>
                </a:highlight>
              </a:rPr>
              <a:t>DATE</a:t>
            </a:r>
          </a:p>
        </p:txBody>
      </p:sp>
      <p:sp>
        <p:nvSpPr>
          <p:cNvPr id="4" name="Slide Number Placeholder 3">
            <a:extLst>
              <a:ext uri="{FF2B5EF4-FFF2-40B4-BE49-F238E27FC236}">
                <a16:creationId xmlns:a16="http://schemas.microsoft.com/office/drawing/2014/main" id="{437FB1C3-8DDF-6A43-8995-104EA6475A5D}"/>
              </a:ext>
            </a:extLst>
          </p:cNvPr>
          <p:cNvSpPr>
            <a:spLocks noGrp="1"/>
          </p:cNvSpPr>
          <p:nvPr>
            <p:ph type="sldNum" sz="quarter" idx="10"/>
          </p:nvPr>
        </p:nvSpPr>
        <p:spPr/>
        <p:txBody>
          <a:bodyPr/>
          <a:lstStyle/>
          <a:p>
            <a:pPr algn="r"/>
            <a:fld id="{F3477EC8-074D-41C4-94AE-E9EA7CEEA348}" type="slidenum">
              <a:rPr lang="en-US" smtClean="0"/>
              <a:pPr algn="r"/>
              <a:t>46</a:t>
            </a:fld>
            <a:endParaRPr lang="en-US" dirty="0"/>
          </a:p>
        </p:txBody>
      </p:sp>
    </p:spTree>
    <p:extLst>
      <p:ext uri="{BB962C8B-B14F-4D97-AF65-F5344CB8AC3E}">
        <p14:creationId xmlns:p14="http://schemas.microsoft.com/office/powerpoint/2010/main" val="1499046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EFB122-01FA-46F4-91FD-3A80BD270790}"/>
              </a:ext>
            </a:extLst>
          </p:cNvPr>
          <p:cNvSpPr>
            <a:spLocks noGrp="1"/>
          </p:cNvSpPr>
          <p:nvPr>
            <p:ph type="title"/>
          </p:nvPr>
        </p:nvSpPr>
        <p:spPr>
          <a:xfrm>
            <a:off x="916518" y="820978"/>
            <a:ext cx="10966449" cy="553998"/>
          </a:xfrm>
        </p:spPr>
        <p:txBody>
          <a:bodyPr wrap="square" anchor="b">
            <a:normAutofit/>
          </a:bodyPr>
          <a:lstStyle/>
          <a:p>
            <a:r>
              <a:rPr lang="en-US" dirty="0"/>
              <a:t>Questions?</a:t>
            </a:r>
          </a:p>
        </p:txBody>
      </p:sp>
      <p:sp>
        <p:nvSpPr>
          <p:cNvPr id="14" name="Content Placeholder 2">
            <a:extLst>
              <a:ext uri="{FF2B5EF4-FFF2-40B4-BE49-F238E27FC236}">
                <a16:creationId xmlns:a16="http://schemas.microsoft.com/office/drawing/2014/main" id="{6701DEA3-DE93-B689-B0C2-9473F7E51609}"/>
              </a:ext>
            </a:extLst>
          </p:cNvPr>
          <p:cNvSpPr>
            <a:spLocks noGrp="1"/>
          </p:cNvSpPr>
          <p:nvPr>
            <p:ph sz="quarter" idx="12"/>
          </p:nvPr>
        </p:nvSpPr>
        <p:spPr>
          <a:xfrm>
            <a:off x="916517" y="1599874"/>
            <a:ext cx="5325535" cy="4723139"/>
          </a:xfrm>
        </p:spPr>
        <p:txBody>
          <a:bodyPr/>
          <a:lstStyle/>
          <a:p>
            <a:r>
              <a:rPr lang="en-US" dirty="0"/>
              <a:t>Please reach out if any additional questions or conflicts arise.</a:t>
            </a:r>
          </a:p>
          <a:p>
            <a:r>
              <a:rPr lang="en-US" dirty="0"/>
              <a:t>We look forward to our next session.</a:t>
            </a:r>
          </a:p>
        </p:txBody>
      </p:sp>
      <p:pic>
        <p:nvPicPr>
          <p:cNvPr id="4" name="Picture 3" descr="A picture containing desk, lit, light, dark&#10;&#10;Description automatically generated">
            <a:extLst>
              <a:ext uri="{FF2B5EF4-FFF2-40B4-BE49-F238E27FC236}">
                <a16:creationId xmlns:a16="http://schemas.microsoft.com/office/drawing/2014/main" id="{181BE117-939E-9347-8DF6-509AA017E3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71287" y="1676400"/>
            <a:ext cx="4715913" cy="4177495"/>
          </a:xfrm>
          <a:prstGeom prst="rect">
            <a:avLst/>
          </a:prstGeom>
          <a:noFill/>
        </p:spPr>
      </p:pic>
      <p:sp>
        <p:nvSpPr>
          <p:cNvPr id="2" name="Slide Number Placeholder 1">
            <a:extLst>
              <a:ext uri="{FF2B5EF4-FFF2-40B4-BE49-F238E27FC236}">
                <a16:creationId xmlns:a16="http://schemas.microsoft.com/office/drawing/2014/main" id="{F9192239-C4BF-4343-87B7-D16F55BAFFA1}"/>
              </a:ext>
            </a:extLst>
          </p:cNvPr>
          <p:cNvSpPr>
            <a:spLocks noGrp="1"/>
          </p:cNvSpPr>
          <p:nvPr>
            <p:ph type="sldNum" sz="quarter" idx="11"/>
          </p:nvPr>
        </p:nvSpPr>
        <p:spPr>
          <a:xfrm>
            <a:off x="11741903" y="6675976"/>
            <a:ext cx="141064" cy="138499"/>
          </a:xfrm>
        </p:spPr>
        <p:txBody>
          <a:bodyPr wrap="none">
            <a:normAutofit/>
          </a:bodyPr>
          <a:lstStyle/>
          <a:p>
            <a:pPr algn="r">
              <a:spcAft>
                <a:spcPts val="600"/>
              </a:spcAft>
            </a:pPr>
            <a:fld id="{C38ED1A7-A528-A445-9EBD-0A9805F83D44}" type="slidenum">
              <a:rPr lang="en-US" smtClean="0"/>
              <a:pPr algn="r">
                <a:spcAft>
                  <a:spcPts val="600"/>
                </a:spcAft>
              </a:pPr>
              <a:t>47</a:t>
            </a:fld>
            <a:endParaRPr lang="en-US" dirty="0"/>
          </a:p>
        </p:txBody>
      </p:sp>
    </p:spTree>
    <p:extLst>
      <p:ext uri="{BB962C8B-B14F-4D97-AF65-F5344CB8AC3E}">
        <p14:creationId xmlns:p14="http://schemas.microsoft.com/office/powerpoint/2010/main" val="3975795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9359"/>
            <a:ext cx="9144000" cy="1846659"/>
          </a:xfrm>
        </p:spPr>
        <p:txBody>
          <a:bodyPr wrap="square" anchor="b">
            <a:normAutofit/>
          </a:bodyPr>
          <a:lstStyle/>
          <a:p>
            <a:r>
              <a:rPr lang="en-US" dirty="0"/>
              <a:t>Book Study</a:t>
            </a:r>
          </a:p>
        </p:txBody>
      </p:sp>
      <p:sp>
        <p:nvSpPr>
          <p:cNvPr id="4" name="Text Placeholder 3">
            <a:extLst>
              <a:ext uri="{FF2B5EF4-FFF2-40B4-BE49-F238E27FC236}">
                <a16:creationId xmlns:a16="http://schemas.microsoft.com/office/drawing/2014/main" id="{134F0F30-DF26-43A4-919E-34E3997C4D74}"/>
              </a:ext>
            </a:extLst>
          </p:cNvPr>
          <p:cNvSpPr>
            <a:spLocks noGrp="1"/>
          </p:cNvSpPr>
          <p:nvPr>
            <p:ph type="subTitle" idx="1"/>
          </p:nvPr>
        </p:nvSpPr>
        <p:spPr>
          <a:xfrm>
            <a:off x="1524000" y="3531982"/>
            <a:ext cx="9144000" cy="1655762"/>
          </a:xfrm>
        </p:spPr>
        <p:txBody>
          <a:bodyPr wrap="square" anchor="t">
            <a:normAutofit/>
          </a:bodyPr>
          <a:lstStyle/>
          <a:p>
            <a:r>
              <a:rPr lang="en-US" dirty="0"/>
              <a:t>Session 2: Evidence-Based Practices and Chapter 2: Watching What We Say! Using Correct and Consistent Language</a:t>
            </a:r>
          </a:p>
        </p:txBody>
      </p:sp>
    </p:spTree>
    <p:extLst>
      <p:ext uri="{BB962C8B-B14F-4D97-AF65-F5344CB8AC3E}">
        <p14:creationId xmlns:p14="http://schemas.microsoft.com/office/powerpoint/2010/main" val="2964922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56E9-1F06-4EB8-9711-98E8DFCB8F07}"/>
              </a:ext>
            </a:extLst>
          </p:cNvPr>
          <p:cNvSpPr>
            <a:spLocks noGrp="1"/>
          </p:cNvSpPr>
          <p:nvPr>
            <p:ph type="title"/>
          </p:nvPr>
        </p:nvSpPr>
        <p:spPr>
          <a:xfrm>
            <a:off x="916518" y="871041"/>
            <a:ext cx="10966449" cy="553998"/>
          </a:xfrm>
        </p:spPr>
        <p:txBody>
          <a:bodyPr/>
          <a:lstStyle/>
          <a:p>
            <a:r>
              <a:rPr lang="en-US" dirty="0"/>
              <a:t>Agenda</a:t>
            </a:r>
          </a:p>
        </p:txBody>
      </p:sp>
      <p:sp>
        <p:nvSpPr>
          <p:cNvPr id="3" name="Content Placeholder 2">
            <a:extLst>
              <a:ext uri="{FF2B5EF4-FFF2-40B4-BE49-F238E27FC236}">
                <a16:creationId xmlns:a16="http://schemas.microsoft.com/office/drawing/2014/main" id="{034BBFBE-9E69-4064-9AE6-F08A3EAFDC55}"/>
              </a:ext>
            </a:extLst>
          </p:cNvPr>
          <p:cNvSpPr>
            <a:spLocks noGrp="1"/>
          </p:cNvSpPr>
          <p:nvPr>
            <p:ph sz="quarter" idx="11"/>
          </p:nvPr>
        </p:nvSpPr>
        <p:spPr/>
        <p:txBody>
          <a:bodyPr/>
          <a:lstStyle/>
          <a:p>
            <a:r>
              <a:rPr lang="en-US" dirty="0"/>
              <a:t>Warm-Up</a:t>
            </a:r>
          </a:p>
          <a:p>
            <a:r>
              <a:rPr lang="en-US" dirty="0"/>
              <a:t>Evidence-Based Practices in Mathematics</a:t>
            </a:r>
          </a:p>
          <a:p>
            <a:r>
              <a:rPr lang="en-US" dirty="0"/>
              <a:t>Vocabulary</a:t>
            </a:r>
          </a:p>
          <a:p>
            <a:r>
              <a:rPr lang="en-US" dirty="0"/>
              <a:t>Next Steps</a:t>
            </a:r>
          </a:p>
        </p:txBody>
      </p:sp>
      <p:sp>
        <p:nvSpPr>
          <p:cNvPr id="4" name="Slide Number Placeholder 3">
            <a:extLst>
              <a:ext uri="{FF2B5EF4-FFF2-40B4-BE49-F238E27FC236}">
                <a16:creationId xmlns:a16="http://schemas.microsoft.com/office/drawing/2014/main" id="{164A14C9-3A3D-4EAE-A21E-13B0ECF5561F}"/>
              </a:ext>
            </a:extLst>
          </p:cNvPr>
          <p:cNvSpPr>
            <a:spLocks noGrp="1"/>
          </p:cNvSpPr>
          <p:nvPr>
            <p:ph type="sldNum" sz="quarter" idx="10"/>
          </p:nvPr>
        </p:nvSpPr>
        <p:spPr/>
        <p:txBody>
          <a:bodyPr/>
          <a:lstStyle/>
          <a:p>
            <a:pPr algn="r"/>
            <a:fld id="{F3477EC8-074D-41C4-94AE-E9EA7CEEA348}" type="slidenum">
              <a:rPr lang="en-US" smtClean="0"/>
              <a:pPr algn="r"/>
              <a:t>49</a:t>
            </a:fld>
            <a:endParaRPr lang="en-US" dirty="0"/>
          </a:p>
        </p:txBody>
      </p:sp>
    </p:spTree>
    <p:extLst>
      <p:ext uri="{BB962C8B-B14F-4D97-AF65-F5344CB8AC3E}">
        <p14:creationId xmlns:p14="http://schemas.microsoft.com/office/powerpoint/2010/main" val="104117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94A3-777C-427A-9624-A31A3F62E95B}"/>
              </a:ext>
            </a:extLst>
          </p:cNvPr>
          <p:cNvSpPr>
            <a:spLocks noGrp="1"/>
          </p:cNvSpPr>
          <p:nvPr>
            <p:ph type="title"/>
          </p:nvPr>
        </p:nvSpPr>
        <p:spPr/>
        <p:txBody>
          <a:bodyPr/>
          <a:lstStyle/>
          <a:p>
            <a:r>
              <a:rPr lang="en-US" dirty="0"/>
              <a:t>Session Flow and Content</a:t>
            </a:r>
          </a:p>
        </p:txBody>
      </p:sp>
      <p:sp>
        <p:nvSpPr>
          <p:cNvPr id="3" name="Content Placeholder 2">
            <a:extLst>
              <a:ext uri="{FF2B5EF4-FFF2-40B4-BE49-F238E27FC236}">
                <a16:creationId xmlns:a16="http://schemas.microsoft.com/office/drawing/2014/main" id="{98E76BAA-BA4E-4A49-B3F6-3B7980164900}"/>
              </a:ext>
            </a:extLst>
          </p:cNvPr>
          <p:cNvSpPr>
            <a:spLocks noGrp="1"/>
          </p:cNvSpPr>
          <p:nvPr>
            <p:ph idx="1"/>
          </p:nvPr>
        </p:nvSpPr>
        <p:spPr/>
        <p:txBody>
          <a:bodyPr/>
          <a:lstStyle/>
          <a:p>
            <a:r>
              <a:rPr lang="en-US" dirty="0"/>
              <a:t>Introduction: Welcome, Agenda, Outcomes</a:t>
            </a:r>
          </a:p>
          <a:p>
            <a:r>
              <a:rPr lang="en-US" dirty="0"/>
              <a:t>Warm-Up</a:t>
            </a:r>
          </a:p>
          <a:p>
            <a:r>
              <a:rPr lang="en-US" dirty="0"/>
              <a:t>Content and Discussion Based on Assigned Reading</a:t>
            </a:r>
          </a:p>
          <a:p>
            <a:r>
              <a:rPr lang="en-US" dirty="0"/>
              <a:t>Next Steps</a:t>
            </a:r>
          </a:p>
        </p:txBody>
      </p:sp>
      <p:sp>
        <p:nvSpPr>
          <p:cNvPr id="4" name="Slide Number Placeholder 3">
            <a:extLst>
              <a:ext uri="{FF2B5EF4-FFF2-40B4-BE49-F238E27FC236}">
                <a16:creationId xmlns:a16="http://schemas.microsoft.com/office/drawing/2014/main" id="{304DDCC4-EE05-4496-81C7-55CA8647B6E3}"/>
              </a:ext>
            </a:extLst>
          </p:cNvPr>
          <p:cNvSpPr>
            <a:spLocks noGrp="1"/>
          </p:cNvSpPr>
          <p:nvPr>
            <p:ph type="sldNum" sz="quarter" idx="10"/>
          </p:nvPr>
        </p:nvSpPr>
        <p:spPr/>
        <p:txBody>
          <a:bodyPr/>
          <a:lstStyle/>
          <a:p>
            <a:pPr algn="r"/>
            <a:fld id="{F3477EC8-074D-41C4-94AE-E9EA7CEEA348}" type="slidenum">
              <a:rPr lang="en-US" smtClean="0"/>
              <a:pPr algn="r"/>
              <a:t>5</a:t>
            </a:fld>
            <a:endParaRPr lang="en-US" dirty="0"/>
          </a:p>
        </p:txBody>
      </p:sp>
    </p:spTree>
    <p:extLst>
      <p:ext uri="{BB962C8B-B14F-4D97-AF65-F5344CB8AC3E}">
        <p14:creationId xmlns:p14="http://schemas.microsoft.com/office/powerpoint/2010/main" val="1362522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AD0D-14D7-FD42-8BCA-4B08E515E5C9}"/>
              </a:ext>
            </a:extLst>
          </p:cNvPr>
          <p:cNvSpPr>
            <a:spLocks noGrp="1"/>
          </p:cNvSpPr>
          <p:nvPr>
            <p:ph type="title"/>
          </p:nvPr>
        </p:nvSpPr>
        <p:spPr>
          <a:xfrm>
            <a:off x="916518" y="359994"/>
            <a:ext cx="10966449" cy="1065045"/>
          </a:xfrm>
        </p:spPr>
        <p:txBody>
          <a:bodyPr wrap="square" anchor="b">
            <a:normAutofit/>
          </a:bodyPr>
          <a:lstStyle/>
          <a:p>
            <a:r>
              <a:rPr lang="en-US" b="1" dirty="0"/>
              <a:t>Objectives</a:t>
            </a:r>
          </a:p>
        </p:txBody>
      </p:sp>
      <p:sp>
        <p:nvSpPr>
          <p:cNvPr id="3" name="Content Placeholder 2">
            <a:extLst>
              <a:ext uri="{FF2B5EF4-FFF2-40B4-BE49-F238E27FC236}">
                <a16:creationId xmlns:a16="http://schemas.microsoft.com/office/drawing/2014/main" id="{9D0DE573-1E6A-364D-9678-FB6C4C7DC18D}"/>
              </a:ext>
            </a:extLst>
          </p:cNvPr>
          <p:cNvSpPr>
            <a:spLocks noGrp="1"/>
          </p:cNvSpPr>
          <p:nvPr>
            <p:ph sz="quarter" idx="11"/>
          </p:nvPr>
        </p:nvSpPr>
        <p:spPr>
          <a:xfrm>
            <a:off x="916518" y="1634666"/>
            <a:ext cx="10966449" cy="4691523"/>
          </a:xfrm>
        </p:spPr>
        <p:txBody>
          <a:bodyPr wrap="square" anchor="t">
            <a:normAutofit/>
          </a:bodyPr>
          <a:lstStyle/>
          <a:p>
            <a:r>
              <a:rPr lang="en-US" dirty="0">
                <a:solidFill>
                  <a:srgbClr val="000000"/>
                </a:solidFill>
              </a:rPr>
              <a:t>Describe how student discourse can impact conceptual and algebraic understanding for middle school students. </a:t>
            </a:r>
          </a:p>
          <a:p>
            <a:r>
              <a:rPr lang="en-US" dirty="0">
                <a:solidFill>
                  <a:srgbClr val="000000"/>
                </a:solidFill>
              </a:rPr>
              <a:t>List several HLPs and EBPs that support student discourse.</a:t>
            </a:r>
          </a:p>
          <a:p>
            <a:r>
              <a:rPr lang="en-US" dirty="0">
                <a:solidFill>
                  <a:srgbClr val="000000"/>
                </a:solidFill>
              </a:rPr>
              <a:t>Establish the value of using technical mathematical terminology and vocabulary when teaching all students, including students who struggle with mathematical concepts.</a:t>
            </a:r>
          </a:p>
          <a:p>
            <a:r>
              <a:rPr lang="en-US" dirty="0">
                <a:solidFill>
                  <a:srgbClr val="000000"/>
                </a:solidFill>
              </a:rPr>
              <a:t>Identify how students’ language abilities affect their success in mathematics.</a:t>
            </a:r>
          </a:p>
        </p:txBody>
      </p:sp>
      <p:sp>
        <p:nvSpPr>
          <p:cNvPr id="4" name="Slide Number Placeholder 3">
            <a:extLst>
              <a:ext uri="{FF2B5EF4-FFF2-40B4-BE49-F238E27FC236}">
                <a16:creationId xmlns:a16="http://schemas.microsoft.com/office/drawing/2014/main" id="{F2C5F632-7BE1-2D4C-974C-4F32B7DE75A7}"/>
              </a:ext>
            </a:extLst>
          </p:cNvPr>
          <p:cNvSpPr>
            <a:spLocks noGrp="1"/>
          </p:cNvSpPr>
          <p:nvPr>
            <p:ph type="sldNum" sz="quarter" idx="10"/>
          </p:nvPr>
        </p:nvSpPr>
        <p:spPr>
          <a:xfrm>
            <a:off x="6329210" y="6675976"/>
            <a:ext cx="141064" cy="138499"/>
          </a:xfrm>
        </p:spPr>
        <p:txBody>
          <a:bodyPr wrap="none">
            <a:normAutofit/>
          </a:bodyPr>
          <a:lstStyle/>
          <a:p>
            <a:pPr algn="r">
              <a:spcAft>
                <a:spcPts val="600"/>
              </a:spcAft>
            </a:pPr>
            <a:fld id="{F3477EC8-074D-41C4-94AE-E9EA7CEEA348}" type="slidenum">
              <a:rPr lang="en-US" smtClean="0"/>
              <a:pPr algn="r">
                <a:spcAft>
                  <a:spcPts val="600"/>
                </a:spcAft>
              </a:pPr>
              <a:t>50</a:t>
            </a:fld>
            <a:endParaRPr lang="en-US" dirty="0"/>
          </a:p>
        </p:txBody>
      </p:sp>
    </p:spTree>
    <p:extLst>
      <p:ext uri="{BB962C8B-B14F-4D97-AF65-F5344CB8AC3E}">
        <p14:creationId xmlns:p14="http://schemas.microsoft.com/office/powerpoint/2010/main" val="2206955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A26F-257E-A84C-8442-F4EDDC117143}"/>
              </a:ext>
            </a:extLst>
          </p:cNvPr>
          <p:cNvSpPr>
            <a:spLocks noGrp="1"/>
          </p:cNvSpPr>
          <p:nvPr>
            <p:ph type="ctrTitle"/>
          </p:nvPr>
        </p:nvSpPr>
        <p:spPr/>
        <p:txBody>
          <a:bodyPr/>
          <a:lstStyle/>
          <a:p>
            <a:r>
              <a:rPr lang="en-US" dirty="0">
                <a:latin typeface="+mj-lt"/>
              </a:rPr>
              <a:t>Warm-Up</a:t>
            </a:r>
          </a:p>
        </p:txBody>
      </p:sp>
      <p:sp>
        <p:nvSpPr>
          <p:cNvPr id="6" name="Subtitle 5">
            <a:extLst>
              <a:ext uri="{FF2B5EF4-FFF2-40B4-BE49-F238E27FC236}">
                <a16:creationId xmlns:a16="http://schemas.microsoft.com/office/drawing/2014/main" id="{7347C990-E1BD-4E10-9F19-87F7A765EBB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00843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74CF3-CA69-B749-A7B1-042EDAA9F371}"/>
              </a:ext>
            </a:extLst>
          </p:cNvPr>
          <p:cNvSpPr>
            <a:spLocks noGrp="1"/>
          </p:cNvSpPr>
          <p:nvPr>
            <p:ph type="title"/>
          </p:nvPr>
        </p:nvSpPr>
        <p:spPr/>
        <p:txBody>
          <a:bodyPr/>
          <a:lstStyle/>
          <a:p>
            <a:r>
              <a:rPr lang="en-US" dirty="0">
                <a:solidFill>
                  <a:srgbClr val="41297D"/>
                </a:solidFill>
              </a:rPr>
              <a:t>Solve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3B96DE-1811-0C40-A543-9A28BA1B2B1D}"/>
                  </a:ext>
                </a:extLst>
              </p:cNvPr>
              <p:cNvSpPr>
                <a:spLocks noGrp="1"/>
              </p:cNvSpPr>
              <p:nvPr>
                <p:ph idx="1"/>
              </p:nvPr>
            </p:nvSpPr>
            <p:spPr/>
            <p:txBody>
              <a:bodyPr/>
              <a:lstStyle/>
              <a:p>
                <a:pPr marL="0" indent="0" algn="ctr">
                  <a:buNone/>
                </a:pPr>
                <a:r>
                  <a:rPr lang="en-US" dirty="0">
                    <a:solidFill>
                      <a:schemeClr val="tx1"/>
                    </a:solidFill>
                  </a:rPr>
                  <a:t>Annie found the quotient of 20 </a:t>
                </a: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rPr>
                  <a:t> 0.75 to be greater than 20. </a:t>
                </a:r>
                <a:br>
                  <a:rPr lang="en-US" dirty="0">
                    <a:solidFill>
                      <a:schemeClr val="tx1"/>
                    </a:solidFill>
                  </a:rPr>
                </a:br>
                <a:r>
                  <a:rPr lang="en-US" dirty="0">
                    <a:solidFill>
                      <a:schemeClr val="tx1"/>
                    </a:solidFill>
                  </a:rPr>
                  <a:t>Is it possible that Annie is correct? </a:t>
                </a:r>
                <a:br>
                  <a:rPr lang="en-US" dirty="0">
                    <a:solidFill>
                      <a:schemeClr val="tx1"/>
                    </a:solidFill>
                  </a:rPr>
                </a:br>
                <a:r>
                  <a:rPr lang="en-US" dirty="0">
                    <a:solidFill>
                      <a:schemeClr val="tx1"/>
                    </a:solidFill>
                  </a:rPr>
                  <a:t>Tell why you agree or disagree that Annie’s quotient would be greater than 20. </a:t>
                </a:r>
                <a:endParaRPr lang="en-US" dirty="0"/>
              </a:p>
              <a:p>
                <a:pPr>
                  <a:spcBef>
                    <a:spcPts val="2400"/>
                  </a:spcBef>
                </a:pPr>
                <a:r>
                  <a:rPr lang="en-US" dirty="0"/>
                  <a:t>Consider the prompt.</a:t>
                </a:r>
              </a:p>
              <a:p>
                <a:r>
                  <a:rPr lang="en-US" dirty="0">
                    <a:solidFill>
                      <a:schemeClr val="tx1"/>
                    </a:solidFill>
                  </a:rPr>
                  <a:t>Select a text box or sticky note on the left-side menu.</a:t>
                </a:r>
              </a:p>
              <a:p>
                <a:r>
                  <a:rPr lang="en-US" dirty="0"/>
                  <a:t>W</a:t>
                </a:r>
                <a:r>
                  <a:rPr lang="en-US" dirty="0">
                    <a:solidFill>
                      <a:schemeClr val="tx1"/>
                    </a:solidFill>
                  </a:rPr>
                  <a:t>rite and share your answer.</a:t>
                </a:r>
              </a:p>
            </p:txBody>
          </p:sp>
        </mc:Choice>
        <mc:Fallback xmlns="">
          <p:sp>
            <p:nvSpPr>
              <p:cNvPr id="3" name="Content Placeholder 2">
                <a:extLst>
                  <a:ext uri="{FF2B5EF4-FFF2-40B4-BE49-F238E27FC236}">
                    <a16:creationId xmlns:a16="http://schemas.microsoft.com/office/drawing/2014/main" id="{3E3B96DE-1811-0C40-A543-9A28BA1B2B1D}"/>
                  </a:ext>
                </a:extLst>
              </p:cNvPr>
              <p:cNvSpPr>
                <a:spLocks noGrp="1" noRot="1" noChangeAspect="1" noMove="1" noResize="1" noEditPoints="1" noAdjustHandles="1" noChangeArrowheads="1" noChangeShapeType="1" noTextEdit="1"/>
              </p:cNvSpPr>
              <p:nvPr>
                <p:ph idx="1"/>
              </p:nvPr>
            </p:nvSpPr>
            <p:spPr>
              <a:blipFill>
                <a:blip r:embed="rId3"/>
                <a:stretch>
                  <a:fillRect l="-1668" t="-774" r="-33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8012824-88DF-6749-88B6-1C9DA7902F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pic>
        <p:nvPicPr>
          <p:cNvPr id="5" name="Picture 4" descr="image of Jamboard icon with slide 4 shown.">
            <a:extLst>
              <a:ext uri="{FF2B5EF4-FFF2-40B4-BE49-F238E27FC236}">
                <a16:creationId xmlns:a16="http://schemas.microsoft.com/office/drawing/2014/main" id="{D102E8DB-DDC1-8B23-0298-2A99D95DCA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8" name="TextBox 7">
            <a:extLst>
              <a:ext uri="{FF2B5EF4-FFF2-40B4-BE49-F238E27FC236}">
                <a16:creationId xmlns:a16="http://schemas.microsoft.com/office/drawing/2014/main" id="{1B3A561A-2C0E-8565-6871-B420D7D08F6B}"/>
              </a:ext>
            </a:extLst>
          </p:cNvPr>
          <p:cNvSpPr txBox="1"/>
          <p:nvPr/>
        </p:nvSpPr>
        <p:spPr>
          <a:xfrm>
            <a:off x="11088049" y="1032403"/>
            <a:ext cx="732893" cy="307777"/>
          </a:xfrm>
          <a:prstGeom prst="rect">
            <a:avLst/>
          </a:prstGeom>
          <a:noFill/>
        </p:spPr>
        <p:txBody>
          <a:bodyPr wrap="none" rtlCol="0">
            <a:spAutoFit/>
          </a:bodyPr>
          <a:lstStyle/>
          <a:p>
            <a:r>
              <a:rPr lang="en-US" sz="1400" dirty="0"/>
              <a:t>Slide 4</a:t>
            </a:r>
          </a:p>
        </p:txBody>
      </p:sp>
    </p:spTree>
    <p:extLst>
      <p:ext uri="{BB962C8B-B14F-4D97-AF65-F5344CB8AC3E}">
        <p14:creationId xmlns:p14="http://schemas.microsoft.com/office/powerpoint/2010/main" val="2755969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82B1B9-3747-A741-BEE5-7E5F78EF818D}"/>
              </a:ext>
            </a:extLst>
          </p:cNvPr>
          <p:cNvSpPr>
            <a:spLocks noGrp="1"/>
          </p:cNvSpPr>
          <p:nvPr>
            <p:ph type="ctrTitle"/>
          </p:nvPr>
        </p:nvSpPr>
        <p:spPr>
          <a:xfrm>
            <a:off x="1524000" y="556029"/>
            <a:ext cx="9144000" cy="2769989"/>
          </a:xfrm>
        </p:spPr>
        <p:txBody>
          <a:bodyPr/>
          <a:lstStyle/>
          <a:p>
            <a:r>
              <a:rPr lang="en-US" dirty="0">
                <a:latin typeface="+mj-lt"/>
              </a:rPr>
              <a:t>High-Leverage &amp; Evidence-Based&amp; Practices in Mathematics</a:t>
            </a:r>
          </a:p>
        </p:txBody>
      </p:sp>
      <p:sp>
        <p:nvSpPr>
          <p:cNvPr id="6" name="Subtitle 5">
            <a:extLst>
              <a:ext uri="{FF2B5EF4-FFF2-40B4-BE49-F238E27FC236}">
                <a16:creationId xmlns:a16="http://schemas.microsoft.com/office/drawing/2014/main" id="{4DCCA985-C21C-468A-8ED9-CC5D88A75EA0}"/>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5B8C9471-9D4C-694E-AE7B-328620648D8A}"/>
              </a:ext>
            </a:extLst>
          </p:cNvPr>
          <p:cNvSpPr>
            <a:spLocks noGrp="1"/>
          </p:cNvSpPr>
          <p:nvPr>
            <p:ph type="sldNum" sz="quarter" idx="4"/>
          </p:nvPr>
        </p:nvSpPr>
        <p:spPr/>
        <p:txBody>
          <a:bodyPr/>
          <a:lstStyle/>
          <a:p>
            <a:pPr algn="r"/>
            <a:fld id="{F3477EC8-074D-41C4-94AE-E9EA7CEEA348}" type="slidenum">
              <a:rPr lang="en-US" smtClean="0"/>
              <a:pPr algn="r"/>
              <a:t>53</a:t>
            </a:fld>
            <a:endParaRPr lang="en-US" dirty="0"/>
          </a:p>
        </p:txBody>
      </p:sp>
    </p:spTree>
    <p:extLst>
      <p:ext uri="{BB962C8B-B14F-4D97-AF65-F5344CB8AC3E}">
        <p14:creationId xmlns:p14="http://schemas.microsoft.com/office/powerpoint/2010/main" val="3315349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C6C5-0469-F44C-8E74-FCE530764B89}"/>
              </a:ext>
            </a:extLst>
          </p:cNvPr>
          <p:cNvSpPr>
            <a:spLocks noGrp="1"/>
          </p:cNvSpPr>
          <p:nvPr>
            <p:ph type="title"/>
          </p:nvPr>
        </p:nvSpPr>
        <p:spPr/>
        <p:txBody>
          <a:bodyPr/>
          <a:lstStyle/>
          <a:p>
            <a:r>
              <a:rPr lang="en-US" dirty="0"/>
              <a:t>High-Leverage Practices in Special Education</a:t>
            </a:r>
          </a:p>
        </p:txBody>
      </p:sp>
      <p:graphicFrame>
        <p:nvGraphicFramePr>
          <p:cNvPr id="5" name="Content Placeholder 4">
            <a:extLst>
              <a:ext uri="{FF2B5EF4-FFF2-40B4-BE49-F238E27FC236}">
                <a16:creationId xmlns:a16="http://schemas.microsoft.com/office/drawing/2014/main" id="{B4CD2C39-6150-EC49-8EA4-ACC5FAE7572F}"/>
              </a:ext>
            </a:extLst>
          </p:cNvPr>
          <p:cNvGraphicFramePr>
            <a:graphicFrameLocks noGrp="1"/>
          </p:cNvGraphicFramePr>
          <p:nvPr>
            <p:ph idx="1"/>
            <p:extLst>
              <p:ext uri="{D42A27DB-BD31-4B8C-83A1-F6EECF244321}">
                <p14:modId xmlns:p14="http://schemas.microsoft.com/office/powerpoint/2010/main" val="2557707107"/>
              </p:ext>
            </p:extLst>
          </p:nvPr>
        </p:nvGraphicFramePr>
        <p:xfrm>
          <a:off x="915988" y="1662113"/>
          <a:ext cx="10966450" cy="4203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38DA08E-A118-4D4E-8C7C-E329461F43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
        <p:nvSpPr>
          <p:cNvPr id="6" name="TextBox 5">
            <a:extLst>
              <a:ext uri="{FF2B5EF4-FFF2-40B4-BE49-F238E27FC236}">
                <a16:creationId xmlns:a16="http://schemas.microsoft.com/office/drawing/2014/main" id="{1F0AAAB4-A016-0B4A-9C1F-D168C34E6F25}"/>
              </a:ext>
            </a:extLst>
          </p:cNvPr>
          <p:cNvSpPr txBox="1"/>
          <p:nvPr/>
        </p:nvSpPr>
        <p:spPr>
          <a:xfrm>
            <a:off x="914400" y="5953574"/>
            <a:ext cx="240161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 </a:t>
            </a: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8"/>
              </a:rPr>
              <a:t>https://highleveragepractices.org/</a:t>
            </a: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8005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658E-1A0A-2746-B63A-A78E4ABFA51C}"/>
              </a:ext>
            </a:extLst>
          </p:cNvPr>
          <p:cNvSpPr>
            <a:spLocks noGrp="1"/>
          </p:cNvSpPr>
          <p:nvPr>
            <p:ph type="title"/>
          </p:nvPr>
        </p:nvSpPr>
        <p:spPr/>
        <p:txBody>
          <a:bodyPr/>
          <a:lstStyle/>
          <a:p>
            <a:r>
              <a:rPr lang="en-US" dirty="0"/>
              <a:t>Mathematics Evidence-Based Practices</a:t>
            </a:r>
          </a:p>
        </p:txBody>
      </p:sp>
      <p:sp>
        <p:nvSpPr>
          <p:cNvPr id="10" name="TextBox 9">
            <a:extLst>
              <a:ext uri="{FF2B5EF4-FFF2-40B4-BE49-F238E27FC236}">
                <a16:creationId xmlns:a16="http://schemas.microsoft.com/office/drawing/2014/main" id="{7E4F6004-C763-A84B-BB05-AB11D0D6CFA4}"/>
              </a:ext>
            </a:extLst>
          </p:cNvPr>
          <p:cNvSpPr txBox="1"/>
          <p:nvPr/>
        </p:nvSpPr>
        <p:spPr>
          <a:xfrm>
            <a:off x="2070951" y="2752045"/>
            <a:ext cx="8363406" cy="1200329"/>
          </a:xfrm>
          <a:prstGeom prst="rect">
            <a:avLst/>
          </a:prstGeom>
          <a:noFill/>
        </p:spPr>
        <p:txBody>
          <a:bodyPr wrap="square" rtlCol="0">
            <a:spAutoFit/>
          </a:bodyPr>
          <a:lstStyle/>
          <a:p>
            <a:pPr algn="ctr"/>
            <a:r>
              <a:rPr lang="en-US" sz="7200" dirty="0">
                <a:solidFill>
                  <a:srgbClr val="52419B"/>
                </a:solidFill>
                <a:latin typeface="Calibri" panose="020F0502020204030204" pitchFamily="34" charset="0"/>
                <a:cs typeface="Calibri" panose="020F0502020204030204" pitchFamily="34" charset="0"/>
              </a:rPr>
              <a:t>What Is Discourse?</a:t>
            </a:r>
          </a:p>
        </p:txBody>
      </p:sp>
    </p:spTree>
    <p:extLst>
      <p:ext uri="{BB962C8B-B14F-4D97-AF65-F5344CB8AC3E}">
        <p14:creationId xmlns:p14="http://schemas.microsoft.com/office/powerpoint/2010/main" val="3763601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658E-1A0A-2746-B63A-A78E4ABFA51C}"/>
              </a:ext>
            </a:extLst>
          </p:cNvPr>
          <p:cNvSpPr>
            <a:spLocks noGrp="1"/>
          </p:cNvSpPr>
          <p:nvPr>
            <p:ph type="title"/>
          </p:nvPr>
        </p:nvSpPr>
        <p:spPr/>
        <p:txBody>
          <a:bodyPr/>
          <a:lstStyle/>
          <a:p>
            <a:r>
              <a:rPr lang="en-US" dirty="0"/>
              <a:t>Mathematics Evidence-Based Practices</a:t>
            </a:r>
          </a:p>
        </p:txBody>
      </p:sp>
      <p:pic>
        <p:nvPicPr>
          <p:cNvPr id="4" name="Picture 3" descr="image of the components of classroom discourse, included working solved problems, using multiple representations (that is, concrete-representational-abstract), understanding cognitive strategy instruction, choosing and applying efficient strategies, and including motivation strategies. Successfully using all these forms of discourse leads to increased student engagement.">
            <a:extLst>
              <a:ext uri="{FF2B5EF4-FFF2-40B4-BE49-F238E27FC236}">
                <a16:creationId xmlns:a16="http://schemas.microsoft.com/office/drawing/2014/main" id="{8D0AA844-0C73-4C29-B44C-3EFA746A9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19" y="1676400"/>
            <a:ext cx="10285642" cy="3969344"/>
          </a:xfrm>
          <a:prstGeom prst="rect">
            <a:avLst/>
          </a:prstGeom>
        </p:spPr>
      </p:pic>
      <p:sp>
        <p:nvSpPr>
          <p:cNvPr id="5" name="TextBox 4">
            <a:extLst>
              <a:ext uri="{FF2B5EF4-FFF2-40B4-BE49-F238E27FC236}">
                <a16:creationId xmlns:a16="http://schemas.microsoft.com/office/drawing/2014/main" id="{A031305F-C665-4D97-9F00-A5C7BC12AE9E}"/>
              </a:ext>
            </a:extLst>
          </p:cNvPr>
          <p:cNvSpPr txBox="1"/>
          <p:nvPr/>
        </p:nvSpPr>
        <p:spPr>
          <a:xfrm>
            <a:off x="1238491" y="5719322"/>
            <a:ext cx="2347117"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CRA = concrete-representational-abstract</a:t>
            </a:r>
          </a:p>
        </p:txBody>
      </p:sp>
      <p:sp>
        <p:nvSpPr>
          <p:cNvPr id="3" name="TextBox 2">
            <a:extLst>
              <a:ext uri="{FF2B5EF4-FFF2-40B4-BE49-F238E27FC236}">
                <a16:creationId xmlns:a16="http://schemas.microsoft.com/office/drawing/2014/main" id="{27EF2E61-87D2-369E-9292-44E804D658B6}"/>
              </a:ext>
            </a:extLst>
          </p:cNvPr>
          <p:cNvSpPr txBox="1"/>
          <p:nvPr/>
        </p:nvSpPr>
        <p:spPr>
          <a:xfrm>
            <a:off x="7002683" y="6066710"/>
            <a:ext cx="3688830" cy="276999"/>
          </a:xfrm>
          <a:prstGeom prst="rect">
            <a:avLst/>
          </a:prstGeom>
          <a:noFill/>
        </p:spPr>
        <p:txBody>
          <a:bodyPr wrap="none" rtlCol="0">
            <a:spAutoFit/>
          </a:bodyPr>
          <a:lstStyle/>
          <a:p>
            <a:r>
              <a:rPr lang="en-US" sz="1200" dirty="0"/>
              <a:t>(Adapted from Fuchs et al., 2021; Star et al., 2019) </a:t>
            </a:r>
          </a:p>
        </p:txBody>
      </p:sp>
    </p:spTree>
    <p:extLst>
      <p:ext uri="{BB962C8B-B14F-4D97-AF65-F5344CB8AC3E}">
        <p14:creationId xmlns:p14="http://schemas.microsoft.com/office/powerpoint/2010/main" val="714235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35B6-8510-4143-9366-4AC700293ECF}"/>
              </a:ext>
            </a:extLst>
          </p:cNvPr>
          <p:cNvSpPr>
            <a:spLocks noGrp="1"/>
          </p:cNvSpPr>
          <p:nvPr>
            <p:ph type="ctrTitle"/>
          </p:nvPr>
        </p:nvSpPr>
        <p:spPr/>
        <p:txBody>
          <a:bodyPr/>
          <a:lstStyle/>
          <a:p>
            <a:r>
              <a:rPr lang="en-US" dirty="0">
                <a:latin typeface="+mj-lt"/>
              </a:rPr>
              <a:t>Vocabulary</a:t>
            </a:r>
          </a:p>
        </p:txBody>
      </p:sp>
      <p:sp>
        <p:nvSpPr>
          <p:cNvPr id="5" name="Subtitle 4">
            <a:extLst>
              <a:ext uri="{FF2B5EF4-FFF2-40B4-BE49-F238E27FC236}">
                <a16:creationId xmlns:a16="http://schemas.microsoft.com/office/drawing/2014/main" id="{6934140E-C529-455D-A70E-726B2E69D25A}"/>
              </a:ext>
            </a:extLst>
          </p:cNvPr>
          <p:cNvSpPr>
            <a:spLocks noGrp="1"/>
          </p:cNvSpPr>
          <p:nvPr>
            <p:ph type="subTitle" idx="1"/>
          </p:nvPr>
        </p:nvSpPr>
        <p:spPr/>
        <p:txBody>
          <a:bodyPr/>
          <a:lstStyle/>
          <a:p>
            <a:r>
              <a:rPr lang="en-US" dirty="0"/>
              <a:t>Encouraging Math Precise Language During Classrooms Discussions</a:t>
            </a:r>
          </a:p>
        </p:txBody>
      </p:sp>
    </p:spTree>
    <p:extLst>
      <p:ext uri="{BB962C8B-B14F-4D97-AF65-F5344CB8AC3E}">
        <p14:creationId xmlns:p14="http://schemas.microsoft.com/office/powerpoint/2010/main" val="3608878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563D8D-380D-904B-8911-C0B3804DE739}"/>
              </a:ext>
            </a:extLst>
          </p:cNvPr>
          <p:cNvSpPr>
            <a:spLocks noGrp="1"/>
          </p:cNvSpPr>
          <p:nvPr>
            <p:ph type="title"/>
          </p:nvPr>
        </p:nvSpPr>
        <p:spPr>
          <a:xfrm>
            <a:off x="916518" y="799789"/>
            <a:ext cx="10966449" cy="553998"/>
          </a:xfrm>
        </p:spPr>
        <p:txBody>
          <a:bodyPr/>
          <a:lstStyle/>
          <a:p>
            <a:r>
              <a:rPr lang="en-US" dirty="0">
                <a:solidFill>
                  <a:srgbClr val="41297D"/>
                </a:solidFill>
              </a:rPr>
              <a:t>Vocabulary Words</a:t>
            </a:r>
          </a:p>
        </p:txBody>
      </p:sp>
      <p:pic>
        <p:nvPicPr>
          <p:cNvPr id="11" name="Content Placeholder 10" descr="A picture containing scrabble tiles spelling out : Choose Your Words">
            <a:extLst>
              <a:ext uri="{FF2B5EF4-FFF2-40B4-BE49-F238E27FC236}">
                <a16:creationId xmlns:a16="http://schemas.microsoft.com/office/drawing/2014/main" id="{F3E3CB27-70BC-7143-966E-CC499F5E88D3}"/>
              </a:ext>
            </a:extLst>
          </p:cNvPr>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914400" y="1751951"/>
            <a:ext cx="4047167" cy="3035375"/>
          </a:xfrm>
        </p:spPr>
      </p:pic>
      <p:sp>
        <p:nvSpPr>
          <p:cNvPr id="9" name="Content Placeholder 8">
            <a:extLst>
              <a:ext uri="{FF2B5EF4-FFF2-40B4-BE49-F238E27FC236}">
                <a16:creationId xmlns:a16="http://schemas.microsoft.com/office/drawing/2014/main" id="{18DA8D84-4E4C-794F-89EA-393EB352BE5C}"/>
              </a:ext>
            </a:extLst>
          </p:cNvPr>
          <p:cNvSpPr>
            <a:spLocks noGrp="1"/>
          </p:cNvSpPr>
          <p:nvPr>
            <p:ph sz="quarter" idx="12"/>
          </p:nvPr>
        </p:nvSpPr>
        <p:spPr>
          <a:xfrm>
            <a:off x="5092862" y="1676399"/>
            <a:ext cx="6790106" cy="4649789"/>
          </a:xfrm>
        </p:spPr>
        <p:txBody>
          <a:bodyPr>
            <a:normAutofit lnSpcReduction="10000"/>
          </a:bodyPr>
          <a:lstStyle/>
          <a:p>
            <a:r>
              <a:rPr lang="en-US" dirty="0">
                <a:solidFill>
                  <a:schemeClr val="tx1"/>
                </a:solidFill>
              </a:rPr>
              <a:t>Words are important! </a:t>
            </a:r>
          </a:p>
          <a:p>
            <a:r>
              <a:rPr lang="en-US" dirty="0">
                <a:solidFill>
                  <a:schemeClr val="tx1"/>
                </a:solidFill>
              </a:rPr>
              <a:t>Any aha moments from the reading?</a:t>
            </a:r>
          </a:p>
          <a:p>
            <a:r>
              <a:rPr lang="en-US" dirty="0">
                <a:solidFill>
                  <a:schemeClr val="tx1"/>
                </a:solidFill>
              </a:rPr>
              <a:t>Precise mathematical vocabulary is challenging for students, teachers, and families.</a:t>
            </a:r>
          </a:p>
          <a:p>
            <a:r>
              <a:rPr lang="en-US" dirty="0">
                <a:solidFill>
                  <a:schemeClr val="tx1"/>
                </a:solidFill>
              </a:rPr>
              <a:t>In 2 minutes, write down as many mathematics words that you can that your students may be exposed to during the school year.</a:t>
            </a:r>
          </a:p>
          <a:p>
            <a:pPr lvl="1"/>
            <a:r>
              <a:rPr lang="en-US" dirty="0"/>
              <a:t>Symbols</a:t>
            </a:r>
          </a:p>
          <a:p>
            <a:pPr lvl="1"/>
            <a:r>
              <a:rPr lang="en-US" dirty="0"/>
              <a:t>Steps</a:t>
            </a:r>
          </a:p>
        </p:txBody>
      </p:sp>
      <p:sp>
        <p:nvSpPr>
          <p:cNvPr id="6" name="Slide Number Placeholder 5">
            <a:extLst>
              <a:ext uri="{FF2B5EF4-FFF2-40B4-BE49-F238E27FC236}">
                <a16:creationId xmlns:a16="http://schemas.microsoft.com/office/drawing/2014/main" id="{D2AD3CAF-268C-9945-B335-7AC394D998CA}"/>
              </a:ext>
            </a:extLst>
          </p:cNvPr>
          <p:cNvSpPr>
            <a:spLocks noGrp="1"/>
          </p:cNvSpPr>
          <p:nvPr>
            <p:ph type="sldNum" sz="quarter" idx="10"/>
          </p:nvPr>
        </p:nvSpPr>
        <p:spPr/>
        <p:txBody>
          <a:bodyPr/>
          <a:lstStyle/>
          <a:p>
            <a:pPr algn="r"/>
            <a:fld id="{F3477EC8-074D-41C4-94AE-E9EA7CEEA348}" type="slidenum">
              <a:rPr lang="en-US" smtClean="0"/>
              <a:pPr algn="r"/>
              <a:t>58</a:t>
            </a:fld>
            <a:endParaRPr lang="en-US" dirty="0"/>
          </a:p>
        </p:txBody>
      </p:sp>
      <p:pic>
        <p:nvPicPr>
          <p:cNvPr id="2" name="Picture 1" descr="image of the Jamboard icon with slide 5 showing">
            <a:extLst>
              <a:ext uri="{FF2B5EF4-FFF2-40B4-BE49-F238E27FC236}">
                <a16:creationId xmlns:a16="http://schemas.microsoft.com/office/drawing/2014/main" id="{2262A76A-8B41-EA2D-1B7B-5C4CE7346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3" name="TextBox 2">
            <a:extLst>
              <a:ext uri="{FF2B5EF4-FFF2-40B4-BE49-F238E27FC236}">
                <a16:creationId xmlns:a16="http://schemas.microsoft.com/office/drawing/2014/main" id="{2C826374-A9C7-91DC-5058-F2CFAE4603D8}"/>
              </a:ext>
            </a:extLst>
          </p:cNvPr>
          <p:cNvSpPr txBox="1"/>
          <p:nvPr/>
        </p:nvSpPr>
        <p:spPr>
          <a:xfrm>
            <a:off x="11088049" y="1032403"/>
            <a:ext cx="732893" cy="307777"/>
          </a:xfrm>
          <a:prstGeom prst="rect">
            <a:avLst/>
          </a:prstGeom>
          <a:noFill/>
        </p:spPr>
        <p:txBody>
          <a:bodyPr wrap="none" rtlCol="0">
            <a:spAutoFit/>
          </a:bodyPr>
          <a:lstStyle/>
          <a:p>
            <a:r>
              <a:rPr lang="en-US" sz="1400" dirty="0"/>
              <a:t>Slide 5</a:t>
            </a:r>
          </a:p>
        </p:txBody>
      </p:sp>
    </p:spTree>
    <p:extLst>
      <p:ext uri="{BB962C8B-B14F-4D97-AF65-F5344CB8AC3E}">
        <p14:creationId xmlns:p14="http://schemas.microsoft.com/office/powerpoint/2010/main" val="678320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61B6-226C-71DE-FDBC-41980443B401}"/>
              </a:ext>
            </a:extLst>
          </p:cNvPr>
          <p:cNvSpPr>
            <a:spLocks noGrp="1"/>
          </p:cNvSpPr>
          <p:nvPr>
            <p:ph type="title"/>
          </p:nvPr>
        </p:nvSpPr>
        <p:spPr/>
        <p:txBody>
          <a:bodyPr/>
          <a:lstStyle/>
          <a:p>
            <a:r>
              <a:rPr lang="en-US" dirty="0">
                <a:solidFill>
                  <a:srgbClr val="41297D"/>
                </a:solidFill>
              </a:rPr>
              <a:t>The Problem With Mathematics Is English</a:t>
            </a:r>
            <a:endParaRPr lang="en-US" dirty="0"/>
          </a:p>
        </p:txBody>
      </p:sp>
      <p:sp>
        <p:nvSpPr>
          <p:cNvPr id="3" name="Content Placeholder 2">
            <a:extLst>
              <a:ext uri="{FF2B5EF4-FFF2-40B4-BE49-F238E27FC236}">
                <a16:creationId xmlns:a16="http://schemas.microsoft.com/office/drawing/2014/main" id="{CAF9C305-B968-5156-188D-C99A69E7220E}"/>
              </a:ext>
            </a:extLst>
          </p:cNvPr>
          <p:cNvSpPr>
            <a:spLocks noGrp="1"/>
          </p:cNvSpPr>
          <p:nvPr>
            <p:ph idx="1"/>
          </p:nvPr>
        </p:nvSpPr>
        <p:spPr/>
        <p:txBody>
          <a:bodyPr>
            <a:normAutofit fontScale="92500"/>
          </a:bodyPr>
          <a:lstStyle/>
          <a:p>
            <a:pPr>
              <a:lnSpc>
                <a:spcPct val="114000"/>
              </a:lnSpc>
            </a:pPr>
            <a:r>
              <a:rPr lang="en-US" dirty="0">
                <a:latin typeface="Calibri"/>
                <a:cs typeface="Calibri"/>
              </a:rPr>
              <a:t>The language and symbolism of mathematics greatly influences the math itself, including the following:</a:t>
            </a:r>
          </a:p>
          <a:p>
            <a:pPr lvl="1">
              <a:lnSpc>
                <a:spcPct val="114000"/>
              </a:lnSpc>
            </a:pPr>
            <a:r>
              <a:rPr lang="en-US" dirty="0">
                <a:latin typeface="Calibri"/>
                <a:cs typeface="Calibri"/>
              </a:rPr>
              <a:t>The content taught within and across grades </a:t>
            </a:r>
            <a:endParaRPr lang="en-US" dirty="0"/>
          </a:p>
          <a:p>
            <a:pPr lvl="1">
              <a:lnSpc>
                <a:spcPct val="114000"/>
              </a:lnSpc>
            </a:pPr>
            <a:r>
              <a:rPr lang="en-US" dirty="0">
                <a:latin typeface="Calibri"/>
                <a:cs typeface="Calibri"/>
              </a:rPr>
              <a:t>The way we choose to communicate that content</a:t>
            </a:r>
          </a:p>
          <a:p>
            <a:pPr>
              <a:lnSpc>
                <a:spcPct val="114000"/>
              </a:lnSpc>
            </a:pPr>
            <a:r>
              <a:rPr lang="en-US" dirty="0">
                <a:latin typeface="Calibri"/>
                <a:cs typeface="Calibri"/>
              </a:rPr>
              <a:t>Incorrect or lack of explicit instruction often leads to misconceptions, such as the following:</a:t>
            </a:r>
          </a:p>
          <a:p>
            <a:pPr lvl="1">
              <a:lnSpc>
                <a:spcPct val="114000"/>
              </a:lnSpc>
            </a:pPr>
            <a:r>
              <a:rPr lang="en-US" dirty="0">
                <a:latin typeface="Calibri"/>
                <a:cs typeface="Calibri"/>
              </a:rPr>
              <a:t>High school students in higher level mathematics classes who incorrectly define an equation as “when you solve for </a:t>
            </a:r>
            <a:r>
              <a:rPr lang="en-US" i="1" dirty="0">
                <a:latin typeface="Calibri"/>
                <a:cs typeface="Calibri"/>
              </a:rPr>
              <a:t>x</a:t>
            </a:r>
            <a:r>
              <a:rPr lang="en-US" dirty="0">
                <a:latin typeface="Calibri"/>
                <a:cs typeface="Calibri"/>
              </a:rPr>
              <a:t>.”</a:t>
            </a:r>
          </a:p>
          <a:p>
            <a:pPr lvl="1">
              <a:lnSpc>
                <a:spcPct val="114000"/>
              </a:lnSpc>
            </a:pPr>
            <a:r>
              <a:rPr lang="en-US" dirty="0">
                <a:latin typeface="Calibri"/>
                <a:cs typeface="Calibri"/>
              </a:rPr>
              <a:t>Students starting middle school thinking that subtraction always starts with the “bigger” number.</a:t>
            </a:r>
          </a:p>
          <a:p>
            <a:pPr>
              <a:lnSpc>
                <a:spcPct val="114000"/>
              </a:lnSpc>
            </a:pPr>
            <a:r>
              <a:rPr lang="en-US" dirty="0">
                <a:latin typeface="Calibri"/>
                <a:cs typeface="Calibri"/>
              </a:rPr>
              <a:t>How does this misconception form? How does it affect success in mathematics?	</a:t>
            </a:r>
          </a:p>
        </p:txBody>
      </p:sp>
      <p:sp>
        <p:nvSpPr>
          <p:cNvPr id="4" name="Slide Number Placeholder 3">
            <a:extLst>
              <a:ext uri="{FF2B5EF4-FFF2-40B4-BE49-F238E27FC236}">
                <a16:creationId xmlns:a16="http://schemas.microsoft.com/office/drawing/2014/main" id="{3D5CBC74-7CF0-A95C-2074-4208B694268D}"/>
              </a:ext>
            </a:extLst>
          </p:cNvPr>
          <p:cNvSpPr>
            <a:spLocks noGrp="1"/>
          </p:cNvSpPr>
          <p:nvPr>
            <p:ph type="sldNum" sz="quarter" idx="10"/>
          </p:nvPr>
        </p:nvSpPr>
        <p:spPr/>
        <p:txBody>
          <a:bodyPr/>
          <a:lstStyle/>
          <a:p>
            <a:pPr algn="r"/>
            <a:fld id="{F3477EC8-074D-41C4-94AE-E9EA7CEEA348}" type="slidenum">
              <a:rPr lang="en-US" smtClean="0"/>
              <a:pPr algn="r"/>
              <a:t>59</a:t>
            </a:fld>
            <a:endParaRPr lang="en-US" dirty="0"/>
          </a:p>
        </p:txBody>
      </p:sp>
      <p:sp>
        <p:nvSpPr>
          <p:cNvPr id="5" name="TextBox 4">
            <a:extLst>
              <a:ext uri="{FF2B5EF4-FFF2-40B4-BE49-F238E27FC236}">
                <a16:creationId xmlns:a16="http://schemas.microsoft.com/office/drawing/2014/main" id="{3B232059-790E-10CE-A465-5AE1F33EABCA}"/>
              </a:ext>
            </a:extLst>
          </p:cNvPr>
          <p:cNvSpPr txBox="1"/>
          <p:nvPr/>
        </p:nvSpPr>
        <p:spPr>
          <a:xfrm>
            <a:off x="914400" y="5943600"/>
            <a:ext cx="1329210"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Source: Molina (2012)</a:t>
            </a:r>
          </a:p>
        </p:txBody>
      </p:sp>
    </p:spTree>
    <p:extLst>
      <p:ext uri="{BB962C8B-B14F-4D97-AF65-F5344CB8AC3E}">
        <p14:creationId xmlns:p14="http://schemas.microsoft.com/office/powerpoint/2010/main" val="288915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1A39-1100-49BC-BFD1-F26CC7C80D76}"/>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801034C4-8295-4BD6-A953-0F47855C64B6}"/>
              </a:ext>
            </a:extLst>
          </p:cNvPr>
          <p:cNvSpPr>
            <a:spLocks noGrp="1"/>
          </p:cNvSpPr>
          <p:nvPr>
            <p:ph sz="quarter" idx="12"/>
          </p:nvPr>
        </p:nvSpPr>
        <p:spPr/>
        <p:txBody>
          <a:bodyPr/>
          <a:lstStyle/>
          <a:p>
            <a:pPr marL="0" indent="0">
              <a:buNone/>
            </a:pPr>
            <a:r>
              <a:rPr lang="en-US" dirty="0"/>
              <a:t>Instructions for using the speaker notes </a:t>
            </a:r>
          </a:p>
          <a:p>
            <a:r>
              <a:rPr lang="en-US" i="1" dirty="0"/>
              <a:t>Text formatted in italics are directions or notes for the facilitator; italicized text is not meant to be read aloud. </a:t>
            </a:r>
          </a:p>
          <a:p>
            <a:r>
              <a:rPr lang="en-US" dirty="0"/>
              <a:t>Text formatted in standard font should be read aloud or paraphrased by the facilitator. </a:t>
            </a:r>
          </a:p>
        </p:txBody>
      </p:sp>
      <p:pic>
        <p:nvPicPr>
          <p:cNvPr id="10" name="Content Placeholder 9">
            <a:extLst>
              <a:ext uri="{FF2B5EF4-FFF2-40B4-BE49-F238E27FC236}">
                <a16:creationId xmlns:a16="http://schemas.microsoft.com/office/drawing/2014/main" id="{58B96469-2FFE-47BB-BD9D-78E27A6695B4}"/>
              </a:ext>
              <a:ext uri="{C183D7F6-B498-43B3-948B-1728B52AA6E4}">
                <adec:decorative xmlns:adec="http://schemas.microsoft.com/office/drawing/2017/decorative" val="1"/>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3134" t="2357" r="1525"/>
          <a:stretch/>
        </p:blipFill>
        <p:spPr>
          <a:xfrm>
            <a:off x="7097198" y="1676400"/>
            <a:ext cx="4790002" cy="3463526"/>
          </a:xfrm>
        </p:spPr>
      </p:pic>
      <p:sp>
        <p:nvSpPr>
          <p:cNvPr id="4" name="Slide Number Placeholder 3">
            <a:extLst>
              <a:ext uri="{FF2B5EF4-FFF2-40B4-BE49-F238E27FC236}">
                <a16:creationId xmlns:a16="http://schemas.microsoft.com/office/drawing/2014/main" id="{A49E4D8B-0E53-4996-A22B-B49ED039F369}"/>
              </a:ext>
            </a:extLst>
          </p:cNvPr>
          <p:cNvSpPr>
            <a:spLocks noGrp="1"/>
          </p:cNvSpPr>
          <p:nvPr>
            <p:ph type="sldNum" sz="quarter" idx="11"/>
          </p:nvPr>
        </p:nvSpPr>
        <p:spPr/>
        <p:txBody>
          <a:bodyPr/>
          <a:lstStyle/>
          <a:p>
            <a:pPr algn="r"/>
            <a:fld id="{F3477EC8-074D-41C4-94AE-E9EA7CEEA348}" type="slidenum">
              <a:rPr lang="en-US" smtClean="0"/>
              <a:pPr algn="r"/>
              <a:t>6</a:t>
            </a:fld>
            <a:endParaRPr lang="en-US" dirty="0"/>
          </a:p>
        </p:txBody>
      </p:sp>
    </p:spTree>
    <p:extLst>
      <p:ext uri="{BB962C8B-B14F-4D97-AF65-F5344CB8AC3E}">
        <p14:creationId xmlns:p14="http://schemas.microsoft.com/office/powerpoint/2010/main" val="2619042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F754-F5A0-E948-9470-1E3821A4BD3C}"/>
              </a:ext>
            </a:extLst>
          </p:cNvPr>
          <p:cNvSpPr>
            <a:spLocks noGrp="1"/>
          </p:cNvSpPr>
          <p:nvPr>
            <p:ph type="title"/>
          </p:nvPr>
        </p:nvSpPr>
        <p:spPr/>
        <p:txBody>
          <a:bodyPr/>
          <a:lstStyle/>
          <a:p>
            <a:r>
              <a:rPr lang="en-US" dirty="0">
                <a:solidFill>
                  <a:srgbClr val="41297D"/>
                </a:solidFill>
              </a:rPr>
              <a:t>Convergence of Mathematics and English</a:t>
            </a:r>
          </a:p>
        </p:txBody>
      </p:sp>
      <p:sp>
        <p:nvSpPr>
          <p:cNvPr id="3" name="Content Placeholder 2">
            <a:extLst>
              <a:ext uri="{FF2B5EF4-FFF2-40B4-BE49-F238E27FC236}">
                <a16:creationId xmlns:a16="http://schemas.microsoft.com/office/drawing/2014/main" id="{2A5BBC94-BE2C-E44F-B49F-FBD6B798DCA6}"/>
              </a:ext>
            </a:extLst>
          </p:cNvPr>
          <p:cNvSpPr>
            <a:spLocks noGrp="1"/>
          </p:cNvSpPr>
          <p:nvPr>
            <p:ph idx="1"/>
          </p:nvPr>
        </p:nvSpPr>
        <p:spPr>
          <a:xfrm>
            <a:off x="916518" y="1662326"/>
            <a:ext cx="10966265" cy="4454939"/>
          </a:xfrm>
        </p:spPr>
        <p:txBody>
          <a:bodyPr/>
          <a:lstStyle/>
          <a:p>
            <a:r>
              <a:rPr lang="en-US" b="1" dirty="0">
                <a:solidFill>
                  <a:schemeClr val="tx1"/>
                </a:solidFill>
              </a:rPr>
              <a:t>Abstract terms:</a:t>
            </a:r>
            <a:r>
              <a:rPr lang="en-US" dirty="0">
                <a:solidFill>
                  <a:schemeClr val="tx1"/>
                </a:solidFill>
              </a:rPr>
              <a:t> </a:t>
            </a:r>
            <a:r>
              <a:rPr lang="en-US" dirty="0"/>
              <a:t>Words often represent concepts rather than objects, such as the following:</a:t>
            </a:r>
          </a:p>
          <a:p>
            <a:pPr lvl="1">
              <a:lnSpc>
                <a:spcPct val="100000"/>
              </a:lnSpc>
            </a:pPr>
            <a:r>
              <a:rPr lang="en-US" dirty="0"/>
              <a:t>Quotient</a:t>
            </a:r>
          </a:p>
          <a:p>
            <a:pPr lvl="1">
              <a:lnSpc>
                <a:spcPct val="100000"/>
              </a:lnSpc>
            </a:pPr>
            <a:r>
              <a:rPr lang="en-US" dirty="0"/>
              <a:t>Sum</a:t>
            </a:r>
          </a:p>
          <a:p>
            <a:pPr lvl="1">
              <a:lnSpc>
                <a:spcPct val="100000"/>
              </a:lnSpc>
            </a:pPr>
            <a:r>
              <a:rPr lang="en-US" dirty="0"/>
              <a:t>Factor</a:t>
            </a:r>
          </a:p>
          <a:p>
            <a:pPr>
              <a:lnSpc>
                <a:spcPct val="100000"/>
              </a:lnSpc>
            </a:pPr>
            <a:r>
              <a:rPr lang="en-US" b="1" dirty="0">
                <a:solidFill>
                  <a:schemeClr val="tx1"/>
                </a:solidFill>
              </a:rPr>
              <a:t>Polysemous terms:</a:t>
            </a:r>
            <a:r>
              <a:rPr lang="en-US" dirty="0">
                <a:solidFill>
                  <a:schemeClr val="tx1"/>
                </a:solidFill>
              </a:rPr>
              <a:t> </a:t>
            </a:r>
            <a:r>
              <a:rPr lang="en-US" dirty="0"/>
              <a:t>Words that have more than one meaning or definition, such as the following:</a:t>
            </a:r>
          </a:p>
          <a:p>
            <a:pPr lvl="1">
              <a:lnSpc>
                <a:spcPct val="100000"/>
              </a:lnSpc>
            </a:pPr>
            <a:r>
              <a:rPr lang="en-US" dirty="0"/>
              <a:t>Factors</a:t>
            </a:r>
          </a:p>
          <a:p>
            <a:pPr lvl="1">
              <a:lnSpc>
                <a:spcPct val="100000"/>
              </a:lnSpc>
            </a:pPr>
            <a:r>
              <a:rPr lang="en-US" dirty="0"/>
              <a:t>Product</a:t>
            </a:r>
          </a:p>
          <a:p>
            <a:pPr lvl="1">
              <a:lnSpc>
                <a:spcPct val="100000"/>
              </a:lnSpc>
            </a:pPr>
            <a:r>
              <a:rPr lang="en-US" dirty="0"/>
              <a:t>Volume</a:t>
            </a:r>
          </a:p>
        </p:txBody>
      </p:sp>
      <p:sp>
        <p:nvSpPr>
          <p:cNvPr id="4" name="Slide Number Placeholder 3">
            <a:extLst>
              <a:ext uri="{FF2B5EF4-FFF2-40B4-BE49-F238E27FC236}">
                <a16:creationId xmlns:a16="http://schemas.microsoft.com/office/drawing/2014/main" id="{2C8F228F-0EFF-5545-B02B-2A75041E046B}"/>
              </a:ext>
            </a:extLst>
          </p:cNvPr>
          <p:cNvSpPr>
            <a:spLocks noGrp="1"/>
          </p:cNvSpPr>
          <p:nvPr>
            <p:ph type="sldNum" sz="quarter" idx="10"/>
          </p:nvPr>
        </p:nvSpPr>
        <p:spPr/>
        <p:txBody>
          <a:bodyPr/>
          <a:lstStyle/>
          <a:p>
            <a:pPr algn="r"/>
            <a:fld id="{F3477EC8-074D-41C4-94AE-E9EA7CEEA348}" type="slidenum">
              <a:rPr lang="en-US" smtClean="0"/>
              <a:pPr algn="r"/>
              <a:t>60</a:t>
            </a:fld>
            <a:endParaRPr lang="en-US" dirty="0"/>
          </a:p>
        </p:txBody>
      </p:sp>
    </p:spTree>
    <p:extLst>
      <p:ext uri="{BB962C8B-B14F-4D97-AF65-F5344CB8AC3E}">
        <p14:creationId xmlns:p14="http://schemas.microsoft.com/office/powerpoint/2010/main" val="1239514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F754-F5A0-E948-9470-1E3821A4BD3C}"/>
              </a:ext>
            </a:extLst>
          </p:cNvPr>
          <p:cNvSpPr>
            <a:spLocks noGrp="1"/>
          </p:cNvSpPr>
          <p:nvPr>
            <p:ph type="title"/>
          </p:nvPr>
        </p:nvSpPr>
        <p:spPr/>
        <p:txBody>
          <a:bodyPr/>
          <a:lstStyle/>
          <a:p>
            <a:r>
              <a:rPr lang="en-US" dirty="0">
                <a:solidFill>
                  <a:srgbClr val="41297D"/>
                </a:solidFill>
              </a:rPr>
              <a:t>Convergence of Mathematics and English</a:t>
            </a:r>
          </a:p>
        </p:txBody>
      </p:sp>
      <p:sp>
        <p:nvSpPr>
          <p:cNvPr id="5" name="Content Placeholder 4">
            <a:extLst>
              <a:ext uri="{FF2B5EF4-FFF2-40B4-BE49-F238E27FC236}">
                <a16:creationId xmlns:a16="http://schemas.microsoft.com/office/drawing/2014/main" id="{241FF596-D57B-A248-B5FC-27557EB21F8C}"/>
              </a:ext>
            </a:extLst>
          </p:cNvPr>
          <p:cNvSpPr>
            <a:spLocks noGrp="1"/>
          </p:cNvSpPr>
          <p:nvPr>
            <p:ph idx="1"/>
          </p:nvPr>
        </p:nvSpPr>
        <p:spPr/>
        <p:txBody>
          <a:bodyPr/>
          <a:lstStyle/>
          <a:p>
            <a:pPr>
              <a:lnSpc>
                <a:spcPct val="100000"/>
              </a:lnSpc>
              <a:spcBef>
                <a:spcPts val="500"/>
              </a:spcBef>
            </a:pPr>
            <a:r>
              <a:rPr lang="en-US" sz="2400" b="1" dirty="0">
                <a:solidFill>
                  <a:schemeClr val="tx1"/>
                </a:solidFill>
              </a:rPr>
              <a:t>Homonyms and similar spellings:</a:t>
            </a:r>
            <a:r>
              <a:rPr lang="en-US" sz="2400" dirty="0">
                <a:solidFill>
                  <a:schemeClr val="tx1"/>
                </a:solidFill>
              </a:rPr>
              <a:t> </a:t>
            </a:r>
            <a:r>
              <a:rPr lang="en-US" dirty="0"/>
              <a:t>Words with similar pronunciations or spellings, or words that sound alike but have different meanings, such as the following:</a:t>
            </a:r>
          </a:p>
          <a:p>
            <a:pPr lvl="1">
              <a:lnSpc>
                <a:spcPct val="100000"/>
              </a:lnSpc>
              <a:spcBef>
                <a:spcPts val="500"/>
              </a:spcBef>
            </a:pPr>
            <a:r>
              <a:rPr lang="en-US" i="1" dirty="0"/>
              <a:t>Sum</a:t>
            </a:r>
            <a:r>
              <a:rPr lang="en-US" dirty="0"/>
              <a:t> of the numbers if you rearrange </a:t>
            </a:r>
            <a:r>
              <a:rPr lang="en-US" i="1" dirty="0"/>
              <a:t>some</a:t>
            </a:r>
            <a:r>
              <a:rPr lang="en-US" dirty="0"/>
              <a:t> of them</a:t>
            </a:r>
          </a:p>
          <a:p>
            <a:pPr lvl="1">
              <a:lnSpc>
                <a:spcPct val="100000"/>
              </a:lnSpc>
              <a:spcBef>
                <a:spcPts val="500"/>
              </a:spcBef>
            </a:pPr>
            <a:r>
              <a:rPr lang="en-US" dirty="0"/>
              <a:t>Algorithm</a:t>
            </a:r>
          </a:p>
          <a:p>
            <a:pPr lvl="1">
              <a:lnSpc>
                <a:spcPct val="100000"/>
              </a:lnSpc>
              <a:spcBef>
                <a:spcPts val="500"/>
              </a:spcBef>
            </a:pPr>
            <a:r>
              <a:rPr lang="en-US" dirty="0"/>
              <a:t>Logarithm</a:t>
            </a:r>
          </a:p>
          <a:p>
            <a:pPr lvl="1">
              <a:lnSpc>
                <a:spcPct val="100000"/>
              </a:lnSpc>
              <a:spcBef>
                <a:spcPts val="500"/>
              </a:spcBef>
            </a:pPr>
            <a:r>
              <a:rPr lang="en-US" dirty="0"/>
              <a:t>Paradigm</a:t>
            </a:r>
          </a:p>
          <a:p>
            <a:pPr>
              <a:lnSpc>
                <a:spcPct val="100000"/>
              </a:lnSpc>
              <a:spcBef>
                <a:spcPts val="500"/>
              </a:spcBef>
            </a:pPr>
            <a:r>
              <a:rPr lang="en-US" sz="2400" b="1" dirty="0">
                <a:solidFill>
                  <a:schemeClr val="tx1"/>
                </a:solidFill>
              </a:rPr>
              <a:t>Ambiguity:</a:t>
            </a:r>
            <a:r>
              <a:rPr lang="en-US" sz="2400" dirty="0">
                <a:solidFill>
                  <a:schemeClr val="tx1"/>
                </a:solidFill>
              </a:rPr>
              <a:t> </a:t>
            </a:r>
            <a:r>
              <a:rPr lang="en-US" dirty="0"/>
              <a:t>Words with lexical ambiguity and idiomatic meaning, such as the following:</a:t>
            </a:r>
          </a:p>
          <a:p>
            <a:pPr lvl="1">
              <a:lnSpc>
                <a:spcPct val="100000"/>
              </a:lnSpc>
              <a:spcBef>
                <a:spcPts val="500"/>
              </a:spcBef>
            </a:pPr>
            <a:r>
              <a:rPr lang="en-US" dirty="0"/>
              <a:t>Pair</a:t>
            </a:r>
          </a:p>
          <a:p>
            <a:pPr lvl="1">
              <a:lnSpc>
                <a:spcPct val="100000"/>
              </a:lnSpc>
              <a:spcBef>
                <a:spcPts val="500"/>
              </a:spcBef>
            </a:pPr>
            <a:r>
              <a:rPr lang="en-US" dirty="0"/>
              <a:t>Add it up</a:t>
            </a:r>
          </a:p>
          <a:p>
            <a:pPr lvl="1">
              <a:lnSpc>
                <a:spcPct val="100000"/>
              </a:lnSpc>
              <a:spcBef>
                <a:spcPts val="500"/>
              </a:spcBef>
            </a:pPr>
            <a:r>
              <a:rPr lang="en-US" dirty="0"/>
              <a:t>Reduce</a:t>
            </a:r>
          </a:p>
        </p:txBody>
      </p:sp>
      <p:sp>
        <p:nvSpPr>
          <p:cNvPr id="4" name="Slide Number Placeholder 3">
            <a:extLst>
              <a:ext uri="{FF2B5EF4-FFF2-40B4-BE49-F238E27FC236}">
                <a16:creationId xmlns:a16="http://schemas.microsoft.com/office/drawing/2014/main" id="{2C8F228F-0EFF-5545-B02B-2A75041E046B}"/>
              </a:ext>
            </a:extLst>
          </p:cNvPr>
          <p:cNvSpPr>
            <a:spLocks noGrp="1"/>
          </p:cNvSpPr>
          <p:nvPr>
            <p:ph type="sldNum" sz="quarter" idx="10"/>
          </p:nvPr>
        </p:nvSpPr>
        <p:spPr/>
        <p:txBody>
          <a:bodyPr/>
          <a:lstStyle/>
          <a:p>
            <a:pPr algn="r"/>
            <a:fld id="{F3477EC8-074D-41C4-94AE-E9EA7CEEA348}" type="slidenum">
              <a:rPr lang="en-US" smtClean="0"/>
              <a:pPr algn="r"/>
              <a:t>61</a:t>
            </a:fld>
            <a:endParaRPr lang="en-US" dirty="0"/>
          </a:p>
        </p:txBody>
      </p:sp>
    </p:spTree>
    <p:extLst>
      <p:ext uri="{BB962C8B-B14F-4D97-AF65-F5344CB8AC3E}">
        <p14:creationId xmlns:p14="http://schemas.microsoft.com/office/powerpoint/2010/main" val="2284181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F016-EBBE-A44C-9D41-35A6CE7EEB2D}"/>
              </a:ext>
            </a:extLst>
          </p:cNvPr>
          <p:cNvSpPr>
            <a:spLocks noGrp="1"/>
          </p:cNvSpPr>
          <p:nvPr>
            <p:ph type="title"/>
          </p:nvPr>
        </p:nvSpPr>
        <p:spPr/>
        <p:txBody>
          <a:bodyPr/>
          <a:lstStyle/>
          <a:p>
            <a:r>
              <a:rPr lang="en-US" dirty="0">
                <a:solidFill>
                  <a:srgbClr val="41297D"/>
                </a:solidFill>
              </a:rPr>
              <a:t>Example</a:t>
            </a:r>
          </a:p>
        </p:txBody>
      </p:sp>
      <p:sp>
        <p:nvSpPr>
          <p:cNvPr id="10" name="Content Placeholder 9">
            <a:extLst>
              <a:ext uri="{FF2B5EF4-FFF2-40B4-BE49-F238E27FC236}">
                <a16:creationId xmlns:a16="http://schemas.microsoft.com/office/drawing/2014/main" id="{CEE354E7-4BF0-4319-BE8E-F301E0C943A2}"/>
              </a:ext>
            </a:extLst>
          </p:cNvPr>
          <p:cNvSpPr>
            <a:spLocks noGrp="1"/>
          </p:cNvSpPr>
          <p:nvPr>
            <p:ph idx="1"/>
          </p:nvPr>
        </p:nvSpPr>
        <p:spPr/>
        <p:txBody>
          <a:bodyPr/>
          <a:lstStyle/>
          <a:p>
            <a:r>
              <a:rPr lang="en-US" dirty="0"/>
              <a:t>The opening </a:t>
            </a:r>
            <a:r>
              <a:rPr lang="en-US" b="1" dirty="0"/>
              <a:t>number</a:t>
            </a:r>
            <a:r>
              <a:rPr lang="en-US" dirty="0"/>
              <a:t> was the highlight of the show. </a:t>
            </a:r>
          </a:p>
          <a:p>
            <a:r>
              <a:rPr lang="en-US" dirty="0"/>
              <a:t>His last girlfriend really did a </a:t>
            </a:r>
            <a:r>
              <a:rPr lang="en-US" b="1" dirty="0"/>
              <a:t>number</a:t>
            </a:r>
            <a:r>
              <a:rPr lang="en-US" dirty="0"/>
              <a:t> on him. </a:t>
            </a:r>
          </a:p>
          <a:p>
            <a:r>
              <a:rPr lang="en-US" dirty="0"/>
              <a:t>My finger is </a:t>
            </a:r>
            <a:r>
              <a:rPr lang="en-US" b="1" dirty="0"/>
              <a:t>number</a:t>
            </a:r>
            <a:r>
              <a:rPr lang="en-US" dirty="0"/>
              <a:t> than it was 5 minutes ago. </a:t>
            </a:r>
          </a:p>
        </p:txBody>
      </p:sp>
      <p:sp>
        <p:nvSpPr>
          <p:cNvPr id="4" name="Slide Number Placeholder 3">
            <a:extLst>
              <a:ext uri="{FF2B5EF4-FFF2-40B4-BE49-F238E27FC236}">
                <a16:creationId xmlns:a16="http://schemas.microsoft.com/office/drawing/2014/main" id="{C8B757C6-9F0D-4A44-BEAB-E061D3027040}"/>
              </a:ext>
            </a:extLst>
          </p:cNvPr>
          <p:cNvSpPr>
            <a:spLocks noGrp="1"/>
          </p:cNvSpPr>
          <p:nvPr>
            <p:ph type="sldNum" sz="quarter" idx="10"/>
          </p:nvPr>
        </p:nvSpPr>
        <p:spPr/>
        <p:txBody>
          <a:bodyPr/>
          <a:lstStyle/>
          <a:p>
            <a:pPr algn="r"/>
            <a:fld id="{F3477EC8-074D-41C4-94AE-E9EA7CEEA348}" type="slidenum">
              <a:rPr lang="en-US" smtClean="0"/>
              <a:pPr algn="r"/>
              <a:t>62</a:t>
            </a:fld>
            <a:endParaRPr lang="en-US" dirty="0"/>
          </a:p>
        </p:txBody>
      </p:sp>
    </p:spTree>
    <p:extLst>
      <p:ext uri="{BB962C8B-B14F-4D97-AF65-F5344CB8AC3E}">
        <p14:creationId xmlns:p14="http://schemas.microsoft.com/office/powerpoint/2010/main" val="3222928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4A30-AAA9-7542-83BE-8C3B4F837957}"/>
              </a:ext>
            </a:extLst>
          </p:cNvPr>
          <p:cNvSpPr>
            <a:spLocks noGrp="1"/>
          </p:cNvSpPr>
          <p:nvPr>
            <p:ph type="title"/>
          </p:nvPr>
        </p:nvSpPr>
        <p:spPr/>
        <p:txBody>
          <a:bodyPr/>
          <a:lstStyle/>
          <a:p>
            <a:r>
              <a:rPr lang="en-US" dirty="0">
                <a:solidFill>
                  <a:srgbClr val="41297D"/>
                </a:solidFill>
              </a:rPr>
              <a:t>Introducing Vocabulary: Let’s Chat </a:t>
            </a:r>
          </a:p>
        </p:txBody>
      </p:sp>
      <p:sp>
        <p:nvSpPr>
          <p:cNvPr id="3" name="Content Placeholder 2">
            <a:extLst>
              <a:ext uri="{FF2B5EF4-FFF2-40B4-BE49-F238E27FC236}">
                <a16:creationId xmlns:a16="http://schemas.microsoft.com/office/drawing/2014/main" id="{A5837234-B92B-1748-B083-57DC98AD38B2}"/>
              </a:ext>
            </a:extLst>
          </p:cNvPr>
          <p:cNvSpPr>
            <a:spLocks noGrp="1"/>
          </p:cNvSpPr>
          <p:nvPr>
            <p:ph sz="quarter" idx="12"/>
          </p:nvPr>
        </p:nvSpPr>
        <p:spPr>
          <a:xfrm>
            <a:off x="916517" y="1676400"/>
            <a:ext cx="5325535" cy="4646613"/>
          </a:xfrm>
        </p:spPr>
        <p:txBody>
          <a:bodyPr/>
          <a:lstStyle/>
          <a:p>
            <a:pPr marL="342900" indent="-342900">
              <a:buFont typeface="Wingdings" pitchFamily="2" charset="2"/>
              <a:buChar char="ü"/>
            </a:pPr>
            <a:r>
              <a:rPr lang="en-US" dirty="0">
                <a:solidFill>
                  <a:schemeClr val="tx1"/>
                </a:solidFill>
              </a:rPr>
              <a:t>How do you introduce and teach vocabulary? </a:t>
            </a:r>
          </a:p>
          <a:p>
            <a:pPr marL="342900" indent="-342900">
              <a:buFont typeface="Wingdings" pitchFamily="2" charset="2"/>
              <a:buChar char="ü"/>
            </a:pPr>
            <a:r>
              <a:rPr lang="en-US" dirty="0">
                <a:solidFill>
                  <a:schemeClr val="tx1"/>
                </a:solidFill>
              </a:rPr>
              <a:t>Do you use mnemonics? Which ones? </a:t>
            </a:r>
            <a:r>
              <a:rPr lang="en-US" dirty="0"/>
              <a:t>Put them in chat!</a:t>
            </a:r>
          </a:p>
          <a:p>
            <a:pPr marL="342900" indent="-342900">
              <a:buFont typeface="Wingdings" pitchFamily="2" charset="2"/>
              <a:buChar char="ü"/>
            </a:pPr>
            <a:r>
              <a:rPr lang="en-US" dirty="0">
                <a:solidFill>
                  <a:schemeClr val="tx1"/>
                </a:solidFill>
              </a:rPr>
              <a:t>Do you think it is effective? Why or why not?</a:t>
            </a:r>
          </a:p>
          <a:p>
            <a:pPr marL="342900" indent="-342900">
              <a:buFont typeface="Wingdings" pitchFamily="2" charset="2"/>
              <a:buChar char="ü"/>
            </a:pPr>
            <a:r>
              <a:rPr lang="en-US" dirty="0">
                <a:solidFill>
                  <a:schemeClr val="tx1"/>
                </a:solidFill>
              </a:rPr>
              <a:t>How do you encourage precise mathematics language?</a:t>
            </a:r>
          </a:p>
        </p:txBody>
      </p:sp>
      <p:sp>
        <p:nvSpPr>
          <p:cNvPr id="4" name="Slide Number Placeholder 3">
            <a:extLst>
              <a:ext uri="{FF2B5EF4-FFF2-40B4-BE49-F238E27FC236}">
                <a16:creationId xmlns:a16="http://schemas.microsoft.com/office/drawing/2014/main" id="{8DEF17D1-A649-1945-95B7-9AE7141D06A4}"/>
              </a:ext>
            </a:extLst>
          </p:cNvPr>
          <p:cNvSpPr>
            <a:spLocks noGrp="1"/>
          </p:cNvSpPr>
          <p:nvPr>
            <p:ph type="sldNum" sz="quarter" idx="11"/>
          </p:nvPr>
        </p:nvSpPr>
        <p:spPr/>
        <p:txBody>
          <a:bodyPr/>
          <a:lstStyle/>
          <a:p>
            <a:pPr algn="r"/>
            <a:fld id="{F3477EC8-074D-41C4-94AE-E9EA7CEEA348}" type="slidenum">
              <a:rPr lang="en-US" smtClean="0"/>
              <a:pPr algn="r"/>
              <a:t>63</a:t>
            </a:fld>
            <a:endParaRPr lang="en-US" dirty="0"/>
          </a:p>
        </p:txBody>
      </p:sp>
      <p:pic>
        <p:nvPicPr>
          <p:cNvPr id="6" name="Picture 5" descr="A group of students jumping in the air&#10;&#10;">
            <a:extLst>
              <a:ext uri="{FF2B5EF4-FFF2-40B4-BE49-F238E27FC236}">
                <a16:creationId xmlns:a16="http://schemas.microsoft.com/office/drawing/2014/main" id="{1F7B867D-537C-6544-A7D3-C0D39F5B6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382" y="1676400"/>
            <a:ext cx="5190818" cy="3460545"/>
          </a:xfrm>
          <a:prstGeom prst="rect">
            <a:avLst/>
          </a:prstGeom>
        </p:spPr>
      </p:pic>
    </p:spTree>
    <p:extLst>
      <p:ext uri="{BB962C8B-B14F-4D97-AF65-F5344CB8AC3E}">
        <p14:creationId xmlns:p14="http://schemas.microsoft.com/office/powerpoint/2010/main" val="3394713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4BFD-B4F8-6B44-AA70-BE146F8971E3}"/>
              </a:ext>
            </a:extLst>
          </p:cNvPr>
          <p:cNvSpPr>
            <a:spLocks noGrp="1"/>
          </p:cNvSpPr>
          <p:nvPr>
            <p:ph type="title"/>
          </p:nvPr>
        </p:nvSpPr>
        <p:spPr>
          <a:xfrm>
            <a:off x="916518" y="882533"/>
            <a:ext cx="10966449" cy="492443"/>
          </a:xfrm>
        </p:spPr>
        <p:txBody>
          <a:bodyPr wrap="square" anchor="b">
            <a:normAutofit fontScale="90000"/>
          </a:bodyPr>
          <a:lstStyle/>
          <a:p>
            <a:r>
              <a:rPr lang="en-US" dirty="0">
                <a:solidFill>
                  <a:srgbClr val="41297D"/>
                </a:solidFill>
              </a:rPr>
              <a:t>Vocabulary During Instruction</a:t>
            </a:r>
          </a:p>
        </p:txBody>
      </p:sp>
      <p:pic>
        <p:nvPicPr>
          <p:cNvPr id="6" name="Picture 5" descr="A colorful light bulb with business icons">
            <a:extLst>
              <a:ext uri="{FF2B5EF4-FFF2-40B4-BE49-F238E27FC236}">
                <a16:creationId xmlns:a16="http://schemas.microsoft.com/office/drawing/2014/main" id="{6F59BD39-0BBA-CC46-BB56-C253B0F44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914400" y="1676400"/>
            <a:ext cx="3728635" cy="3486185"/>
          </a:xfrm>
          <a:prstGeom prst="rect">
            <a:avLst/>
          </a:prstGeom>
          <a:noFill/>
        </p:spPr>
      </p:pic>
      <p:sp>
        <p:nvSpPr>
          <p:cNvPr id="3" name="Content Placeholder 2">
            <a:extLst>
              <a:ext uri="{FF2B5EF4-FFF2-40B4-BE49-F238E27FC236}">
                <a16:creationId xmlns:a16="http://schemas.microsoft.com/office/drawing/2014/main" id="{9606393D-8EED-B648-9521-208422AC71D3}"/>
              </a:ext>
            </a:extLst>
          </p:cNvPr>
          <p:cNvSpPr>
            <a:spLocks noGrp="1"/>
          </p:cNvSpPr>
          <p:nvPr>
            <p:ph sz="quarter" idx="13"/>
          </p:nvPr>
        </p:nvSpPr>
        <p:spPr>
          <a:xfrm>
            <a:off x="5249672" y="1676400"/>
            <a:ext cx="6694677" cy="4723139"/>
          </a:xfrm>
        </p:spPr>
        <p:txBody>
          <a:bodyPr wrap="square" anchor="t">
            <a:normAutofit/>
          </a:bodyPr>
          <a:lstStyle/>
          <a:p>
            <a:r>
              <a:rPr lang="en-US" dirty="0">
                <a:solidFill>
                  <a:schemeClr val="tx1"/>
                </a:solidFill>
              </a:rPr>
              <a:t>Consider all the words that we brainstormed.</a:t>
            </a:r>
          </a:p>
          <a:p>
            <a:r>
              <a:rPr lang="en-US" dirty="0">
                <a:solidFill>
                  <a:schemeClr val="tx1"/>
                </a:solidFill>
              </a:rPr>
              <a:t>Consider lessons learned from the chapter and our discussion.</a:t>
            </a:r>
          </a:p>
          <a:p>
            <a:r>
              <a:rPr lang="en-US" dirty="0">
                <a:solidFill>
                  <a:schemeClr val="tx1"/>
                </a:solidFill>
              </a:rPr>
              <a:t>Head over to Jamboard. </a:t>
            </a:r>
          </a:p>
          <a:p>
            <a:pPr lvl="1"/>
            <a:r>
              <a:rPr lang="en-US" sz="2200" dirty="0"/>
              <a:t>What words did you formerly use?</a:t>
            </a:r>
          </a:p>
          <a:p>
            <a:pPr lvl="1"/>
            <a:r>
              <a:rPr lang="en-US" sz="2200" dirty="0"/>
              <a:t>What words do you agree to use instead?</a:t>
            </a:r>
          </a:p>
        </p:txBody>
      </p:sp>
      <p:sp>
        <p:nvSpPr>
          <p:cNvPr id="4" name="Slide Number Placeholder 3">
            <a:extLst>
              <a:ext uri="{FF2B5EF4-FFF2-40B4-BE49-F238E27FC236}">
                <a16:creationId xmlns:a16="http://schemas.microsoft.com/office/drawing/2014/main" id="{E4FAE59F-6D7D-4141-8C9C-F6713E8A8C97}"/>
              </a:ext>
            </a:extLst>
          </p:cNvPr>
          <p:cNvSpPr>
            <a:spLocks noGrp="1"/>
          </p:cNvSpPr>
          <p:nvPr>
            <p:ph type="sldNum" sz="quarter" idx="11"/>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64</a:t>
            </a:fld>
            <a:endParaRPr lang="en-US" dirty="0"/>
          </a:p>
        </p:txBody>
      </p:sp>
      <p:pic>
        <p:nvPicPr>
          <p:cNvPr id="5" name="Picture 4" descr="image of the Jamboard icon with slide 6 showing">
            <a:extLst>
              <a:ext uri="{FF2B5EF4-FFF2-40B4-BE49-F238E27FC236}">
                <a16:creationId xmlns:a16="http://schemas.microsoft.com/office/drawing/2014/main" id="{1B90D68A-1A54-FD83-3BC2-91A9941FD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8" name="TextBox 7">
            <a:extLst>
              <a:ext uri="{FF2B5EF4-FFF2-40B4-BE49-F238E27FC236}">
                <a16:creationId xmlns:a16="http://schemas.microsoft.com/office/drawing/2014/main" id="{7D851ACA-B6C6-6905-A098-06FF7B003F11}"/>
              </a:ext>
            </a:extLst>
          </p:cNvPr>
          <p:cNvSpPr txBox="1"/>
          <p:nvPr/>
        </p:nvSpPr>
        <p:spPr>
          <a:xfrm>
            <a:off x="11088049" y="1032403"/>
            <a:ext cx="732893" cy="307777"/>
          </a:xfrm>
          <a:prstGeom prst="rect">
            <a:avLst/>
          </a:prstGeom>
          <a:noFill/>
        </p:spPr>
        <p:txBody>
          <a:bodyPr wrap="none" rtlCol="0">
            <a:spAutoFit/>
          </a:bodyPr>
          <a:lstStyle/>
          <a:p>
            <a:r>
              <a:rPr lang="en-US" sz="1400" dirty="0"/>
              <a:t>Slide 6</a:t>
            </a:r>
          </a:p>
        </p:txBody>
      </p:sp>
    </p:spTree>
    <p:extLst>
      <p:ext uri="{BB962C8B-B14F-4D97-AF65-F5344CB8AC3E}">
        <p14:creationId xmlns:p14="http://schemas.microsoft.com/office/powerpoint/2010/main" val="4198513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DF6B-9301-804C-B557-B0B9B40BEB3A}"/>
              </a:ext>
            </a:extLst>
          </p:cNvPr>
          <p:cNvSpPr>
            <a:spLocks noGrp="1"/>
          </p:cNvSpPr>
          <p:nvPr>
            <p:ph type="ctrTitle"/>
          </p:nvPr>
        </p:nvSpPr>
        <p:spPr/>
        <p:txBody>
          <a:bodyPr/>
          <a:lstStyle/>
          <a:p>
            <a:r>
              <a:rPr lang="en-US" dirty="0">
                <a:latin typeface="+mj-lt"/>
              </a:rPr>
              <a:t>Next Steps</a:t>
            </a:r>
          </a:p>
        </p:txBody>
      </p:sp>
      <p:sp>
        <p:nvSpPr>
          <p:cNvPr id="5" name="Subtitle 4">
            <a:extLst>
              <a:ext uri="{FF2B5EF4-FFF2-40B4-BE49-F238E27FC236}">
                <a16:creationId xmlns:a16="http://schemas.microsoft.com/office/drawing/2014/main" id="{3275687A-5586-44B9-A17C-9ABA48B9CE6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25104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AA85-AA8D-D049-D126-5B10523BA9A8}"/>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98B87DFC-9E7E-24B6-745E-22040687DB43}"/>
              </a:ext>
            </a:extLst>
          </p:cNvPr>
          <p:cNvSpPr>
            <a:spLocks noGrp="1"/>
          </p:cNvSpPr>
          <p:nvPr>
            <p:ph idx="1"/>
          </p:nvPr>
        </p:nvSpPr>
        <p:spPr>
          <a:xfrm>
            <a:off x="916518" y="1662326"/>
            <a:ext cx="11345332" cy="2356781"/>
          </a:xfrm>
        </p:spPr>
        <p:txBody>
          <a:bodyPr/>
          <a:lstStyle/>
          <a:p>
            <a:pPr marL="233045" indent="-233045"/>
            <a:r>
              <a:rPr lang="en-US" dirty="0"/>
              <a:t>Student Poll: Ask your students (via exit ticket, assignment) one of the following: </a:t>
            </a:r>
          </a:p>
          <a:p>
            <a:pPr marL="473075" lvl="1" indent="-233045"/>
            <a:r>
              <a:rPr lang="en-US" sz="2400" dirty="0">
                <a:cs typeface="Arial"/>
              </a:rPr>
              <a:t>What does the equals sign mean?</a:t>
            </a:r>
          </a:p>
          <a:p>
            <a:pPr marL="473075" lvl="1" indent="-233045"/>
            <a:r>
              <a:rPr lang="en-US" sz="2400" dirty="0">
                <a:cs typeface="Arial"/>
              </a:rPr>
              <a:t>Provide a definition of the equals sign</a:t>
            </a:r>
            <a:endParaRPr lang="en-US" sz="2400" dirty="0"/>
          </a:p>
          <a:p>
            <a:r>
              <a:rPr lang="en-US" dirty="0"/>
              <a:t>Be prepared to share student responses in the next session.</a:t>
            </a:r>
          </a:p>
        </p:txBody>
      </p:sp>
      <p:sp>
        <p:nvSpPr>
          <p:cNvPr id="4" name="Slide Number Placeholder 3">
            <a:extLst>
              <a:ext uri="{FF2B5EF4-FFF2-40B4-BE49-F238E27FC236}">
                <a16:creationId xmlns:a16="http://schemas.microsoft.com/office/drawing/2014/main" id="{74E6B9D3-4DB0-7F87-B174-D3EE4B6C6FF0}"/>
              </a:ext>
            </a:extLst>
          </p:cNvPr>
          <p:cNvSpPr>
            <a:spLocks noGrp="1"/>
          </p:cNvSpPr>
          <p:nvPr>
            <p:ph type="sldNum" sz="quarter" idx="10"/>
          </p:nvPr>
        </p:nvSpPr>
        <p:spPr/>
        <p:txBody>
          <a:bodyPr/>
          <a:lstStyle/>
          <a:p>
            <a:pPr algn="r"/>
            <a:fld id="{F3477EC8-074D-41C4-94AE-E9EA7CEEA348}" type="slidenum">
              <a:rPr lang="en-US" smtClean="0"/>
              <a:pPr algn="r"/>
              <a:t>66</a:t>
            </a:fld>
            <a:endParaRPr lang="en-US" dirty="0"/>
          </a:p>
        </p:txBody>
      </p:sp>
    </p:spTree>
    <p:extLst>
      <p:ext uri="{BB962C8B-B14F-4D97-AF65-F5344CB8AC3E}">
        <p14:creationId xmlns:p14="http://schemas.microsoft.com/office/powerpoint/2010/main" val="1951970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1621-BE89-D14F-8B5E-A6FD77840AC4}"/>
              </a:ext>
            </a:extLst>
          </p:cNvPr>
          <p:cNvSpPr>
            <a:spLocks noGrp="1"/>
          </p:cNvSpPr>
          <p:nvPr>
            <p:ph type="title"/>
          </p:nvPr>
        </p:nvSpPr>
        <p:spPr/>
        <p:txBody>
          <a:bodyPr/>
          <a:lstStyle/>
          <a:p>
            <a:r>
              <a:rPr lang="en-US" dirty="0">
                <a:solidFill>
                  <a:srgbClr val="41297D"/>
                </a:solidFill>
                <a:latin typeface="+mj-lt"/>
              </a:rPr>
              <a:t>Homework</a:t>
            </a:r>
          </a:p>
        </p:txBody>
      </p:sp>
      <p:sp>
        <p:nvSpPr>
          <p:cNvPr id="3" name="Content Placeholder 2">
            <a:extLst>
              <a:ext uri="{FF2B5EF4-FFF2-40B4-BE49-F238E27FC236}">
                <a16:creationId xmlns:a16="http://schemas.microsoft.com/office/drawing/2014/main" id="{E6647130-5C22-1542-81E9-B8CC5A7F48DD}"/>
              </a:ext>
            </a:extLst>
          </p:cNvPr>
          <p:cNvSpPr>
            <a:spLocks noGrp="1"/>
          </p:cNvSpPr>
          <p:nvPr>
            <p:ph idx="1"/>
          </p:nvPr>
        </p:nvSpPr>
        <p:spPr/>
        <p:txBody>
          <a:bodyPr>
            <a:normAutofit/>
          </a:bodyPr>
          <a:lstStyle/>
          <a:p>
            <a:r>
              <a:rPr lang="en-US" dirty="0"/>
              <a:t>Complete the a</a:t>
            </a:r>
            <a:r>
              <a:rPr lang="en-US" dirty="0">
                <a:solidFill>
                  <a:schemeClr val="tx1"/>
                </a:solidFill>
              </a:rPr>
              <a:t>ssigned readings:</a:t>
            </a:r>
          </a:p>
          <a:p>
            <a:pPr lvl="1"/>
            <a:r>
              <a:rPr lang="en-US" sz="2400" dirty="0"/>
              <a:t>“Creating Optimal Opportunities to Learn Mathematics”</a:t>
            </a:r>
          </a:p>
          <a:p>
            <a:pPr lvl="1"/>
            <a:r>
              <a:rPr lang="en-US" sz="2400" dirty="0"/>
              <a:t>Chapter 3: “Symbol Sense Is Foundational: Noting the Importance of Precise Notation” </a:t>
            </a:r>
            <a:endParaRPr lang="en-US" sz="2400" dirty="0">
              <a:solidFill>
                <a:schemeClr val="tx1"/>
              </a:solidFill>
            </a:endParaRPr>
          </a:p>
          <a:p>
            <a:r>
              <a:rPr lang="en-US" sz="2800" dirty="0"/>
              <a:t>While reading, consider the following: </a:t>
            </a:r>
          </a:p>
          <a:p>
            <a:pPr lvl="1"/>
            <a:r>
              <a:rPr lang="en-US" dirty="0"/>
              <a:t>How do you explicitly teach symbols or notations? </a:t>
            </a:r>
          </a:p>
          <a:p>
            <a:pPr lvl="1"/>
            <a:r>
              <a:rPr lang="en-US" dirty="0"/>
              <a:t>Why are symbols and mathematical notations so challenging for students? How does it impact their success and understanding?</a:t>
            </a:r>
          </a:p>
          <a:p>
            <a:r>
              <a:rPr lang="en-US" dirty="0"/>
              <a:t> Plan for our next session: </a:t>
            </a:r>
            <a:r>
              <a:rPr lang="en-US" dirty="0">
                <a:highlight>
                  <a:srgbClr val="FFFF00"/>
                </a:highlight>
              </a:rPr>
              <a:t>DATE</a:t>
            </a:r>
          </a:p>
        </p:txBody>
      </p:sp>
      <p:sp>
        <p:nvSpPr>
          <p:cNvPr id="4" name="Slide Number Placeholder 3">
            <a:extLst>
              <a:ext uri="{FF2B5EF4-FFF2-40B4-BE49-F238E27FC236}">
                <a16:creationId xmlns:a16="http://schemas.microsoft.com/office/drawing/2014/main" id="{E559E207-4B52-A144-AA16-168BFF0BCD02}"/>
              </a:ext>
            </a:extLst>
          </p:cNvPr>
          <p:cNvSpPr>
            <a:spLocks noGrp="1"/>
          </p:cNvSpPr>
          <p:nvPr>
            <p:ph type="sldNum" sz="quarter" idx="10"/>
          </p:nvPr>
        </p:nvSpPr>
        <p:spPr/>
        <p:txBody>
          <a:bodyPr/>
          <a:lstStyle/>
          <a:p>
            <a:pPr algn="r"/>
            <a:fld id="{F3477EC8-074D-41C4-94AE-E9EA7CEEA348}" type="slidenum">
              <a:rPr lang="en-US" smtClean="0"/>
              <a:pPr algn="r"/>
              <a:t>67</a:t>
            </a:fld>
            <a:endParaRPr lang="en-US" dirty="0"/>
          </a:p>
        </p:txBody>
      </p:sp>
    </p:spTree>
    <p:extLst>
      <p:ext uri="{BB962C8B-B14F-4D97-AF65-F5344CB8AC3E}">
        <p14:creationId xmlns:p14="http://schemas.microsoft.com/office/powerpoint/2010/main" val="657603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9359"/>
            <a:ext cx="9144000" cy="1846659"/>
          </a:xfrm>
        </p:spPr>
        <p:txBody>
          <a:bodyPr wrap="square" anchor="b">
            <a:normAutofit/>
          </a:bodyPr>
          <a:lstStyle/>
          <a:p>
            <a:r>
              <a:rPr lang="en-US" dirty="0"/>
              <a:t>Book Study</a:t>
            </a:r>
          </a:p>
        </p:txBody>
      </p:sp>
      <p:sp>
        <p:nvSpPr>
          <p:cNvPr id="4" name="Text Placeholder 3">
            <a:extLst>
              <a:ext uri="{FF2B5EF4-FFF2-40B4-BE49-F238E27FC236}">
                <a16:creationId xmlns:a16="http://schemas.microsoft.com/office/drawing/2014/main" id="{134F0F30-DF26-43A4-919E-34E3997C4D74}"/>
              </a:ext>
            </a:extLst>
          </p:cNvPr>
          <p:cNvSpPr>
            <a:spLocks noGrp="1"/>
          </p:cNvSpPr>
          <p:nvPr>
            <p:ph type="subTitle" idx="1"/>
          </p:nvPr>
        </p:nvSpPr>
        <p:spPr>
          <a:xfrm>
            <a:off x="1524000" y="3531982"/>
            <a:ext cx="9144000" cy="1655762"/>
          </a:xfrm>
        </p:spPr>
        <p:txBody>
          <a:bodyPr wrap="square" anchor="t">
            <a:normAutofit/>
          </a:bodyPr>
          <a:lstStyle/>
          <a:p>
            <a:r>
              <a:rPr lang="en-US" dirty="0"/>
              <a:t>Session 3: Article and Chapter 3: Symbol Sense if Foundational: Noting the Importance of Precise Notation </a:t>
            </a:r>
          </a:p>
        </p:txBody>
      </p:sp>
    </p:spTree>
    <p:extLst>
      <p:ext uri="{BB962C8B-B14F-4D97-AF65-F5344CB8AC3E}">
        <p14:creationId xmlns:p14="http://schemas.microsoft.com/office/powerpoint/2010/main" val="438519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idx="1"/>
          </p:nvPr>
        </p:nvSpPr>
        <p:spPr/>
        <p:txBody>
          <a:bodyPr/>
          <a:lstStyle/>
          <a:p>
            <a:r>
              <a:rPr lang="en-US" dirty="0"/>
              <a:t>Warm-Up</a:t>
            </a:r>
          </a:p>
          <a:p>
            <a:r>
              <a:rPr lang="en-US" dirty="0"/>
              <a:t>Poll Results Discussion</a:t>
            </a:r>
          </a:p>
          <a:p>
            <a:r>
              <a:rPr lang="en-US" dirty="0"/>
              <a:t>Article Discussion</a:t>
            </a:r>
          </a:p>
          <a:p>
            <a:r>
              <a:rPr lang="en-US" dirty="0"/>
              <a:t>Chapter 3</a:t>
            </a:r>
          </a:p>
          <a:p>
            <a:r>
              <a:rPr lang="en-US" dirty="0"/>
              <a:t>Next Steps</a:t>
            </a:r>
          </a:p>
        </p:txBody>
      </p:sp>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70832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B522-E1D0-4D8D-B823-65850C04F26D}"/>
              </a:ext>
            </a:extLst>
          </p:cNvPr>
          <p:cNvSpPr>
            <a:spLocks noGrp="1"/>
          </p:cNvSpPr>
          <p:nvPr>
            <p:ph type="title"/>
          </p:nvPr>
        </p:nvSpPr>
        <p:spPr/>
        <p:txBody>
          <a:bodyPr/>
          <a:lstStyle/>
          <a:p>
            <a:r>
              <a:rPr lang="en-US" dirty="0"/>
              <a:t>Lessons Learned: Suggestions for Success</a:t>
            </a:r>
          </a:p>
        </p:txBody>
      </p:sp>
      <p:sp>
        <p:nvSpPr>
          <p:cNvPr id="3" name="Content Placeholder 2">
            <a:extLst>
              <a:ext uri="{FF2B5EF4-FFF2-40B4-BE49-F238E27FC236}">
                <a16:creationId xmlns:a16="http://schemas.microsoft.com/office/drawing/2014/main" id="{47553A52-955D-4CAA-AD28-B77CEC1433E8}"/>
              </a:ext>
            </a:extLst>
          </p:cNvPr>
          <p:cNvSpPr>
            <a:spLocks noGrp="1"/>
          </p:cNvSpPr>
          <p:nvPr>
            <p:ph idx="1"/>
          </p:nvPr>
        </p:nvSpPr>
        <p:spPr/>
        <p:txBody>
          <a:bodyPr/>
          <a:lstStyle/>
          <a:p>
            <a:pPr>
              <a:lnSpc>
                <a:spcPct val="114000"/>
              </a:lnSpc>
            </a:pPr>
            <a:r>
              <a:rPr lang="en-US" dirty="0"/>
              <a:t>When possible, have two facilitators in each session.</a:t>
            </a:r>
          </a:p>
          <a:p>
            <a:pPr lvl="1">
              <a:lnSpc>
                <a:spcPct val="114000"/>
              </a:lnSpc>
            </a:pPr>
            <a:r>
              <a:rPr lang="en-US" sz="2400" dirty="0"/>
              <a:t>We’ve found a lot of success in having one facilitator play a content implementation role and the other facilitator a support role in which they can attend to logistics and comments in chat.</a:t>
            </a:r>
          </a:p>
          <a:p>
            <a:pPr lvl="1">
              <a:lnSpc>
                <a:spcPct val="114000"/>
              </a:lnSpc>
            </a:pPr>
            <a:r>
              <a:rPr lang="en-US" sz="2400" dirty="0"/>
              <a:t>These sessions can be facilitated by one person, if needed, but we’ve found that an additional person improves the flow and discourse.</a:t>
            </a:r>
          </a:p>
          <a:p>
            <a:pPr>
              <a:lnSpc>
                <a:spcPct val="114000"/>
              </a:lnSpc>
            </a:pPr>
            <a:r>
              <a:rPr lang="en-US" dirty="0"/>
              <a:t>Record the sessions so that participants can revisit material or catch up if they missed a session.</a:t>
            </a:r>
          </a:p>
          <a:p>
            <a:pPr>
              <a:lnSpc>
                <a:spcPct val="114000"/>
              </a:lnSpc>
            </a:pPr>
            <a:r>
              <a:rPr lang="en-US" dirty="0"/>
              <a:t>Ensure that there are at least 60 minutes devoted to each session. Consider </a:t>
            </a:r>
            <a:br>
              <a:rPr lang="en-US" dirty="0"/>
            </a:br>
            <a:r>
              <a:rPr lang="en-US" dirty="0"/>
              <a:t>90-minute sessions if feasible.</a:t>
            </a:r>
          </a:p>
        </p:txBody>
      </p:sp>
      <p:sp>
        <p:nvSpPr>
          <p:cNvPr id="4" name="Slide Number Placeholder 3">
            <a:extLst>
              <a:ext uri="{FF2B5EF4-FFF2-40B4-BE49-F238E27FC236}">
                <a16:creationId xmlns:a16="http://schemas.microsoft.com/office/drawing/2014/main" id="{B64CAADC-229F-4800-B722-9064CCE06315}"/>
              </a:ext>
            </a:extLst>
          </p:cNvPr>
          <p:cNvSpPr>
            <a:spLocks noGrp="1"/>
          </p:cNvSpPr>
          <p:nvPr>
            <p:ph type="sldNum" sz="quarter" idx="10"/>
          </p:nvPr>
        </p:nvSpPr>
        <p:spPr/>
        <p:txBody>
          <a:bodyPr/>
          <a:lstStyle/>
          <a:p>
            <a:pPr algn="r"/>
            <a:fld id="{F3477EC8-074D-41C4-94AE-E9EA7CEEA348}" type="slidenum">
              <a:rPr lang="en-US" smtClean="0"/>
              <a:pPr algn="r"/>
              <a:t>7</a:t>
            </a:fld>
            <a:endParaRPr lang="en-US" dirty="0"/>
          </a:p>
        </p:txBody>
      </p:sp>
    </p:spTree>
    <p:extLst>
      <p:ext uri="{BB962C8B-B14F-4D97-AF65-F5344CB8AC3E}">
        <p14:creationId xmlns:p14="http://schemas.microsoft.com/office/powerpoint/2010/main" val="2718485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AD0D-14D7-FD42-8BCA-4B08E515E5C9}"/>
              </a:ext>
            </a:extLst>
          </p:cNvPr>
          <p:cNvSpPr>
            <a:spLocks noGrp="1"/>
          </p:cNvSpPr>
          <p:nvPr>
            <p:ph type="title"/>
          </p:nvPr>
        </p:nvSpPr>
        <p:spPr/>
        <p:txBody>
          <a:bodyPr/>
          <a:lstStyle/>
          <a:p>
            <a:r>
              <a:rPr lang="en-US" dirty="0">
                <a:solidFill>
                  <a:srgbClr val="41297D"/>
                </a:solidFill>
              </a:rPr>
              <a:t>Objectives</a:t>
            </a:r>
          </a:p>
        </p:txBody>
      </p:sp>
      <p:sp>
        <p:nvSpPr>
          <p:cNvPr id="3" name="Content Placeholder 2">
            <a:extLst>
              <a:ext uri="{FF2B5EF4-FFF2-40B4-BE49-F238E27FC236}">
                <a16:creationId xmlns:a16="http://schemas.microsoft.com/office/drawing/2014/main" id="{9D0DE573-1E6A-364D-9678-FB6C4C7DC18D}"/>
              </a:ext>
            </a:extLst>
          </p:cNvPr>
          <p:cNvSpPr>
            <a:spLocks noGrp="1"/>
          </p:cNvSpPr>
          <p:nvPr>
            <p:ph idx="1"/>
          </p:nvPr>
        </p:nvSpPr>
        <p:spPr/>
        <p:txBody>
          <a:bodyPr/>
          <a:lstStyle/>
          <a:p>
            <a:r>
              <a:rPr lang="en-US" dirty="0">
                <a:solidFill>
                  <a:schemeClr val="tx1"/>
                </a:solidFill>
              </a:rPr>
              <a:t>Describe common challenges in meeting the needs of students would struggle in mathematics. </a:t>
            </a:r>
          </a:p>
          <a:p>
            <a:r>
              <a:rPr lang="en-US" dirty="0">
                <a:solidFill>
                  <a:schemeClr val="tx1"/>
                </a:solidFill>
              </a:rPr>
              <a:t>Identify ways to collaborate across grade levels and between core and special education that assure student success in mathematics.</a:t>
            </a:r>
          </a:p>
          <a:p>
            <a:r>
              <a:rPr lang="en-US" dirty="0">
                <a:solidFill>
                  <a:schemeClr val="tx1"/>
                </a:solidFill>
              </a:rPr>
              <a:t>List common notations and symbols used in secondary mathematics courses.</a:t>
            </a:r>
          </a:p>
        </p:txBody>
      </p:sp>
      <p:sp>
        <p:nvSpPr>
          <p:cNvPr id="4" name="Slide Number Placeholder 3">
            <a:extLst>
              <a:ext uri="{FF2B5EF4-FFF2-40B4-BE49-F238E27FC236}">
                <a16:creationId xmlns:a16="http://schemas.microsoft.com/office/drawing/2014/main" id="{F2C5F632-7BE1-2D4C-974C-4F32B7DE75A7}"/>
              </a:ext>
            </a:extLst>
          </p:cNvPr>
          <p:cNvSpPr>
            <a:spLocks noGrp="1"/>
          </p:cNvSpPr>
          <p:nvPr>
            <p:ph type="sldNum" sz="quarter" idx="10"/>
          </p:nvPr>
        </p:nvSpPr>
        <p:spPr/>
        <p:txBody>
          <a:bodyPr/>
          <a:lstStyle/>
          <a:p>
            <a:pPr algn="r"/>
            <a:fld id="{F3477EC8-074D-41C4-94AE-E9EA7CEEA348}" type="slidenum">
              <a:rPr lang="en-US" smtClean="0"/>
              <a:pPr algn="r"/>
              <a:t>70</a:t>
            </a:fld>
            <a:endParaRPr lang="en-US" dirty="0"/>
          </a:p>
        </p:txBody>
      </p:sp>
    </p:spTree>
    <p:extLst>
      <p:ext uri="{BB962C8B-B14F-4D97-AF65-F5344CB8AC3E}">
        <p14:creationId xmlns:p14="http://schemas.microsoft.com/office/powerpoint/2010/main" val="1905089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A26F-257E-A84C-8442-F4EDDC117143}"/>
              </a:ext>
            </a:extLst>
          </p:cNvPr>
          <p:cNvSpPr>
            <a:spLocks noGrp="1"/>
          </p:cNvSpPr>
          <p:nvPr>
            <p:ph type="ctrTitle"/>
          </p:nvPr>
        </p:nvSpPr>
        <p:spPr>
          <a:xfrm>
            <a:off x="1524000" y="2402688"/>
            <a:ext cx="9144000" cy="923330"/>
          </a:xfrm>
        </p:spPr>
        <p:txBody>
          <a:bodyPr/>
          <a:lstStyle/>
          <a:p>
            <a:r>
              <a:rPr lang="en-US" dirty="0"/>
              <a:t>Warm-Up</a:t>
            </a:r>
          </a:p>
        </p:txBody>
      </p:sp>
      <p:sp>
        <p:nvSpPr>
          <p:cNvPr id="6" name="Subtitle 5">
            <a:extLst>
              <a:ext uri="{FF2B5EF4-FFF2-40B4-BE49-F238E27FC236}">
                <a16:creationId xmlns:a16="http://schemas.microsoft.com/office/drawing/2014/main" id="{7347C990-E1BD-4E10-9F19-87F7A765EBB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006721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74CF3-CA69-B749-A7B1-042EDAA9F371}"/>
              </a:ext>
            </a:extLst>
          </p:cNvPr>
          <p:cNvSpPr>
            <a:spLocks noGrp="1"/>
          </p:cNvSpPr>
          <p:nvPr>
            <p:ph type="title"/>
          </p:nvPr>
        </p:nvSpPr>
        <p:spPr/>
        <p:txBody>
          <a:bodyPr/>
          <a:lstStyle/>
          <a:p>
            <a:r>
              <a:rPr lang="en-US" dirty="0">
                <a:latin typeface="Calibri"/>
                <a:ea typeface="ＭＳ Ｐゴシック"/>
                <a:cs typeface="Calibri"/>
              </a:rPr>
              <a:t>Solve</a:t>
            </a:r>
          </a:p>
        </p:txBody>
      </p:sp>
      <p:sp>
        <p:nvSpPr>
          <p:cNvPr id="3" name="Content Placeholder 2">
            <a:extLst>
              <a:ext uri="{FF2B5EF4-FFF2-40B4-BE49-F238E27FC236}">
                <a16:creationId xmlns:a16="http://schemas.microsoft.com/office/drawing/2014/main" id="{3E3B96DE-1811-0C40-A543-9A28BA1B2B1D}"/>
              </a:ext>
            </a:extLst>
          </p:cNvPr>
          <p:cNvSpPr>
            <a:spLocks noGrp="1"/>
          </p:cNvSpPr>
          <p:nvPr>
            <p:ph sz="quarter" idx="12"/>
          </p:nvPr>
        </p:nvSpPr>
        <p:spPr/>
        <p:txBody>
          <a:bodyPr>
            <a:normAutofit lnSpcReduction="10000"/>
          </a:bodyPr>
          <a:lstStyle/>
          <a:p>
            <a:r>
              <a:rPr lang="en-US" sz="2400" dirty="0"/>
              <a:t>Yearly memberships at Gym A and Gym B each consist of an annual fee plus a constant monthly fee.</a:t>
            </a:r>
          </a:p>
          <a:p>
            <a:r>
              <a:rPr lang="en-US" sz="2400" dirty="0"/>
              <a:t>The annual fee at Gym A is greater than the annual fee at Gym B. Both gyms have the same yearly membership costs. What is the relationship between the monthly fee for Gym A and then monthly fee for Gym B?</a:t>
            </a:r>
            <a:endParaRPr lang="en-US" sz="1600" dirty="0"/>
          </a:p>
          <a:p>
            <a:pPr marL="0" indent="0">
              <a:buNone/>
            </a:pPr>
            <a:r>
              <a:rPr lang="en-US" sz="1600" dirty="0"/>
              <a:t>Head over to </a:t>
            </a:r>
            <a:r>
              <a:rPr lang="en-US" sz="1600" dirty="0">
                <a:hlinkClick r:id="rId3"/>
              </a:rPr>
              <a:t>Jamboard</a:t>
            </a:r>
            <a:r>
              <a:rPr lang="en-US" sz="1600" dirty="0"/>
              <a:t>, </a:t>
            </a:r>
            <a:r>
              <a:rPr lang="en-US" sz="1600" dirty="0">
                <a:highlight>
                  <a:srgbClr val="FFFF00"/>
                </a:highlight>
              </a:rPr>
              <a:t>slide 7.</a:t>
            </a:r>
            <a:r>
              <a:rPr lang="en-US" sz="1600" dirty="0"/>
              <a:t> Select the text box and write your answer.</a:t>
            </a:r>
          </a:p>
        </p:txBody>
      </p:sp>
      <p:pic>
        <p:nvPicPr>
          <p:cNvPr id="10" name="Content Placeholder 9" descr="Person taking break after workout in gym">
            <a:extLst>
              <a:ext uri="{FF2B5EF4-FFF2-40B4-BE49-F238E27FC236}">
                <a16:creationId xmlns:a16="http://schemas.microsoft.com/office/drawing/2014/main" id="{941CBDD5-6BBC-4A01-9914-FC6E96AFAF6F}"/>
              </a:ext>
            </a:extLst>
          </p:cNvPr>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6556375" y="1676400"/>
            <a:ext cx="5330825" cy="3553883"/>
          </a:xfrm>
        </p:spPr>
      </p:pic>
      <p:sp>
        <p:nvSpPr>
          <p:cNvPr id="4" name="Slide Number Placeholder 3">
            <a:extLst>
              <a:ext uri="{FF2B5EF4-FFF2-40B4-BE49-F238E27FC236}">
                <a16:creationId xmlns:a16="http://schemas.microsoft.com/office/drawing/2014/main" id="{A8012824-88DF-6749-88B6-1C9DA7902FC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pic>
        <p:nvPicPr>
          <p:cNvPr id="8" name="Picture 7" descr="image of the Jamboard icon with slide 7 showing">
            <a:extLst>
              <a:ext uri="{FF2B5EF4-FFF2-40B4-BE49-F238E27FC236}">
                <a16:creationId xmlns:a16="http://schemas.microsoft.com/office/drawing/2014/main" id="{967B542A-4600-D9E1-6798-BC18D9D5E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3F3A7DBE-23BB-F59F-F794-9FC11833F998}"/>
              </a:ext>
            </a:extLst>
          </p:cNvPr>
          <p:cNvSpPr txBox="1"/>
          <p:nvPr/>
        </p:nvSpPr>
        <p:spPr>
          <a:xfrm>
            <a:off x="11088049" y="1032403"/>
            <a:ext cx="732893" cy="307777"/>
          </a:xfrm>
          <a:prstGeom prst="rect">
            <a:avLst/>
          </a:prstGeom>
          <a:noFill/>
        </p:spPr>
        <p:txBody>
          <a:bodyPr wrap="none" rtlCol="0">
            <a:spAutoFit/>
          </a:bodyPr>
          <a:lstStyle/>
          <a:p>
            <a:r>
              <a:rPr lang="en-US" sz="1400" dirty="0"/>
              <a:t>Slide 7</a:t>
            </a:r>
          </a:p>
        </p:txBody>
      </p:sp>
    </p:spTree>
    <p:extLst>
      <p:ext uri="{BB962C8B-B14F-4D97-AF65-F5344CB8AC3E}">
        <p14:creationId xmlns:p14="http://schemas.microsoft.com/office/powerpoint/2010/main" val="4086106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982A-4F72-DA4A-8141-FD22955C8D3D}"/>
              </a:ext>
            </a:extLst>
          </p:cNvPr>
          <p:cNvSpPr>
            <a:spLocks noGrp="1"/>
          </p:cNvSpPr>
          <p:nvPr>
            <p:ph type="title"/>
          </p:nvPr>
        </p:nvSpPr>
        <p:spPr/>
        <p:txBody>
          <a:bodyPr wrap="square" anchor="b">
            <a:normAutofit/>
          </a:bodyPr>
          <a:lstStyle/>
          <a:p>
            <a:r>
              <a:rPr lang="en-US" dirty="0">
                <a:solidFill>
                  <a:srgbClr val="41297D"/>
                </a:solidFill>
              </a:rPr>
              <a:t>Think About It</a:t>
            </a:r>
          </a:p>
        </p:txBody>
      </p:sp>
      <p:sp>
        <p:nvSpPr>
          <p:cNvPr id="3" name="Content Placeholder 2">
            <a:extLst>
              <a:ext uri="{FF2B5EF4-FFF2-40B4-BE49-F238E27FC236}">
                <a16:creationId xmlns:a16="http://schemas.microsoft.com/office/drawing/2014/main" id="{50598DCF-3DA8-E64E-9ADB-D157362E0FDB}"/>
              </a:ext>
            </a:extLst>
          </p:cNvPr>
          <p:cNvSpPr>
            <a:spLocks noGrp="1"/>
          </p:cNvSpPr>
          <p:nvPr>
            <p:ph sz="quarter" idx="12"/>
          </p:nvPr>
        </p:nvSpPr>
        <p:spPr>
          <a:xfrm>
            <a:off x="916517" y="1599874"/>
            <a:ext cx="6322483" cy="4723139"/>
          </a:xfrm>
        </p:spPr>
        <p:txBody>
          <a:bodyPr wrap="square" anchor="t">
            <a:normAutofit/>
          </a:bodyPr>
          <a:lstStyle/>
          <a:p>
            <a:r>
              <a:rPr lang="en-US" dirty="0">
                <a:solidFill>
                  <a:schemeClr val="tx1"/>
                </a:solidFill>
              </a:rPr>
              <a:t>What are the key vocabulary needed to solve? </a:t>
            </a:r>
            <a:r>
              <a:rPr lang="en-US" dirty="0"/>
              <a:t>What notation(s) are needed to solve?</a:t>
            </a:r>
          </a:p>
          <a:p>
            <a:r>
              <a:rPr lang="en-US" dirty="0">
                <a:solidFill>
                  <a:schemeClr val="tx1"/>
                </a:solidFill>
              </a:rPr>
              <a:t>What is the task asking us to do? What skills is it measuring? </a:t>
            </a:r>
          </a:p>
          <a:p>
            <a:r>
              <a:rPr lang="en-US" dirty="0">
                <a:solidFill>
                  <a:schemeClr val="tx1"/>
                </a:solidFill>
              </a:rPr>
              <a:t>What misconceptions does it address? How could you address or respond to misconceptions?</a:t>
            </a:r>
          </a:p>
          <a:p>
            <a:r>
              <a:rPr lang="en-US" dirty="0">
                <a:solidFill>
                  <a:schemeClr val="tx1"/>
                </a:solidFill>
              </a:rPr>
              <a:t>Why is this skill challenging for students? </a:t>
            </a:r>
          </a:p>
        </p:txBody>
      </p:sp>
      <p:sp>
        <p:nvSpPr>
          <p:cNvPr id="4" name="Slide Number Placeholder 3">
            <a:extLst>
              <a:ext uri="{FF2B5EF4-FFF2-40B4-BE49-F238E27FC236}">
                <a16:creationId xmlns:a16="http://schemas.microsoft.com/office/drawing/2014/main" id="{EB17D5DF-F358-5240-8224-48072CB61738}"/>
              </a:ext>
            </a:extLst>
          </p:cNvPr>
          <p:cNvSpPr>
            <a:spLocks noGrp="1"/>
          </p:cNvSpPr>
          <p:nvPr>
            <p:ph type="sldNum" sz="quarter" idx="11"/>
          </p:nvPr>
        </p:nvSpPr>
        <p:spPr/>
        <p:txBody>
          <a:bodyPr wrap="none">
            <a:normAutofit/>
          </a:bodyPr>
          <a:lstStyle/>
          <a:p>
            <a:pPr marL="0" marR="0" lvl="0" indent="0" algn="r" defTabSz="914400" rtl="0" eaLnBrk="1" fontAlgn="auto" latinLnBrk="0" hangingPunct="1">
              <a:spcBef>
                <a:spcPts val="0"/>
              </a:spcBef>
              <a:spcAft>
                <a:spcPts val="600"/>
              </a:spcAft>
              <a:buClrTx/>
              <a:buSzTx/>
              <a:buFontTx/>
              <a:buNone/>
              <a:tabLst/>
              <a:defRPr/>
            </a:pPr>
            <a:fld id="{F3477EC8-074D-41C4-94AE-E9EA7CEEA348}" type="slidenum">
              <a:rPr kumimoji="0" lang="en-US" b="0" i="0" u="none" strike="noStrike" kern="1200" cap="none" spc="0" normalizeH="0" baseline="0" noProof="0" smtClean="0">
                <a:ln>
                  <a:noFill/>
                </a:ln>
                <a:effectLst/>
                <a:uLnTx/>
                <a:uFillTx/>
              </a:rPr>
              <a:pPr marL="0" marR="0" lvl="0" indent="0" algn="r" defTabSz="914400" rtl="0" eaLnBrk="1" fontAlgn="auto" latinLnBrk="0" hangingPunct="1">
                <a:spcBef>
                  <a:spcPts val="0"/>
                </a:spcBef>
                <a:spcAft>
                  <a:spcPts val="600"/>
                </a:spcAft>
                <a:buClrTx/>
                <a:buSzTx/>
                <a:buFontTx/>
                <a:buNone/>
                <a:tabLst/>
                <a:defRPr/>
              </a:pPr>
              <a:t>73</a:t>
            </a:fld>
            <a:endParaRPr kumimoji="0" lang="en-US" b="0" i="0" u="none" strike="noStrike" kern="1200" cap="none" spc="0" normalizeH="0" baseline="0" noProof="0" dirty="0">
              <a:ln>
                <a:noFill/>
              </a:ln>
              <a:effectLst/>
              <a:uLnTx/>
              <a:uFillTx/>
            </a:endParaRPr>
          </a:p>
        </p:txBody>
      </p:sp>
      <p:pic>
        <p:nvPicPr>
          <p:cNvPr id="6" name="Picture 5" descr="Student wearing yellow with facial expression of thinking&#10;">
            <a:extLst>
              <a:ext uri="{FF2B5EF4-FFF2-40B4-BE49-F238E27FC236}">
                <a16:creationId xmlns:a16="http://schemas.microsoft.com/office/drawing/2014/main" id="{059BC92F-7A89-D44B-B2BB-D5A1EB7D8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9700" y="1676400"/>
            <a:ext cx="4127500" cy="2755106"/>
          </a:xfrm>
          <a:prstGeom prst="rect">
            <a:avLst/>
          </a:prstGeom>
          <a:noFill/>
        </p:spPr>
      </p:pic>
    </p:spTree>
    <p:extLst>
      <p:ext uri="{BB962C8B-B14F-4D97-AF65-F5344CB8AC3E}">
        <p14:creationId xmlns:p14="http://schemas.microsoft.com/office/powerpoint/2010/main" val="36790538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A26F-257E-A84C-8442-F4EDDC117143}"/>
              </a:ext>
            </a:extLst>
          </p:cNvPr>
          <p:cNvSpPr>
            <a:spLocks noGrp="1"/>
          </p:cNvSpPr>
          <p:nvPr>
            <p:ph type="ctrTitle"/>
          </p:nvPr>
        </p:nvSpPr>
        <p:spPr>
          <a:xfrm>
            <a:off x="1524000" y="2402688"/>
            <a:ext cx="9144000" cy="923330"/>
          </a:xfrm>
        </p:spPr>
        <p:txBody>
          <a:bodyPr/>
          <a:lstStyle/>
          <a:p>
            <a:r>
              <a:rPr lang="en-US" dirty="0"/>
              <a:t>Poll Results</a:t>
            </a:r>
          </a:p>
        </p:txBody>
      </p:sp>
      <p:sp>
        <p:nvSpPr>
          <p:cNvPr id="3" name="Subtitle 2">
            <a:extLst>
              <a:ext uri="{FF2B5EF4-FFF2-40B4-BE49-F238E27FC236}">
                <a16:creationId xmlns:a16="http://schemas.microsoft.com/office/drawing/2014/main" id="{F3B038CB-CA38-4527-B7E6-A89767B128F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59460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17CC-439C-0540-9C90-A9D225980C59}"/>
              </a:ext>
            </a:extLst>
          </p:cNvPr>
          <p:cNvSpPr>
            <a:spLocks noGrp="1"/>
          </p:cNvSpPr>
          <p:nvPr>
            <p:ph type="title"/>
          </p:nvPr>
        </p:nvSpPr>
        <p:spPr/>
        <p:txBody>
          <a:bodyPr/>
          <a:lstStyle/>
          <a:p>
            <a:r>
              <a:rPr lang="en-US" dirty="0"/>
              <a:t>Poll Results</a:t>
            </a:r>
          </a:p>
        </p:txBody>
      </p:sp>
      <p:sp>
        <p:nvSpPr>
          <p:cNvPr id="3" name="Content Placeholder 2">
            <a:extLst>
              <a:ext uri="{FF2B5EF4-FFF2-40B4-BE49-F238E27FC236}">
                <a16:creationId xmlns:a16="http://schemas.microsoft.com/office/drawing/2014/main" id="{4525A5A8-2D5C-A24F-BDD2-2A4B21092574}"/>
              </a:ext>
            </a:extLst>
          </p:cNvPr>
          <p:cNvSpPr>
            <a:spLocks noGrp="1"/>
          </p:cNvSpPr>
          <p:nvPr>
            <p:ph sz="quarter" idx="12"/>
          </p:nvPr>
        </p:nvSpPr>
        <p:spPr>
          <a:xfrm>
            <a:off x="916517" y="1599874"/>
            <a:ext cx="4792133" cy="4723139"/>
          </a:xfrm>
        </p:spPr>
        <p:txBody>
          <a:bodyPr/>
          <a:lstStyle/>
          <a:p>
            <a:pPr marL="0" indent="0">
              <a:buNone/>
            </a:pPr>
            <a:r>
              <a:rPr lang="en-US" sz="2400" dirty="0">
                <a:cs typeface="Arial"/>
              </a:rPr>
              <a:t>What responses did you receive when you asked your students, “What does the equals sign mean?” or “Provide a definition of the equals sign.”</a:t>
            </a:r>
          </a:p>
        </p:txBody>
      </p:sp>
      <p:sp>
        <p:nvSpPr>
          <p:cNvPr id="4" name="Slide Number Placeholder 3">
            <a:extLst>
              <a:ext uri="{FF2B5EF4-FFF2-40B4-BE49-F238E27FC236}">
                <a16:creationId xmlns:a16="http://schemas.microsoft.com/office/drawing/2014/main" id="{3759FBE0-393E-B443-A48D-8A8103DD0035}"/>
              </a:ext>
            </a:extLst>
          </p:cNvPr>
          <p:cNvSpPr>
            <a:spLocks noGrp="1"/>
          </p:cNvSpPr>
          <p:nvPr>
            <p:ph type="sldNum" sz="quarter" idx="11"/>
          </p:nvPr>
        </p:nvSpPr>
        <p:spPr/>
        <p:txBody>
          <a:bodyPr/>
          <a:lstStyle/>
          <a:p>
            <a:pPr algn="r"/>
            <a:fld id="{F3477EC8-074D-41C4-94AE-E9EA7CEEA348}" type="slidenum">
              <a:rPr lang="en-US" smtClean="0"/>
              <a:pPr algn="r"/>
              <a:t>75</a:t>
            </a:fld>
            <a:endParaRPr lang="en-US" dirty="0"/>
          </a:p>
        </p:txBody>
      </p:sp>
      <p:pic>
        <p:nvPicPr>
          <p:cNvPr id="6" name="Picture 5" descr="Blue arrows pointing at a red button">
            <a:extLst>
              <a:ext uri="{FF2B5EF4-FFF2-40B4-BE49-F238E27FC236}">
                <a16:creationId xmlns:a16="http://schemas.microsoft.com/office/drawing/2014/main" id="{D3AC22AC-8429-1878-202A-1705577B3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997" y="1607343"/>
            <a:ext cx="5464970" cy="3643313"/>
          </a:xfrm>
          <a:prstGeom prst="rect">
            <a:avLst/>
          </a:prstGeom>
        </p:spPr>
      </p:pic>
    </p:spTree>
    <p:extLst>
      <p:ext uri="{BB962C8B-B14F-4D97-AF65-F5344CB8AC3E}">
        <p14:creationId xmlns:p14="http://schemas.microsoft.com/office/powerpoint/2010/main" val="2849863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ACF7-D1FF-A54E-A575-1F41F1F8FC85}"/>
              </a:ext>
            </a:extLst>
          </p:cNvPr>
          <p:cNvSpPr>
            <a:spLocks noGrp="1"/>
          </p:cNvSpPr>
          <p:nvPr>
            <p:ph type="ctrTitle"/>
          </p:nvPr>
        </p:nvSpPr>
        <p:spPr>
          <a:xfrm>
            <a:off x="1524000" y="2402688"/>
            <a:ext cx="9144000" cy="923330"/>
          </a:xfrm>
        </p:spPr>
        <p:txBody>
          <a:bodyPr/>
          <a:lstStyle/>
          <a:p>
            <a:r>
              <a:rPr lang="en-US" dirty="0">
                <a:latin typeface="+mj-lt"/>
              </a:rPr>
              <a:t>Article Discussion</a:t>
            </a:r>
          </a:p>
        </p:txBody>
      </p:sp>
      <p:sp>
        <p:nvSpPr>
          <p:cNvPr id="3" name="Subtitle 2">
            <a:extLst>
              <a:ext uri="{FF2B5EF4-FFF2-40B4-BE49-F238E27FC236}">
                <a16:creationId xmlns:a16="http://schemas.microsoft.com/office/drawing/2014/main" id="{6BF9F967-6E3F-F945-9B60-0AB2AF320B5C}"/>
              </a:ext>
            </a:extLst>
          </p:cNvPr>
          <p:cNvSpPr>
            <a:spLocks noGrp="1"/>
          </p:cNvSpPr>
          <p:nvPr>
            <p:ph type="subTitle" idx="1"/>
          </p:nvPr>
        </p:nvSpPr>
        <p:spPr/>
        <p:txBody>
          <a:bodyPr/>
          <a:lstStyle/>
          <a:p>
            <a:r>
              <a:rPr lang="en-US" dirty="0"/>
              <a:t>“Providing Support to Students Who Are Struggling”</a:t>
            </a:r>
          </a:p>
        </p:txBody>
      </p:sp>
    </p:spTree>
    <p:extLst>
      <p:ext uri="{BB962C8B-B14F-4D97-AF65-F5344CB8AC3E}">
        <p14:creationId xmlns:p14="http://schemas.microsoft.com/office/powerpoint/2010/main" val="573473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85BC-86CA-1F4F-A7F6-B4F88BAA6670}"/>
              </a:ext>
            </a:extLst>
          </p:cNvPr>
          <p:cNvSpPr>
            <a:spLocks noGrp="1"/>
          </p:cNvSpPr>
          <p:nvPr>
            <p:ph type="title"/>
          </p:nvPr>
        </p:nvSpPr>
        <p:spPr/>
        <p:txBody>
          <a:bodyPr/>
          <a:lstStyle/>
          <a:p>
            <a:r>
              <a:rPr lang="en-US" dirty="0">
                <a:solidFill>
                  <a:srgbClr val="41297D"/>
                </a:solidFill>
              </a:rPr>
              <a:t>Co-teaching Discussion</a:t>
            </a:r>
          </a:p>
        </p:txBody>
      </p:sp>
      <p:sp>
        <p:nvSpPr>
          <p:cNvPr id="3" name="Content Placeholder 2">
            <a:extLst>
              <a:ext uri="{FF2B5EF4-FFF2-40B4-BE49-F238E27FC236}">
                <a16:creationId xmlns:a16="http://schemas.microsoft.com/office/drawing/2014/main" id="{48ADE360-47EC-6045-A487-A0A533824061}"/>
              </a:ext>
            </a:extLst>
          </p:cNvPr>
          <p:cNvSpPr>
            <a:spLocks noGrp="1"/>
          </p:cNvSpPr>
          <p:nvPr>
            <p:ph idx="1"/>
          </p:nvPr>
        </p:nvSpPr>
        <p:spPr>
          <a:xfrm>
            <a:off x="916517" y="1591228"/>
            <a:ext cx="7103533" cy="4726300"/>
          </a:xfrm>
        </p:spPr>
        <p:txBody>
          <a:bodyPr/>
          <a:lstStyle/>
          <a:p>
            <a:r>
              <a:rPr lang="en-US" dirty="0">
                <a:solidFill>
                  <a:schemeClr val="tx1"/>
                </a:solidFill>
              </a:rPr>
              <a:t>What are the challenges to increasing the number of co-taught classrooms? </a:t>
            </a:r>
          </a:p>
          <a:p>
            <a:r>
              <a:rPr lang="en-US" dirty="0">
                <a:solidFill>
                  <a:schemeClr val="tx1"/>
                </a:solidFill>
              </a:rPr>
              <a:t>What model(s) do you see in most co-taught mathematics classes?</a:t>
            </a:r>
          </a:p>
          <a:p>
            <a:r>
              <a:rPr lang="en-US" dirty="0">
                <a:solidFill>
                  <a:schemeClr val="tx1"/>
                </a:solidFill>
              </a:rPr>
              <a:t>How do you promote collaboration at your school? </a:t>
            </a:r>
          </a:p>
          <a:p>
            <a:pPr lvl="1"/>
            <a:r>
              <a:rPr lang="en-US" sz="2400" dirty="0"/>
              <a:t>Across grade levels</a:t>
            </a:r>
          </a:p>
          <a:p>
            <a:pPr lvl="1"/>
            <a:r>
              <a:rPr lang="en-US" sz="2400" dirty="0"/>
              <a:t>Between core and special education?</a:t>
            </a:r>
          </a:p>
          <a:p>
            <a:r>
              <a:rPr lang="en-US" dirty="0">
                <a:solidFill>
                  <a:schemeClr val="tx1"/>
                </a:solidFill>
              </a:rPr>
              <a:t>How do you share ideas across grade levels? </a:t>
            </a:r>
          </a:p>
        </p:txBody>
      </p:sp>
      <p:sp>
        <p:nvSpPr>
          <p:cNvPr id="4" name="Slide Number Placeholder 3">
            <a:extLst>
              <a:ext uri="{FF2B5EF4-FFF2-40B4-BE49-F238E27FC236}">
                <a16:creationId xmlns:a16="http://schemas.microsoft.com/office/drawing/2014/main" id="{74822395-473A-5448-BDAD-47213907DAD1}"/>
              </a:ext>
            </a:extLst>
          </p:cNvPr>
          <p:cNvSpPr>
            <a:spLocks noGrp="1"/>
          </p:cNvSpPr>
          <p:nvPr>
            <p:ph type="sldNum" sz="quarter" idx="10"/>
          </p:nvPr>
        </p:nvSpPr>
        <p:spPr/>
        <p:txBody>
          <a:bodyPr/>
          <a:lstStyle/>
          <a:p>
            <a:pPr algn="r"/>
            <a:fld id="{F3477EC8-074D-41C4-94AE-E9EA7CEEA348}" type="slidenum">
              <a:rPr lang="en-US" smtClean="0"/>
              <a:pPr algn="r"/>
              <a:t>77</a:t>
            </a:fld>
            <a:endParaRPr lang="en-US" dirty="0"/>
          </a:p>
        </p:txBody>
      </p:sp>
      <p:pic>
        <p:nvPicPr>
          <p:cNvPr id="6" name="Graphic 5" descr="Picture of five hands">
            <a:extLst>
              <a:ext uri="{FF2B5EF4-FFF2-40B4-BE49-F238E27FC236}">
                <a16:creationId xmlns:a16="http://schemas.microsoft.com/office/drawing/2014/main" id="{CD11FC54-4B0A-334B-BC85-794700ECB6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6532" y="1966615"/>
            <a:ext cx="3437235" cy="3437235"/>
          </a:xfrm>
          <a:prstGeom prst="rect">
            <a:avLst/>
          </a:prstGeom>
        </p:spPr>
      </p:pic>
    </p:spTree>
    <p:extLst>
      <p:ext uri="{BB962C8B-B14F-4D97-AF65-F5344CB8AC3E}">
        <p14:creationId xmlns:p14="http://schemas.microsoft.com/office/powerpoint/2010/main" val="1388055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D8D1-3636-A949-B1E8-8217EB5AD235}"/>
              </a:ext>
            </a:extLst>
          </p:cNvPr>
          <p:cNvSpPr>
            <a:spLocks noGrp="1"/>
          </p:cNvSpPr>
          <p:nvPr>
            <p:ph type="ctrTitle"/>
          </p:nvPr>
        </p:nvSpPr>
        <p:spPr/>
        <p:txBody>
          <a:bodyPr>
            <a:normAutofit/>
          </a:bodyPr>
          <a:lstStyle/>
          <a:p>
            <a:r>
              <a:rPr lang="en-US" sz="6000" dirty="0"/>
              <a:t>Chapter 3 Discussion</a:t>
            </a:r>
          </a:p>
        </p:txBody>
      </p:sp>
      <p:sp>
        <p:nvSpPr>
          <p:cNvPr id="8" name="Subtitle 7">
            <a:extLst>
              <a:ext uri="{FF2B5EF4-FFF2-40B4-BE49-F238E27FC236}">
                <a16:creationId xmlns:a16="http://schemas.microsoft.com/office/drawing/2014/main" id="{32A35496-0D4F-4605-839B-E546F091C43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350477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4BA6-A8DF-E546-A377-1C7A57A2F741}"/>
              </a:ext>
            </a:extLst>
          </p:cNvPr>
          <p:cNvSpPr>
            <a:spLocks noGrp="1"/>
          </p:cNvSpPr>
          <p:nvPr>
            <p:ph type="title"/>
          </p:nvPr>
        </p:nvSpPr>
        <p:spPr/>
        <p:txBody>
          <a:bodyPr/>
          <a:lstStyle/>
          <a:p>
            <a:r>
              <a:rPr lang="en-US" dirty="0">
                <a:solidFill>
                  <a:srgbClr val="41297D"/>
                </a:solidFill>
              </a:rPr>
              <a:t>Let’s Try Some Math</a:t>
            </a:r>
          </a:p>
        </p:txBody>
      </p:sp>
      <p:pic>
        <p:nvPicPr>
          <p:cNvPr id="7" name="Content Placeholder 6" descr="Picture of a number line from 0-3, points A and B identified on number line and questions ask what number corresponds with the points">
            <a:extLst>
              <a:ext uri="{FF2B5EF4-FFF2-40B4-BE49-F238E27FC236}">
                <a16:creationId xmlns:a16="http://schemas.microsoft.com/office/drawing/2014/main" id="{6FA0FCBD-49E1-A04D-BF39-573A765608B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3796102" y="1752600"/>
            <a:ext cx="4827198" cy="3843039"/>
          </a:xfrm>
          <a:ln>
            <a:solidFill>
              <a:schemeClr val="bg2">
                <a:lumMod val="90000"/>
              </a:schemeClr>
            </a:solidFill>
          </a:ln>
        </p:spPr>
      </p:pic>
      <p:sp>
        <p:nvSpPr>
          <p:cNvPr id="4" name="Slide Number Placeholder 3">
            <a:extLst>
              <a:ext uri="{FF2B5EF4-FFF2-40B4-BE49-F238E27FC236}">
                <a16:creationId xmlns:a16="http://schemas.microsoft.com/office/drawing/2014/main" id="{54D3EDC5-3A64-E24B-BF53-9EBFA378F1B1}"/>
              </a:ext>
            </a:extLst>
          </p:cNvPr>
          <p:cNvSpPr>
            <a:spLocks noGrp="1"/>
          </p:cNvSpPr>
          <p:nvPr>
            <p:ph type="sldNum" sz="quarter" idx="10"/>
          </p:nvPr>
        </p:nvSpPr>
        <p:spPr/>
        <p:txBody>
          <a:bodyPr/>
          <a:lstStyle/>
          <a:p>
            <a:pPr algn="r"/>
            <a:fld id="{F3477EC8-074D-41C4-94AE-E9EA7CEEA348}" type="slidenum">
              <a:rPr lang="en-US" smtClean="0"/>
              <a:pPr algn="r"/>
              <a:t>79</a:t>
            </a:fld>
            <a:endParaRPr lang="en-US" dirty="0"/>
          </a:p>
        </p:txBody>
      </p:sp>
      <p:sp>
        <p:nvSpPr>
          <p:cNvPr id="5" name="TextBox 4">
            <a:extLst>
              <a:ext uri="{FF2B5EF4-FFF2-40B4-BE49-F238E27FC236}">
                <a16:creationId xmlns:a16="http://schemas.microsoft.com/office/drawing/2014/main" id="{DB82C2F4-19FA-5C44-8CB4-97E1E89DCF97}"/>
              </a:ext>
            </a:extLst>
          </p:cNvPr>
          <p:cNvSpPr txBox="1"/>
          <p:nvPr/>
        </p:nvSpPr>
        <p:spPr>
          <a:xfrm>
            <a:off x="914400" y="5949950"/>
            <a:ext cx="4620176"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Source: National Assessment of Educational Progress sample question 2017, Grade 8.</a:t>
            </a:r>
          </a:p>
        </p:txBody>
      </p:sp>
      <p:pic>
        <p:nvPicPr>
          <p:cNvPr id="3" name="Picture 2" descr="image of the Jamboard icon with slide 8 showing">
            <a:extLst>
              <a:ext uri="{FF2B5EF4-FFF2-40B4-BE49-F238E27FC236}">
                <a16:creationId xmlns:a16="http://schemas.microsoft.com/office/drawing/2014/main" id="{291119DA-9175-E177-EF66-4B3AA4383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6" name="TextBox 5">
            <a:extLst>
              <a:ext uri="{FF2B5EF4-FFF2-40B4-BE49-F238E27FC236}">
                <a16:creationId xmlns:a16="http://schemas.microsoft.com/office/drawing/2014/main" id="{95D67CE7-60A8-882C-9151-1A6A7190B79A}"/>
              </a:ext>
            </a:extLst>
          </p:cNvPr>
          <p:cNvSpPr txBox="1"/>
          <p:nvPr/>
        </p:nvSpPr>
        <p:spPr>
          <a:xfrm>
            <a:off x="11088049" y="1032403"/>
            <a:ext cx="732893" cy="307777"/>
          </a:xfrm>
          <a:prstGeom prst="rect">
            <a:avLst/>
          </a:prstGeom>
          <a:noFill/>
        </p:spPr>
        <p:txBody>
          <a:bodyPr wrap="none" rtlCol="0">
            <a:spAutoFit/>
          </a:bodyPr>
          <a:lstStyle/>
          <a:p>
            <a:r>
              <a:rPr lang="en-US" sz="1400" dirty="0"/>
              <a:t>Slide 8</a:t>
            </a:r>
          </a:p>
        </p:txBody>
      </p:sp>
    </p:spTree>
    <p:extLst>
      <p:ext uri="{BB962C8B-B14F-4D97-AF65-F5344CB8AC3E}">
        <p14:creationId xmlns:p14="http://schemas.microsoft.com/office/powerpoint/2010/main" val="353769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B522-E1D0-4D8D-B823-65850C04F26D}"/>
              </a:ext>
            </a:extLst>
          </p:cNvPr>
          <p:cNvSpPr>
            <a:spLocks noGrp="1"/>
          </p:cNvSpPr>
          <p:nvPr>
            <p:ph type="title"/>
          </p:nvPr>
        </p:nvSpPr>
        <p:spPr/>
        <p:txBody>
          <a:bodyPr/>
          <a:lstStyle/>
          <a:p>
            <a:r>
              <a:rPr lang="en-US" dirty="0"/>
              <a:t>Lessons Learned: Suggestions for Success </a:t>
            </a:r>
            <a:r>
              <a:rPr lang="en-US" dirty="0">
                <a:solidFill>
                  <a:schemeClr val="bg1"/>
                </a:solidFill>
              </a:rPr>
              <a:t>(continued)</a:t>
            </a:r>
          </a:p>
        </p:txBody>
      </p:sp>
      <p:sp>
        <p:nvSpPr>
          <p:cNvPr id="3" name="Content Placeholder 2">
            <a:extLst>
              <a:ext uri="{FF2B5EF4-FFF2-40B4-BE49-F238E27FC236}">
                <a16:creationId xmlns:a16="http://schemas.microsoft.com/office/drawing/2014/main" id="{47553A52-955D-4CAA-AD28-B77CEC1433E8}"/>
              </a:ext>
            </a:extLst>
          </p:cNvPr>
          <p:cNvSpPr>
            <a:spLocks noGrp="1"/>
          </p:cNvSpPr>
          <p:nvPr>
            <p:ph idx="1"/>
          </p:nvPr>
        </p:nvSpPr>
        <p:spPr/>
        <p:txBody>
          <a:bodyPr/>
          <a:lstStyle/>
          <a:p>
            <a:r>
              <a:rPr lang="en-US" dirty="0"/>
              <a:t>We recommend capping the group size at 40 participants. More than 40 participants may impede participant engagement. </a:t>
            </a:r>
          </a:p>
          <a:p>
            <a:r>
              <a:rPr lang="en-US" dirty="0"/>
              <a:t>Encourage heterogeneity among group participants. Mixed grade levels and a variety of general education and special education roles facilitate deeper discussions.</a:t>
            </a:r>
          </a:p>
          <a:p>
            <a:r>
              <a:rPr lang="en-US" dirty="0"/>
              <a:t>Use engagement strategies whenever possible throughout sessions (e.g., Jamboard, chart paper). Include real mathematics problems as demonstration items to allow for practice of the evidence-based practice and to increase understanding and participation.</a:t>
            </a:r>
          </a:p>
        </p:txBody>
      </p:sp>
      <p:sp>
        <p:nvSpPr>
          <p:cNvPr id="4" name="Slide Number Placeholder 3">
            <a:extLst>
              <a:ext uri="{FF2B5EF4-FFF2-40B4-BE49-F238E27FC236}">
                <a16:creationId xmlns:a16="http://schemas.microsoft.com/office/drawing/2014/main" id="{B64CAADC-229F-4800-B722-9064CCE06315}"/>
              </a:ext>
            </a:extLst>
          </p:cNvPr>
          <p:cNvSpPr>
            <a:spLocks noGrp="1"/>
          </p:cNvSpPr>
          <p:nvPr>
            <p:ph type="sldNum" sz="quarter" idx="10"/>
          </p:nvPr>
        </p:nvSpPr>
        <p:spPr/>
        <p:txBody>
          <a:bodyPr/>
          <a:lstStyle/>
          <a:p>
            <a:pPr algn="r"/>
            <a:fld id="{F3477EC8-074D-41C4-94AE-E9EA7CEEA348}" type="slidenum">
              <a:rPr lang="en-US" smtClean="0"/>
              <a:pPr algn="r"/>
              <a:t>8</a:t>
            </a:fld>
            <a:endParaRPr lang="en-US" dirty="0"/>
          </a:p>
        </p:txBody>
      </p:sp>
    </p:spTree>
    <p:extLst>
      <p:ext uri="{BB962C8B-B14F-4D97-AF65-F5344CB8AC3E}">
        <p14:creationId xmlns:p14="http://schemas.microsoft.com/office/powerpoint/2010/main" val="2206435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AFA0-EF51-344B-B846-48DD6D376961}"/>
              </a:ext>
            </a:extLst>
          </p:cNvPr>
          <p:cNvSpPr>
            <a:spLocks noGrp="1"/>
          </p:cNvSpPr>
          <p:nvPr>
            <p:ph type="title"/>
          </p:nvPr>
        </p:nvSpPr>
        <p:spPr/>
        <p:txBody>
          <a:bodyPr/>
          <a:lstStyle/>
          <a:p>
            <a:r>
              <a:rPr lang="en-US" dirty="0">
                <a:solidFill>
                  <a:srgbClr val="41297D"/>
                </a:solidFill>
              </a:rPr>
              <a:t>Let’s Discuss</a:t>
            </a:r>
          </a:p>
        </p:txBody>
      </p:sp>
      <p:sp>
        <p:nvSpPr>
          <p:cNvPr id="3" name="Content Placeholder 2">
            <a:extLst>
              <a:ext uri="{FF2B5EF4-FFF2-40B4-BE49-F238E27FC236}">
                <a16:creationId xmlns:a16="http://schemas.microsoft.com/office/drawing/2014/main" id="{2C332FA8-DD1C-7649-8A61-CEB20BEC66C4}"/>
              </a:ext>
            </a:extLst>
          </p:cNvPr>
          <p:cNvSpPr>
            <a:spLocks noGrp="1"/>
          </p:cNvSpPr>
          <p:nvPr>
            <p:ph sz="quarter" idx="12"/>
          </p:nvPr>
        </p:nvSpPr>
        <p:spPr>
          <a:xfrm>
            <a:off x="916517" y="1599874"/>
            <a:ext cx="5325535" cy="3858173"/>
          </a:xfrm>
        </p:spPr>
        <p:txBody>
          <a:bodyPr/>
          <a:lstStyle/>
          <a:p>
            <a:r>
              <a:rPr lang="en-US" dirty="0">
                <a:solidFill>
                  <a:schemeClr val="tx1"/>
                </a:solidFill>
              </a:rPr>
              <a:t>What skill(s) are being tested as part of this question? </a:t>
            </a:r>
          </a:p>
          <a:p>
            <a:r>
              <a:rPr lang="en-US" dirty="0">
                <a:solidFill>
                  <a:schemeClr val="tx1"/>
                </a:solidFill>
              </a:rPr>
              <a:t>What are the prerequisite skills needed to solve?</a:t>
            </a:r>
          </a:p>
          <a:p>
            <a:r>
              <a:rPr lang="en-US" dirty="0">
                <a:solidFill>
                  <a:schemeClr val="tx1"/>
                </a:solidFill>
              </a:rPr>
              <a:t>What notation?</a:t>
            </a:r>
          </a:p>
          <a:p>
            <a:r>
              <a:rPr lang="en-US" dirty="0">
                <a:solidFill>
                  <a:schemeClr val="tx1"/>
                </a:solidFill>
              </a:rPr>
              <a:t>What grade level do you assume this would be an appropriate task?</a:t>
            </a:r>
          </a:p>
        </p:txBody>
      </p:sp>
      <p:sp>
        <p:nvSpPr>
          <p:cNvPr id="5" name="Content Placeholder 4">
            <a:extLst>
              <a:ext uri="{FF2B5EF4-FFF2-40B4-BE49-F238E27FC236}">
                <a16:creationId xmlns:a16="http://schemas.microsoft.com/office/drawing/2014/main" id="{EA39775D-33CD-FD40-846B-E6C5D4293D50}"/>
              </a:ext>
            </a:extLst>
          </p:cNvPr>
          <p:cNvSpPr>
            <a:spLocks noGrp="1"/>
          </p:cNvSpPr>
          <p:nvPr>
            <p:ph sz="quarter" idx="13"/>
          </p:nvPr>
        </p:nvSpPr>
        <p:spPr/>
        <p:txBody>
          <a:bodyPr/>
          <a:lstStyle/>
          <a:p>
            <a:r>
              <a:rPr lang="en-US" dirty="0">
                <a:solidFill>
                  <a:schemeClr val="tx1"/>
                </a:solidFill>
              </a:rPr>
              <a:t>Scoring: </a:t>
            </a:r>
          </a:p>
          <a:p>
            <a:pPr lvl="1"/>
            <a:r>
              <a:rPr lang="en-US" b="1" dirty="0"/>
              <a:t>Correct: </a:t>
            </a:r>
            <a:r>
              <a:rPr lang="en-US" dirty="0"/>
              <a:t>All three parts correct</a:t>
            </a:r>
          </a:p>
          <a:p>
            <a:pPr lvl="1"/>
            <a:r>
              <a:rPr lang="en-US" b="1" dirty="0"/>
              <a:t>Partial: </a:t>
            </a:r>
            <a:r>
              <a:rPr lang="en-US" dirty="0"/>
              <a:t>Two parts or one part correct OR Part C is correct based on incorrect answers in Part A and/or Part B</a:t>
            </a:r>
          </a:p>
          <a:p>
            <a:pPr lvl="1"/>
            <a:r>
              <a:rPr lang="en-US" b="1" dirty="0"/>
              <a:t>Incorrect</a:t>
            </a:r>
          </a:p>
        </p:txBody>
      </p:sp>
      <p:sp>
        <p:nvSpPr>
          <p:cNvPr id="4" name="Slide Number Placeholder 3">
            <a:extLst>
              <a:ext uri="{FF2B5EF4-FFF2-40B4-BE49-F238E27FC236}">
                <a16:creationId xmlns:a16="http://schemas.microsoft.com/office/drawing/2014/main" id="{2BB35FDB-085F-1F48-8841-BFE88CDAE5A7}"/>
              </a:ext>
            </a:extLst>
          </p:cNvPr>
          <p:cNvSpPr>
            <a:spLocks noGrp="1"/>
          </p:cNvSpPr>
          <p:nvPr>
            <p:ph type="sldNum" sz="quarter" idx="11"/>
          </p:nvPr>
        </p:nvSpPr>
        <p:spPr/>
        <p:txBody>
          <a:bodyPr/>
          <a:lstStyle/>
          <a:p>
            <a:pPr algn="r"/>
            <a:fld id="{F3477EC8-074D-41C4-94AE-E9EA7CEEA348}" type="slidenum">
              <a:rPr lang="en-US" smtClean="0"/>
              <a:pPr algn="r"/>
              <a:t>80</a:t>
            </a:fld>
            <a:endParaRPr lang="en-US" dirty="0"/>
          </a:p>
        </p:txBody>
      </p:sp>
    </p:spTree>
    <p:extLst>
      <p:ext uri="{BB962C8B-B14F-4D97-AF65-F5344CB8AC3E}">
        <p14:creationId xmlns:p14="http://schemas.microsoft.com/office/powerpoint/2010/main" val="2302661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70896-F317-7740-9832-7CA5A306376B}"/>
              </a:ext>
            </a:extLst>
          </p:cNvPr>
          <p:cNvSpPr>
            <a:spLocks noGrp="1"/>
          </p:cNvSpPr>
          <p:nvPr>
            <p:ph type="title"/>
          </p:nvPr>
        </p:nvSpPr>
        <p:spPr/>
        <p:txBody>
          <a:bodyPr/>
          <a:lstStyle/>
          <a:p>
            <a:r>
              <a:rPr lang="en-US" dirty="0">
                <a:solidFill>
                  <a:srgbClr val="41297D"/>
                </a:solidFill>
              </a:rPr>
              <a:t>Precise Notation</a:t>
            </a:r>
          </a:p>
        </p:txBody>
      </p:sp>
      <p:sp>
        <p:nvSpPr>
          <p:cNvPr id="3" name="Content Placeholder 2">
            <a:extLst>
              <a:ext uri="{FF2B5EF4-FFF2-40B4-BE49-F238E27FC236}">
                <a16:creationId xmlns:a16="http://schemas.microsoft.com/office/drawing/2014/main" id="{B2E7CBE5-0248-E044-9016-D090096F9DE8}"/>
              </a:ext>
            </a:extLst>
          </p:cNvPr>
          <p:cNvSpPr>
            <a:spLocks noGrp="1"/>
          </p:cNvSpPr>
          <p:nvPr>
            <p:ph sz="quarter" idx="12"/>
          </p:nvPr>
        </p:nvSpPr>
        <p:spPr/>
        <p:txBody>
          <a:bodyPr/>
          <a:lstStyle/>
          <a:p>
            <a:r>
              <a:rPr lang="en-US" dirty="0">
                <a:solidFill>
                  <a:schemeClr val="tx1"/>
                </a:solidFill>
              </a:rPr>
              <a:t>Symbols are </a:t>
            </a:r>
          </a:p>
          <a:p>
            <a:pPr lvl="1"/>
            <a:r>
              <a:rPr lang="en-US" dirty="0"/>
              <a:t>an essential part of mathematical understanding,</a:t>
            </a:r>
          </a:p>
          <a:p>
            <a:pPr lvl="1"/>
            <a:r>
              <a:rPr lang="en-US" dirty="0"/>
              <a:t>a communication tool, and</a:t>
            </a:r>
          </a:p>
          <a:p>
            <a:pPr lvl="1"/>
            <a:r>
              <a:rPr lang="en-US" dirty="0"/>
              <a:t>universal around the world.</a:t>
            </a:r>
          </a:p>
        </p:txBody>
      </p:sp>
      <p:sp>
        <p:nvSpPr>
          <p:cNvPr id="9" name="Content Placeholder 8">
            <a:extLst>
              <a:ext uri="{FF2B5EF4-FFF2-40B4-BE49-F238E27FC236}">
                <a16:creationId xmlns:a16="http://schemas.microsoft.com/office/drawing/2014/main" id="{6ABC3E04-11E1-4973-B5B0-7F92F07DDEF5}"/>
              </a:ext>
            </a:extLst>
          </p:cNvPr>
          <p:cNvSpPr>
            <a:spLocks noGrp="1"/>
          </p:cNvSpPr>
          <p:nvPr>
            <p:ph sz="quarter" idx="13"/>
          </p:nvPr>
        </p:nvSpPr>
        <p:spPr/>
        <p:txBody>
          <a:bodyPr/>
          <a:lstStyle/>
          <a:p>
            <a:r>
              <a:rPr lang="en-US" dirty="0">
                <a:solidFill>
                  <a:schemeClr val="tx1"/>
                </a:solidFill>
              </a:rPr>
              <a:t>Symbols often can be categorized into five major categories:</a:t>
            </a:r>
          </a:p>
          <a:p>
            <a:pPr lvl="1"/>
            <a:r>
              <a:rPr lang="en-US" dirty="0"/>
              <a:t>Operations/computations</a:t>
            </a:r>
          </a:p>
          <a:p>
            <a:pPr lvl="1"/>
            <a:r>
              <a:rPr lang="en-US" dirty="0"/>
              <a:t>Relation</a:t>
            </a:r>
          </a:p>
          <a:p>
            <a:pPr lvl="1"/>
            <a:r>
              <a:rPr lang="en-US" dirty="0"/>
              <a:t>Grouping</a:t>
            </a:r>
          </a:p>
          <a:p>
            <a:pPr lvl="1"/>
            <a:r>
              <a:rPr lang="en-US" dirty="0"/>
              <a:t>Sets</a:t>
            </a:r>
          </a:p>
          <a:p>
            <a:pPr lvl="1"/>
            <a:r>
              <a:rPr lang="en-US" dirty="0"/>
              <a:t>Miscellaneous</a:t>
            </a:r>
          </a:p>
        </p:txBody>
      </p:sp>
      <p:sp>
        <p:nvSpPr>
          <p:cNvPr id="4" name="Slide Number Placeholder 3">
            <a:extLst>
              <a:ext uri="{FF2B5EF4-FFF2-40B4-BE49-F238E27FC236}">
                <a16:creationId xmlns:a16="http://schemas.microsoft.com/office/drawing/2014/main" id="{D2262570-C371-E64C-B251-DADC7BB0DDC5}"/>
              </a:ext>
            </a:extLst>
          </p:cNvPr>
          <p:cNvSpPr>
            <a:spLocks noGrp="1"/>
          </p:cNvSpPr>
          <p:nvPr>
            <p:ph type="sldNum" sz="quarter" idx="11"/>
          </p:nvPr>
        </p:nvSpPr>
        <p:spPr/>
        <p:txBody>
          <a:bodyPr/>
          <a:lstStyle/>
          <a:p>
            <a:pPr algn="r"/>
            <a:fld id="{F3477EC8-074D-41C4-94AE-E9EA7CEEA348}" type="slidenum">
              <a:rPr lang="en-US" smtClean="0"/>
              <a:pPr algn="r"/>
              <a:t>81</a:t>
            </a:fld>
            <a:endParaRPr lang="en-US" dirty="0"/>
          </a:p>
        </p:txBody>
      </p:sp>
    </p:spTree>
    <p:extLst>
      <p:ext uri="{BB962C8B-B14F-4D97-AF65-F5344CB8AC3E}">
        <p14:creationId xmlns:p14="http://schemas.microsoft.com/office/powerpoint/2010/main" val="9506361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B0C3-5AC6-0041-B326-0590DDFE7B98}"/>
              </a:ext>
            </a:extLst>
          </p:cNvPr>
          <p:cNvSpPr>
            <a:spLocks noGrp="1"/>
          </p:cNvSpPr>
          <p:nvPr>
            <p:ph type="title"/>
          </p:nvPr>
        </p:nvSpPr>
        <p:spPr/>
        <p:txBody>
          <a:bodyPr/>
          <a:lstStyle/>
          <a:p>
            <a:r>
              <a:rPr lang="en-US" dirty="0">
                <a:solidFill>
                  <a:srgbClr val="41297D"/>
                </a:solidFill>
              </a:rPr>
              <a:t>Symbols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FACDD8-6DBA-CF48-9622-F21987469FCE}"/>
                  </a:ext>
                </a:extLst>
              </p:cNvPr>
              <p:cNvSpPr>
                <a:spLocks noGrp="1"/>
              </p:cNvSpPr>
              <p:nvPr>
                <p:ph sz="quarter" idx="12"/>
              </p:nvPr>
            </p:nvSpPr>
            <p:spPr/>
            <p:txBody>
              <a:bodyPr/>
              <a:lstStyle/>
              <a:p>
                <a:r>
                  <a:rPr lang="en-US" b="1" dirty="0">
                    <a:solidFill>
                      <a:schemeClr val="tx1"/>
                    </a:solidFill>
                  </a:rPr>
                  <a:t>Operations/computation:</a:t>
                </a:r>
                <a:r>
                  <a:rPr lang="en-US" dirty="0">
                    <a:solidFill>
                      <a:schemeClr val="tx1"/>
                    </a:solidFill>
                  </a:rPr>
                  <a:t> </a:t>
                </a:r>
                <a:br>
                  <a:rPr lang="en-US" dirty="0">
                    <a:solidFill>
                      <a:schemeClr val="tx1"/>
                    </a:solidFill>
                  </a:rPr>
                </a:br>
                <a:r>
                  <a:rPr lang="en-US" dirty="0">
                    <a:solidFill>
                      <a:schemeClr val="tx2"/>
                    </a:solidFill>
                  </a:rPr>
                  <a:t>+, -, </a:t>
                </a:r>
                <a:r>
                  <a:rPr lang="en-US" dirty="0">
                    <a:solidFill>
                      <a:schemeClr val="tx2"/>
                    </a:solidFill>
                    <a:sym typeface="Symbol" panose="05050102010706020507" pitchFamily="18" charset="2"/>
                  </a:rPr>
                  <a:t>, , </a:t>
                </a:r>
                <a:r>
                  <a:rPr lang="en-US" dirty="0">
                    <a:solidFill>
                      <a:schemeClr val="tx2"/>
                    </a:solidFill>
                  </a:rPr>
                  <a:t>*, </a:t>
                </a:r>
                <a:r>
                  <a:rPr lang="en-US" dirty="0">
                    <a:solidFill>
                      <a:schemeClr val="tx2"/>
                    </a:solidFill>
                    <a:sym typeface="Symbol" panose="05050102010706020507" pitchFamily="18" charset="2"/>
                  </a:rPr>
                  <a:t></a:t>
                </a:r>
                <a:endParaRPr lang="en-US" dirty="0">
                  <a:solidFill>
                    <a:schemeClr val="tx1"/>
                  </a:solidFill>
                </a:endParaRPr>
              </a:p>
              <a:p>
                <a:pPr>
                  <a:spcBef>
                    <a:spcPts val="2400"/>
                  </a:spcBef>
                </a:pPr>
                <a:r>
                  <a:rPr lang="en-US" b="1" dirty="0">
                    <a:solidFill>
                      <a:schemeClr val="tx1"/>
                    </a:solidFill>
                  </a:rPr>
                  <a:t>Relations:</a:t>
                </a:r>
                <a:r>
                  <a:rPr lang="en-US" dirty="0">
                    <a:solidFill>
                      <a:schemeClr val="tx1"/>
                    </a:solidFill>
                  </a:rPr>
                  <a:t> </a:t>
                </a:r>
                <a:br>
                  <a:rPr lang="en-US" dirty="0">
                    <a:solidFill>
                      <a:schemeClr val="tx1"/>
                    </a:solidFill>
                  </a:rPr>
                </a:br>
                <a:r>
                  <a:rPr lang="en-US" dirty="0">
                    <a:solidFill>
                      <a:schemeClr val="tx2"/>
                    </a:solidFill>
                  </a:rPr>
                  <a:t>:, =, &lt;, &gt;, </a:t>
                </a:r>
                <a14:m>
                  <m:oMath xmlns:m="http://schemas.openxmlformats.org/officeDocument/2006/math">
                    <m:r>
                      <a:rPr lang="en-US" i="1" smtClean="0">
                        <a:solidFill>
                          <a:schemeClr val="tx2"/>
                        </a:solidFill>
                        <a:latin typeface="Cambria Math" panose="02040503050406030204" pitchFamily="18" charset="0"/>
                        <a:ea typeface="Cambria Math" panose="02040503050406030204" pitchFamily="18" charset="0"/>
                      </a:rPr>
                      <m:t>≠</m:t>
                    </m:r>
                    <m:r>
                      <a:rPr lang="en-US" b="0" i="1" smtClean="0">
                        <a:solidFill>
                          <a:schemeClr val="tx2"/>
                        </a:solidFill>
                        <a:latin typeface="Cambria Math" panose="02040503050406030204" pitchFamily="18" charset="0"/>
                        <a:ea typeface="Cambria Math" panose="02040503050406030204" pitchFamily="18" charset="0"/>
                      </a:rPr>
                      <m:t>, =, ∝, ≪, ≫, ≤, ≥, ≅, ≈</m:t>
                    </m:r>
                  </m:oMath>
                </a14:m>
                <a:endParaRPr lang="en-US" dirty="0">
                  <a:solidFill>
                    <a:schemeClr val="tx2"/>
                  </a:solidFill>
                </a:endParaRPr>
              </a:p>
              <a:p>
                <a:pPr>
                  <a:spcBef>
                    <a:spcPts val="2400"/>
                  </a:spcBef>
                </a:pPr>
                <a:r>
                  <a:rPr lang="en-US" b="1" dirty="0">
                    <a:solidFill>
                      <a:schemeClr val="tx1"/>
                    </a:solidFill>
                  </a:rPr>
                  <a:t>Groupings: </a:t>
                </a:r>
                <a:br>
                  <a:rPr lang="en-US" b="1" dirty="0">
                    <a:solidFill>
                      <a:schemeClr val="tx1"/>
                    </a:solidFill>
                  </a:rPr>
                </a:br>
                <a:r>
                  <a:rPr lang="en-US" dirty="0">
                    <a:solidFill>
                      <a:schemeClr val="tx2"/>
                    </a:solidFill>
                  </a:rPr>
                  <a:t>( ), [ ], { }, | |, {[( )]}</a:t>
                </a:r>
              </a:p>
            </p:txBody>
          </p:sp>
        </mc:Choice>
        <mc:Fallback xmlns="">
          <p:sp>
            <p:nvSpPr>
              <p:cNvPr id="3" name="Content Placeholder 2">
                <a:extLst>
                  <a:ext uri="{FF2B5EF4-FFF2-40B4-BE49-F238E27FC236}">
                    <a16:creationId xmlns:a16="http://schemas.microsoft.com/office/drawing/2014/main" id="{75FACDD8-6DBA-CF48-9622-F21987469FCE}"/>
                  </a:ext>
                </a:extLst>
              </p:cNvPr>
              <p:cNvSpPr>
                <a:spLocks noGrp="1" noRot="1" noChangeAspect="1" noMove="1" noResize="1" noEditPoints="1" noAdjustHandles="1" noChangeArrowheads="1" noChangeShapeType="1" noTextEdit="1"/>
              </p:cNvSpPr>
              <p:nvPr>
                <p:ph sz="quarter" idx="12"/>
              </p:nvPr>
            </p:nvSpPr>
            <p:spPr>
              <a:blipFill>
                <a:blip r:embed="rId3"/>
                <a:stretch>
                  <a:fillRect l="-3432" t="-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2F9FE1A-032F-CC42-941E-476D26820685}"/>
                  </a:ext>
                </a:extLst>
              </p:cNvPr>
              <p:cNvSpPr>
                <a:spLocks noGrp="1"/>
              </p:cNvSpPr>
              <p:nvPr>
                <p:ph sz="quarter" idx="13"/>
              </p:nvPr>
            </p:nvSpPr>
            <p:spPr/>
            <p:txBody>
              <a:bodyPr/>
              <a:lstStyle/>
              <a:p>
                <a:r>
                  <a:rPr lang="en-US" b="1" dirty="0">
                    <a:solidFill>
                      <a:schemeClr val="tx1"/>
                    </a:solidFill>
                  </a:rPr>
                  <a:t>Sets:</a:t>
                </a:r>
                <a:r>
                  <a:rPr lang="en-US" dirty="0">
                    <a:solidFill>
                      <a:schemeClr val="tx1"/>
                    </a:solidFill>
                  </a:rPr>
                  <a:t> </a:t>
                </a:r>
                <a:br>
                  <a:rPr lang="en-US" i="1" dirty="0">
                    <a:solidFill>
                      <a:schemeClr val="tx2"/>
                    </a:solidFill>
                    <a:latin typeface="Cambria Math" panose="02040503050406030204" pitchFamily="18" charset="0"/>
                    <a:ea typeface="Cambria Math" panose="02040503050406030204" pitchFamily="18" charset="0"/>
                  </a:rPr>
                </a:br>
                <a14:m>
                  <m:oMath xmlns:m="http://schemas.openxmlformats.org/officeDocument/2006/math">
                    <m:r>
                      <a:rPr lang="en-US" i="1" smtClean="0">
                        <a:solidFill>
                          <a:schemeClr val="tx2"/>
                        </a:solidFill>
                        <a:latin typeface="Cambria Math" panose="02040503050406030204" pitchFamily="18" charset="0"/>
                        <a:ea typeface="Cambria Math" panose="02040503050406030204" pitchFamily="18" charset="0"/>
                      </a:rPr>
                      <m:t>∅</m:t>
                    </m:r>
                    <m:r>
                      <a:rPr lang="en-US" b="0" i="1" smtClean="0">
                        <a:solidFill>
                          <a:schemeClr val="tx2"/>
                        </a:solidFill>
                        <a:latin typeface="Cambria Math" panose="02040503050406030204" pitchFamily="18" charset="0"/>
                        <a:ea typeface="Cambria Math" panose="02040503050406030204" pitchFamily="18" charset="0"/>
                      </a:rPr>
                      <m:t>, ∈, </m:t>
                    </m:r>
                  </m:oMath>
                </a14:m>
                <a:r>
                  <a:rPr lang="en-US" dirty="0">
                    <a:solidFill>
                      <a:schemeClr val="tx2"/>
                    </a:solidFill>
                  </a:rPr>
                  <a:t>{ }</a:t>
                </a:r>
                <a:endParaRPr lang="en-US" dirty="0">
                  <a:solidFill>
                    <a:schemeClr val="tx1"/>
                  </a:solidFill>
                </a:endParaRPr>
              </a:p>
              <a:p>
                <a:pPr marL="237744" indent="-237744">
                  <a:spcBef>
                    <a:spcPts val="2400"/>
                  </a:spcBef>
                </a:pPr>
                <a:r>
                  <a:rPr lang="en-US" b="1" dirty="0">
                    <a:solidFill>
                      <a:schemeClr val="tx1"/>
                    </a:solidFill>
                  </a:rPr>
                  <a:t>Miscellaneous: </a:t>
                </a:r>
                <a:br>
                  <a:rPr lang="en-US" b="1" dirty="0">
                    <a:solidFill>
                      <a:schemeClr val="tx1"/>
                    </a:solidFill>
                  </a:rPr>
                </a:br>
                <a14:m>
                  <m:oMath xmlns:m="http://schemas.openxmlformats.org/officeDocument/2006/math">
                    <m:rad>
                      <m:radPr>
                        <m:degHide m:val="on"/>
                        <m:ctrlPr>
                          <a:rPr lang="en-US" i="1" smtClean="0">
                            <a:solidFill>
                              <a:schemeClr val="tx2"/>
                            </a:solidFill>
                            <a:latin typeface="Cambria Math" panose="02040503050406030204" pitchFamily="18" charset="0"/>
                            <a:ea typeface="Cambria Math" panose="02040503050406030204" pitchFamily="18" charset="0"/>
                          </a:rPr>
                        </m:ctrlPr>
                      </m:radPr>
                      <m:deg/>
                      <m:e/>
                    </m:rad>
                    <m:r>
                      <a:rPr lang="en-US" b="0" i="1" smtClean="0">
                        <a:solidFill>
                          <a:schemeClr val="tx2"/>
                        </a:solidFill>
                        <a:latin typeface="Cambria Math" panose="02040503050406030204" pitchFamily="18" charset="0"/>
                        <a:ea typeface="Cambria Math" panose="02040503050406030204" pitchFamily="18" charset="0"/>
                      </a:rPr>
                      <m:t>, %, °, ∞, ⋯</m:t>
                    </m:r>
                  </m:oMath>
                </a14:m>
                <a:endParaRPr lang="en-US" dirty="0">
                  <a:solidFill>
                    <a:schemeClr val="tx2"/>
                  </a:solidFill>
                </a:endParaRPr>
              </a:p>
            </p:txBody>
          </p:sp>
        </mc:Choice>
        <mc:Fallback xmlns="">
          <p:sp>
            <p:nvSpPr>
              <p:cNvPr id="5" name="Content Placeholder 4">
                <a:extLst>
                  <a:ext uri="{FF2B5EF4-FFF2-40B4-BE49-F238E27FC236}">
                    <a16:creationId xmlns:a16="http://schemas.microsoft.com/office/drawing/2014/main" id="{12F9FE1A-032F-CC42-941E-476D26820685}"/>
                  </a:ext>
                </a:extLst>
              </p:cNvPr>
              <p:cNvSpPr>
                <a:spLocks noGrp="1" noRot="1" noChangeAspect="1" noMove="1" noResize="1" noEditPoints="1" noAdjustHandles="1" noChangeArrowheads="1" noChangeShapeType="1" noTextEdit="1"/>
              </p:cNvSpPr>
              <p:nvPr>
                <p:ph sz="quarter" idx="13"/>
              </p:nvPr>
            </p:nvSpPr>
            <p:spPr>
              <a:blipFill>
                <a:blip r:embed="rId4"/>
                <a:stretch>
                  <a:fillRect l="-3547" t="-64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AC08F84-9435-654A-AAF0-727A3BB225AF}"/>
              </a:ext>
            </a:extLst>
          </p:cNvPr>
          <p:cNvSpPr>
            <a:spLocks noGrp="1"/>
          </p:cNvSpPr>
          <p:nvPr>
            <p:ph type="sldNum" sz="quarter" idx="11"/>
          </p:nvPr>
        </p:nvSpPr>
        <p:spPr/>
        <p:txBody>
          <a:bodyPr/>
          <a:lstStyle/>
          <a:p>
            <a:pPr algn="r"/>
            <a:fld id="{F3477EC8-074D-41C4-94AE-E9EA7CEEA348}" type="slidenum">
              <a:rPr lang="en-US" smtClean="0"/>
              <a:pPr algn="r"/>
              <a:t>82</a:t>
            </a:fld>
            <a:endParaRPr lang="en-US" dirty="0"/>
          </a:p>
        </p:txBody>
      </p:sp>
    </p:spTree>
    <p:extLst>
      <p:ext uri="{BB962C8B-B14F-4D97-AF65-F5344CB8AC3E}">
        <p14:creationId xmlns:p14="http://schemas.microsoft.com/office/powerpoint/2010/main" val="400318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661E-C4D8-9F49-860E-43634290DC79}"/>
              </a:ext>
            </a:extLst>
          </p:cNvPr>
          <p:cNvSpPr>
            <a:spLocks noGrp="1"/>
          </p:cNvSpPr>
          <p:nvPr>
            <p:ph type="title"/>
          </p:nvPr>
        </p:nvSpPr>
        <p:spPr/>
        <p:txBody>
          <a:bodyPr wrap="square" anchor="b">
            <a:normAutofit/>
          </a:bodyPr>
          <a:lstStyle/>
          <a:p>
            <a:r>
              <a:rPr lang="en-US" dirty="0">
                <a:solidFill>
                  <a:srgbClr val="41297D"/>
                </a:solidFill>
              </a:rPr>
              <a:t>Commonly Used Notation</a:t>
            </a:r>
          </a:p>
        </p:txBody>
      </p:sp>
      <p:sp>
        <p:nvSpPr>
          <p:cNvPr id="3" name="Content Placeholder 2">
            <a:extLst>
              <a:ext uri="{FF2B5EF4-FFF2-40B4-BE49-F238E27FC236}">
                <a16:creationId xmlns:a16="http://schemas.microsoft.com/office/drawing/2014/main" id="{1F76AA47-0D87-5244-9B0D-3B8F49871BCF}"/>
              </a:ext>
            </a:extLst>
          </p:cNvPr>
          <p:cNvSpPr>
            <a:spLocks noGrp="1"/>
          </p:cNvSpPr>
          <p:nvPr>
            <p:ph sz="quarter" idx="12"/>
          </p:nvPr>
        </p:nvSpPr>
        <p:spPr>
          <a:xfrm>
            <a:off x="916517" y="1676400"/>
            <a:ext cx="5325535" cy="4646613"/>
          </a:xfrm>
        </p:spPr>
        <p:txBody>
          <a:bodyPr wrap="square" anchor="t">
            <a:normAutofit/>
          </a:bodyPr>
          <a:lstStyle/>
          <a:p>
            <a:pPr marL="342900" indent="-342900">
              <a:buFont typeface="Arial" panose="020B0604020202020204" pitchFamily="34" charset="0"/>
              <a:buChar char="•"/>
            </a:pPr>
            <a:r>
              <a:rPr lang="en-US" dirty="0">
                <a:solidFill>
                  <a:schemeClr val="tx1"/>
                </a:solidFill>
              </a:rPr>
              <a:t>As you read the chapter, any surprises? </a:t>
            </a:r>
          </a:p>
          <a:p>
            <a:pPr marL="342900" indent="-342900">
              <a:buFont typeface="Arial" panose="020B0604020202020204" pitchFamily="34" charset="0"/>
              <a:buChar char="•"/>
            </a:pPr>
            <a:r>
              <a:rPr lang="en-US" dirty="0">
                <a:solidFill>
                  <a:schemeClr val="tx1"/>
                </a:solidFill>
              </a:rPr>
              <a:t>What notations do you use that you want to “purge”?</a:t>
            </a:r>
          </a:p>
          <a:p>
            <a:pPr marL="342900" indent="-342900">
              <a:buFont typeface="Arial" panose="020B0604020202020204" pitchFamily="34" charset="0"/>
              <a:buChar char="•"/>
            </a:pPr>
            <a:r>
              <a:rPr lang="en-US" dirty="0">
                <a:solidFill>
                  <a:schemeClr val="tx1"/>
                </a:solidFill>
              </a:rPr>
              <a:t>What notations do you see as the most challenging for students? What notations or symbols are the most confusing for students?</a:t>
            </a:r>
          </a:p>
        </p:txBody>
      </p:sp>
      <p:sp>
        <p:nvSpPr>
          <p:cNvPr id="4" name="Slide Number Placeholder 3">
            <a:extLst>
              <a:ext uri="{FF2B5EF4-FFF2-40B4-BE49-F238E27FC236}">
                <a16:creationId xmlns:a16="http://schemas.microsoft.com/office/drawing/2014/main" id="{0C16D33D-B09D-9C4D-B727-4C1AAC47D311}"/>
              </a:ext>
            </a:extLst>
          </p:cNvPr>
          <p:cNvSpPr>
            <a:spLocks noGrp="1"/>
          </p:cNvSpPr>
          <p:nvPr>
            <p:ph type="sldNum" sz="quarter" idx="11"/>
          </p:nvPr>
        </p:nvSpPr>
        <p:spPr/>
        <p:txBody>
          <a:bodyPr wrap="none">
            <a:normAutofit/>
          </a:bodyPr>
          <a:lstStyle/>
          <a:p>
            <a:pPr algn="r">
              <a:spcAft>
                <a:spcPts val="600"/>
              </a:spcAft>
            </a:pPr>
            <a:fld id="{F3477EC8-074D-41C4-94AE-E9EA7CEEA348}" type="slidenum">
              <a:rPr lang="en-US" smtClean="0"/>
              <a:pPr algn="r">
                <a:spcAft>
                  <a:spcPts val="600"/>
                </a:spcAft>
              </a:pPr>
              <a:t>83</a:t>
            </a:fld>
            <a:endParaRPr lang="en-US" dirty="0"/>
          </a:p>
        </p:txBody>
      </p:sp>
      <p:pic>
        <p:nvPicPr>
          <p:cNvPr id="6" name="Video 5" descr="Picture of chalkboard with math equations, playing video shows 3D effect">
            <a:extLst>
              <a:ext uri="{FF2B5EF4-FFF2-40B4-BE49-F238E27FC236}">
                <a16:creationId xmlns:a16="http://schemas.microsoft.com/office/drawing/2014/main" id="{DE5E540A-DC0A-47FC-9888-492560F02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520" r="28119" b="1"/>
          <a:stretch/>
        </p:blipFill>
        <p:spPr>
          <a:xfrm>
            <a:off x="7111239" y="1765300"/>
            <a:ext cx="4121641" cy="4053329"/>
          </a:xfrm>
          <a:prstGeom prst="rect">
            <a:avLst/>
          </a:prstGeom>
          <a:noFill/>
        </p:spPr>
      </p:pic>
    </p:spTree>
    <p:extLst>
      <p:ext uri="{BB962C8B-B14F-4D97-AF65-F5344CB8AC3E}">
        <p14:creationId xmlns:p14="http://schemas.microsoft.com/office/powerpoint/2010/main" val="3213820297"/>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6"/>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B75D-605A-6C4B-9D04-2E3B2420EF29}"/>
              </a:ext>
            </a:extLst>
          </p:cNvPr>
          <p:cNvSpPr>
            <a:spLocks noGrp="1"/>
          </p:cNvSpPr>
          <p:nvPr>
            <p:ph type="ctrTitle"/>
          </p:nvPr>
        </p:nvSpPr>
        <p:spPr/>
        <p:txBody>
          <a:bodyPr>
            <a:normAutofit/>
          </a:bodyPr>
          <a:lstStyle/>
          <a:p>
            <a:r>
              <a:rPr lang="en-US" sz="6000" dirty="0"/>
              <a:t>Next Steps</a:t>
            </a:r>
          </a:p>
        </p:txBody>
      </p:sp>
      <p:sp>
        <p:nvSpPr>
          <p:cNvPr id="8" name="Subtitle 7">
            <a:extLst>
              <a:ext uri="{FF2B5EF4-FFF2-40B4-BE49-F238E27FC236}">
                <a16:creationId xmlns:a16="http://schemas.microsoft.com/office/drawing/2014/main" id="{70A2407A-2959-4AA5-981A-30DE00D18C8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80826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E0BE-F26E-EC40-958F-331607DCAD25}"/>
              </a:ext>
            </a:extLst>
          </p:cNvPr>
          <p:cNvSpPr>
            <a:spLocks noGrp="1"/>
          </p:cNvSpPr>
          <p:nvPr>
            <p:ph type="title"/>
          </p:nvPr>
        </p:nvSpPr>
        <p:spPr/>
        <p:txBody>
          <a:bodyPr/>
          <a:lstStyle/>
          <a:p>
            <a:r>
              <a:rPr lang="en-US" dirty="0">
                <a:solidFill>
                  <a:srgbClr val="41297D"/>
                </a:solidFill>
                <a:latin typeface="+mj-lt"/>
              </a:rPr>
              <a:t>Homework</a:t>
            </a:r>
          </a:p>
        </p:txBody>
      </p:sp>
      <p:sp>
        <p:nvSpPr>
          <p:cNvPr id="3" name="Content Placeholder 2">
            <a:extLst>
              <a:ext uri="{FF2B5EF4-FFF2-40B4-BE49-F238E27FC236}">
                <a16:creationId xmlns:a16="http://schemas.microsoft.com/office/drawing/2014/main" id="{A6C7D92E-40C8-AA45-AADF-1C3FFF4D3755}"/>
              </a:ext>
            </a:extLst>
          </p:cNvPr>
          <p:cNvSpPr>
            <a:spLocks noGrp="1"/>
          </p:cNvSpPr>
          <p:nvPr>
            <p:ph idx="1"/>
          </p:nvPr>
        </p:nvSpPr>
        <p:spPr>
          <a:xfrm>
            <a:off x="916518" y="1662326"/>
            <a:ext cx="10966265" cy="3795721"/>
          </a:xfrm>
        </p:spPr>
        <p:txBody>
          <a:bodyPr/>
          <a:lstStyle/>
          <a:p>
            <a:r>
              <a:rPr lang="en-US" dirty="0"/>
              <a:t>Complete the assigned reading: Chapter 4: Mental Images That Last</a:t>
            </a:r>
          </a:p>
          <a:p>
            <a:r>
              <a:rPr lang="en-US" dirty="0"/>
              <a:t>While reading, consider the following: </a:t>
            </a:r>
          </a:p>
          <a:p>
            <a:pPr lvl="1"/>
            <a:r>
              <a:rPr lang="en-US" dirty="0"/>
              <a:t>What are representations and what are categories of representations? </a:t>
            </a:r>
          </a:p>
          <a:p>
            <a:pPr lvl="1"/>
            <a:r>
              <a:rPr lang="en-US" dirty="0"/>
              <a:t>What challenges should we consider when planning instruction on representation? </a:t>
            </a:r>
          </a:p>
          <a:p>
            <a:pPr lvl="1"/>
            <a:r>
              <a:rPr lang="en-US" dirty="0"/>
              <a:t>How do students benefit from the use of representations? </a:t>
            </a:r>
          </a:p>
          <a:p>
            <a:r>
              <a:rPr lang="en-US" dirty="0"/>
              <a:t>Plan for our next session: </a:t>
            </a:r>
            <a:r>
              <a:rPr lang="en-US" dirty="0">
                <a:highlight>
                  <a:srgbClr val="FFFF00"/>
                </a:highlight>
              </a:rPr>
              <a:t>DATE</a:t>
            </a:r>
          </a:p>
        </p:txBody>
      </p:sp>
      <p:sp>
        <p:nvSpPr>
          <p:cNvPr id="4" name="Slide Number Placeholder 3">
            <a:extLst>
              <a:ext uri="{FF2B5EF4-FFF2-40B4-BE49-F238E27FC236}">
                <a16:creationId xmlns:a16="http://schemas.microsoft.com/office/drawing/2014/main" id="{B90AB29F-0BEF-044C-8811-560D378E2FB2}"/>
              </a:ext>
            </a:extLst>
          </p:cNvPr>
          <p:cNvSpPr>
            <a:spLocks noGrp="1"/>
          </p:cNvSpPr>
          <p:nvPr>
            <p:ph type="sldNum" sz="quarter" idx="10"/>
          </p:nvPr>
        </p:nvSpPr>
        <p:spPr/>
        <p:txBody>
          <a:bodyPr/>
          <a:lstStyle/>
          <a:p>
            <a:pPr algn="r"/>
            <a:fld id="{F3477EC8-074D-41C4-94AE-E9EA7CEEA348}" type="slidenum">
              <a:rPr lang="en-US" smtClean="0"/>
              <a:pPr algn="r"/>
              <a:t>85</a:t>
            </a:fld>
            <a:endParaRPr lang="en-US" dirty="0"/>
          </a:p>
        </p:txBody>
      </p:sp>
    </p:spTree>
    <p:extLst>
      <p:ext uri="{BB962C8B-B14F-4D97-AF65-F5344CB8AC3E}">
        <p14:creationId xmlns:p14="http://schemas.microsoft.com/office/powerpoint/2010/main" val="2063028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79359"/>
            <a:ext cx="9144000" cy="1846659"/>
          </a:xfrm>
        </p:spPr>
        <p:txBody>
          <a:bodyPr wrap="square" anchor="b">
            <a:normAutofit/>
          </a:bodyPr>
          <a:lstStyle/>
          <a:p>
            <a:r>
              <a:rPr lang="en-US" dirty="0"/>
              <a:t>Book Study</a:t>
            </a:r>
          </a:p>
        </p:txBody>
      </p:sp>
      <p:sp>
        <p:nvSpPr>
          <p:cNvPr id="4" name="Text Placeholder 3">
            <a:extLst>
              <a:ext uri="{FF2B5EF4-FFF2-40B4-BE49-F238E27FC236}">
                <a16:creationId xmlns:a16="http://schemas.microsoft.com/office/drawing/2014/main" id="{134F0F30-DF26-43A4-919E-34E3997C4D74}"/>
              </a:ext>
            </a:extLst>
          </p:cNvPr>
          <p:cNvSpPr>
            <a:spLocks noGrp="1"/>
          </p:cNvSpPr>
          <p:nvPr>
            <p:ph type="subTitle" idx="1"/>
          </p:nvPr>
        </p:nvSpPr>
        <p:spPr>
          <a:xfrm>
            <a:off x="1524000" y="3531982"/>
            <a:ext cx="9144000" cy="1655762"/>
          </a:xfrm>
        </p:spPr>
        <p:txBody>
          <a:bodyPr wrap="square" anchor="t">
            <a:normAutofit/>
          </a:bodyPr>
          <a:lstStyle/>
          <a:p>
            <a:r>
              <a:rPr lang="en-US" dirty="0"/>
              <a:t>Session 4: Chapter 4: Mental Images That Last: Cohesive and Consistent Representations </a:t>
            </a:r>
          </a:p>
        </p:txBody>
      </p:sp>
    </p:spTree>
    <p:extLst>
      <p:ext uri="{BB962C8B-B14F-4D97-AF65-F5344CB8AC3E}">
        <p14:creationId xmlns:p14="http://schemas.microsoft.com/office/powerpoint/2010/main" val="10462872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1924-76C3-D94D-B7A8-6E0EE2DB23C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2C69C55-B3C0-4440-BF8C-3D4E23E33C4A}"/>
              </a:ext>
            </a:extLst>
          </p:cNvPr>
          <p:cNvSpPr>
            <a:spLocks noGrp="1"/>
          </p:cNvSpPr>
          <p:nvPr>
            <p:ph idx="1"/>
          </p:nvPr>
        </p:nvSpPr>
        <p:spPr/>
        <p:txBody>
          <a:bodyPr/>
          <a:lstStyle/>
          <a:p>
            <a:r>
              <a:rPr lang="en-US" dirty="0"/>
              <a:t>Warm-Up</a:t>
            </a:r>
          </a:p>
          <a:p>
            <a:r>
              <a:rPr lang="en-US" dirty="0"/>
              <a:t>Representations</a:t>
            </a:r>
          </a:p>
          <a:p>
            <a:r>
              <a:rPr lang="en-US" dirty="0"/>
              <a:t>Use of Representations to Communicate Thinking</a:t>
            </a:r>
          </a:p>
          <a:p>
            <a:r>
              <a:rPr lang="en-US" dirty="0"/>
              <a:t>Next Steps</a:t>
            </a:r>
          </a:p>
        </p:txBody>
      </p:sp>
      <p:sp>
        <p:nvSpPr>
          <p:cNvPr id="4" name="Slide Number Placeholder 3">
            <a:extLst>
              <a:ext uri="{FF2B5EF4-FFF2-40B4-BE49-F238E27FC236}">
                <a16:creationId xmlns:a16="http://schemas.microsoft.com/office/drawing/2014/main" id="{38E2815A-9804-A346-8CB2-1FEDC43BE0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7360632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EAC8-8A2F-5FD3-2E8C-A655F844D2C1}"/>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A14C9719-9EDC-5B0C-D14A-D302BE4F8D28}"/>
              </a:ext>
            </a:extLst>
          </p:cNvPr>
          <p:cNvSpPr>
            <a:spLocks noGrp="1"/>
          </p:cNvSpPr>
          <p:nvPr>
            <p:ph idx="1"/>
          </p:nvPr>
        </p:nvSpPr>
        <p:spPr/>
        <p:txBody>
          <a:bodyPr/>
          <a:lstStyle/>
          <a:p>
            <a:r>
              <a:rPr lang="en-US" dirty="0"/>
              <a:t>Describe the impact of using representations to communicate mathematical thinking.</a:t>
            </a:r>
          </a:p>
          <a:p>
            <a:r>
              <a:rPr lang="en-US" dirty="0"/>
              <a:t>Differentiate multiple representations and identify the impact of using multiple forms.</a:t>
            </a:r>
          </a:p>
          <a:p>
            <a:r>
              <a:rPr lang="en-US" dirty="0"/>
              <a:t>Identify how representations increase student conceptual understanding. </a:t>
            </a:r>
          </a:p>
          <a:p>
            <a:r>
              <a:rPr lang="en-US" dirty="0"/>
              <a:t>Recognize how to incorporate more representations into your classroom.</a:t>
            </a:r>
          </a:p>
        </p:txBody>
      </p:sp>
      <p:sp>
        <p:nvSpPr>
          <p:cNvPr id="4" name="Slide Number Placeholder 3">
            <a:extLst>
              <a:ext uri="{FF2B5EF4-FFF2-40B4-BE49-F238E27FC236}">
                <a16:creationId xmlns:a16="http://schemas.microsoft.com/office/drawing/2014/main" id="{5FBA03F6-8C93-E4D7-8A17-89EC055A9942}"/>
              </a:ext>
            </a:extLst>
          </p:cNvPr>
          <p:cNvSpPr>
            <a:spLocks noGrp="1"/>
          </p:cNvSpPr>
          <p:nvPr>
            <p:ph type="sldNum" sz="quarter" idx="10"/>
          </p:nvPr>
        </p:nvSpPr>
        <p:spPr/>
        <p:txBody>
          <a:bodyPr/>
          <a:lstStyle/>
          <a:p>
            <a:pPr algn="r"/>
            <a:fld id="{F3477EC8-074D-41C4-94AE-E9EA7CEEA348}" type="slidenum">
              <a:rPr lang="en-US" smtClean="0"/>
              <a:pPr algn="r"/>
              <a:t>88</a:t>
            </a:fld>
            <a:endParaRPr lang="en-US" dirty="0"/>
          </a:p>
        </p:txBody>
      </p:sp>
    </p:spTree>
    <p:extLst>
      <p:ext uri="{BB962C8B-B14F-4D97-AF65-F5344CB8AC3E}">
        <p14:creationId xmlns:p14="http://schemas.microsoft.com/office/powerpoint/2010/main" val="1984197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A26F-257E-A84C-8442-F4EDDC117143}"/>
              </a:ext>
            </a:extLst>
          </p:cNvPr>
          <p:cNvSpPr>
            <a:spLocks noGrp="1"/>
          </p:cNvSpPr>
          <p:nvPr>
            <p:ph type="ctrTitle"/>
          </p:nvPr>
        </p:nvSpPr>
        <p:spPr/>
        <p:txBody>
          <a:bodyPr/>
          <a:lstStyle/>
          <a:p>
            <a:r>
              <a:rPr lang="en-US" dirty="0"/>
              <a:t>Warm-Up</a:t>
            </a:r>
          </a:p>
        </p:txBody>
      </p:sp>
      <p:sp>
        <p:nvSpPr>
          <p:cNvPr id="6" name="Subtitle 5">
            <a:extLst>
              <a:ext uri="{FF2B5EF4-FFF2-40B4-BE49-F238E27FC236}">
                <a16:creationId xmlns:a16="http://schemas.microsoft.com/office/drawing/2014/main" id="{826AC632-8B5D-41DF-983D-1344618D35B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05769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B522-E1D0-4D8D-B823-65850C04F26D}"/>
              </a:ext>
            </a:extLst>
          </p:cNvPr>
          <p:cNvSpPr>
            <a:spLocks noGrp="1"/>
          </p:cNvSpPr>
          <p:nvPr>
            <p:ph type="title"/>
          </p:nvPr>
        </p:nvSpPr>
        <p:spPr/>
        <p:txBody>
          <a:bodyPr/>
          <a:lstStyle/>
          <a:p>
            <a:r>
              <a:rPr lang="en-US" dirty="0"/>
              <a:t>Lessons Learned: Suggestions for Success </a:t>
            </a:r>
            <a:r>
              <a:rPr lang="en-US" dirty="0">
                <a:solidFill>
                  <a:schemeClr val="bg1"/>
                </a:solidFill>
              </a:rPr>
              <a:t>(continued-2)</a:t>
            </a:r>
            <a:endParaRPr lang="en-US" dirty="0"/>
          </a:p>
        </p:txBody>
      </p:sp>
      <p:sp>
        <p:nvSpPr>
          <p:cNvPr id="3" name="Content Placeholder 2">
            <a:extLst>
              <a:ext uri="{FF2B5EF4-FFF2-40B4-BE49-F238E27FC236}">
                <a16:creationId xmlns:a16="http://schemas.microsoft.com/office/drawing/2014/main" id="{47553A52-955D-4CAA-AD28-B77CEC1433E8}"/>
              </a:ext>
            </a:extLst>
          </p:cNvPr>
          <p:cNvSpPr>
            <a:spLocks noGrp="1"/>
          </p:cNvSpPr>
          <p:nvPr>
            <p:ph idx="1"/>
          </p:nvPr>
        </p:nvSpPr>
        <p:spPr>
          <a:xfrm>
            <a:off x="916518" y="1662326"/>
            <a:ext cx="10966265" cy="2774995"/>
          </a:xfrm>
        </p:spPr>
        <p:txBody>
          <a:bodyPr/>
          <a:lstStyle/>
          <a:p>
            <a:r>
              <a:rPr lang="en-US" dirty="0"/>
              <a:t>Take attendance to monitor participation and ensure that participants are meeting expectations set for incentives, if applicable (e.g., attending X number of sessions earns continuing education hours). </a:t>
            </a:r>
          </a:p>
          <a:p>
            <a:r>
              <a:rPr lang="en-US" dirty="0"/>
              <a:t>Send out follow-up emails after each session to reiterate expectations and work to be completed by the next session. </a:t>
            </a:r>
          </a:p>
        </p:txBody>
      </p:sp>
      <p:sp>
        <p:nvSpPr>
          <p:cNvPr id="4" name="Slide Number Placeholder 3">
            <a:extLst>
              <a:ext uri="{FF2B5EF4-FFF2-40B4-BE49-F238E27FC236}">
                <a16:creationId xmlns:a16="http://schemas.microsoft.com/office/drawing/2014/main" id="{B64CAADC-229F-4800-B722-9064CCE06315}"/>
              </a:ext>
            </a:extLst>
          </p:cNvPr>
          <p:cNvSpPr>
            <a:spLocks noGrp="1"/>
          </p:cNvSpPr>
          <p:nvPr>
            <p:ph type="sldNum" sz="quarter" idx="10"/>
          </p:nvPr>
        </p:nvSpPr>
        <p:spPr/>
        <p:txBody>
          <a:bodyPr/>
          <a:lstStyle/>
          <a:p>
            <a:pPr algn="r"/>
            <a:fld id="{F3477EC8-074D-41C4-94AE-E9EA7CEEA348}" type="slidenum">
              <a:rPr lang="en-US" smtClean="0"/>
              <a:pPr algn="r"/>
              <a:t>9</a:t>
            </a:fld>
            <a:endParaRPr lang="en-US" dirty="0"/>
          </a:p>
        </p:txBody>
      </p:sp>
    </p:spTree>
    <p:extLst>
      <p:ext uri="{BB962C8B-B14F-4D97-AF65-F5344CB8AC3E}">
        <p14:creationId xmlns:p14="http://schemas.microsoft.com/office/powerpoint/2010/main" val="33852052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7E72E-1130-8E45-A070-0D0B28ACD82E}"/>
              </a:ext>
            </a:extLst>
          </p:cNvPr>
          <p:cNvSpPr>
            <a:spLocks noGrp="1"/>
          </p:cNvSpPr>
          <p:nvPr>
            <p:ph type="title"/>
          </p:nvPr>
        </p:nvSpPr>
        <p:spPr/>
        <p:txBody>
          <a:bodyPr/>
          <a:lstStyle/>
          <a:p>
            <a:r>
              <a:rPr lang="en-US" dirty="0"/>
              <a:t>Warm-Up</a:t>
            </a:r>
          </a:p>
        </p:txBody>
      </p:sp>
      <p:sp>
        <p:nvSpPr>
          <p:cNvPr id="3" name="Content Placeholder 2">
            <a:extLst>
              <a:ext uri="{FF2B5EF4-FFF2-40B4-BE49-F238E27FC236}">
                <a16:creationId xmlns:a16="http://schemas.microsoft.com/office/drawing/2014/main" id="{66459B19-A4CE-8848-AADD-A897FA592205}"/>
              </a:ext>
            </a:extLst>
          </p:cNvPr>
          <p:cNvSpPr>
            <a:spLocks noGrp="1"/>
          </p:cNvSpPr>
          <p:nvPr>
            <p:ph idx="1"/>
          </p:nvPr>
        </p:nvSpPr>
        <p:spPr>
          <a:xfrm>
            <a:off x="916518" y="1676400"/>
            <a:ext cx="10966265" cy="4712226"/>
          </a:xfrm>
        </p:spPr>
        <p:txBody>
          <a:bodyPr>
            <a:normAutofit/>
          </a:bodyPr>
          <a:lstStyle/>
          <a:p>
            <a:pPr marL="0" indent="0" algn="ctr">
              <a:buNone/>
            </a:pPr>
            <a:r>
              <a:rPr lang="en-US" sz="4000" dirty="0"/>
              <a:t>Show -12 </a:t>
            </a:r>
            <a:r>
              <a:rPr lang="en-US" sz="4000" b="1" dirty="0"/>
              <a:t>two </a:t>
            </a:r>
            <a:r>
              <a:rPr lang="en-US" sz="4000" dirty="0"/>
              <a:t>ways using virtual tools, real-life tools, or a drawing</a:t>
            </a:r>
          </a:p>
          <a:p>
            <a:pPr marL="0" indent="0">
              <a:buNone/>
            </a:pPr>
            <a:r>
              <a:rPr lang="en-US" dirty="0"/>
              <a:t>Integer chips: </a:t>
            </a:r>
          </a:p>
          <a:p>
            <a:r>
              <a:rPr lang="en-US" sz="2400" dirty="0">
                <a:hlinkClick r:id="rId3"/>
              </a:rPr>
              <a:t>https://www.didax.com/apps/two-color-counters/</a:t>
            </a:r>
            <a:endParaRPr lang="en-US" sz="2400" dirty="0"/>
          </a:p>
          <a:p>
            <a:r>
              <a:rPr lang="en-US" sz="2400" dirty="0">
                <a:hlinkClick r:id="rId4"/>
              </a:rPr>
              <a:t>https://ca.bigideasmath.com/protected/content/dcs_ca/tools/integer_chips_7_1_2/integer_chips_7_1_2.html</a:t>
            </a:r>
            <a:r>
              <a:rPr lang="en-US" sz="2400" dirty="0"/>
              <a:t> </a:t>
            </a:r>
          </a:p>
          <a:p>
            <a:r>
              <a:rPr lang="en-US" sz="2400" dirty="0">
                <a:hlinkClick r:id="rId5"/>
              </a:rPr>
              <a:t>https://www.mathematicalpractices.com/mp1e/content/interactive-applications/</a:t>
            </a:r>
            <a:r>
              <a:rPr lang="en-US" sz="2400" dirty="0"/>
              <a:t> </a:t>
            </a:r>
          </a:p>
        </p:txBody>
      </p:sp>
      <p:sp>
        <p:nvSpPr>
          <p:cNvPr id="4" name="Slide Number Placeholder 3">
            <a:extLst>
              <a:ext uri="{FF2B5EF4-FFF2-40B4-BE49-F238E27FC236}">
                <a16:creationId xmlns:a16="http://schemas.microsoft.com/office/drawing/2014/main" id="{2097D46C-2D92-EA43-AF64-AF5A3E8221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pic>
        <p:nvPicPr>
          <p:cNvPr id="8" name="Picture 7" descr="image of the Jamboard icon with slide 9 showing">
            <a:extLst>
              <a:ext uri="{FF2B5EF4-FFF2-40B4-BE49-F238E27FC236}">
                <a16:creationId xmlns:a16="http://schemas.microsoft.com/office/drawing/2014/main" id="{13D2DA8C-B8A3-80A2-4147-A389FC462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17BEAEED-90F0-1A6A-5F71-F41849982E96}"/>
              </a:ext>
            </a:extLst>
          </p:cNvPr>
          <p:cNvSpPr txBox="1"/>
          <p:nvPr/>
        </p:nvSpPr>
        <p:spPr>
          <a:xfrm>
            <a:off x="11088049" y="1032403"/>
            <a:ext cx="732893" cy="307777"/>
          </a:xfrm>
          <a:prstGeom prst="rect">
            <a:avLst/>
          </a:prstGeom>
          <a:noFill/>
        </p:spPr>
        <p:txBody>
          <a:bodyPr wrap="none" rtlCol="0">
            <a:spAutoFit/>
          </a:bodyPr>
          <a:lstStyle/>
          <a:p>
            <a:r>
              <a:rPr lang="en-US" sz="1400" dirty="0"/>
              <a:t>Slide 9</a:t>
            </a:r>
          </a:p>
        </p:txBody>
      </p:sp>
    </p:spTree>
    <p:extLst>
      <p:ext uri="{BB962C8B-B14F-4D97-AF65-F5344CB8AC3E}">
        <p14:creationId xmlns:p14="http://schemas.microsoft.com/office/powerpoint/2010/main" val="42902001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982A-4F72-DA4A-8141-FD22955C8D3D}"/>
              </a:ext>
            </a:extLst>
          </p:cNvPr>
          <p:cNvSpPr>
            <a:spLocks noGrp="1"/>
          </p:cNvSpPr>
          <p:nvPr>
            <p:ph type="title"/>
          </p:nvPr>
        </p:nvSpPr>
        <p:spPr/>
        <p:txBody>
          <a:bodyPr/>
          <a:lstStyle/>
          <a:p>
            <a:r>
              <a:rPr lang="en-US" dirty="0"/>
              <a:t>Think About It</a:t>
            </a:r>
          </a:p>
        </p:txBody>
      </p:sp>
      <p:sp>
        <p:nvSpPr>
          <p:cNvPr id="3" name="Content Placeholder 2">
            <a:extLst>
              <a:ext uri="{FF2B5EF4-FFF2-40B4-BE49-F238E27FC236}">
                <a16:creationId xmlns:a16="http://schemas.microsoft.com/office/drawing/2014/main" id="{50598DCF-3DA8-E64E-9ADB-D157362E0FDB}"/>
              </a:ext>
            </a:extLst>
          </p:cNvPr>
          <p:cNvSpPr>
            <a:spLocks noGrp="1"/>
          </p:cNvSpPr>
          <p:nvPr>
            <p:ph idx="1"/>
          </p:nvPr>
        </p:nvSpPr>
        <p:spPr/>
        <p:txBody>
          <a:bodyPr/>
          <a:lstStyle/>
          <a:p>
            <a:r>
              <a:rPr lang="en-US" dirty="0"/>
              <a:t>What are the key vocabulary needed to solve? What notation(s) are needed to solve?</a:t>
            </a:r>
          </a:p>
          <a:p>
            <a:r>
              <a:rPr lang="en-US" dirty="0"/>
              <a:t>What is the task asking us to do? What skills is it measuring? </a:t>
            </a:r>
          </a:p>
          <a:p>
            <a:r>
              <a:rPr lang="en-US" dirty="0"/>
              <a:t>What misconceptions does it address? How could you address or respond to misconceptions?</a:t>
            </a:r>
          </a:p>
          <a:p>
            <a:r>
              <a:rPr lang="en-US" dirty="0"/>
              <a:t>Why is this skill challenging for students? </a:t>
            </a:r>
          </a:p>
        </p:txBody>
      </p:sp>
      <p:sp>
        <p:nvSpPr>
          <p:cNvPr id="4" name="Slide Number Placeholder 3">
            <a:extLst>
              <a:ext uri="{FF2B5EF4-FFF2-40B4-BE49-F238E27FC236}">
                <a16:creationId xmlns:a16="http://schemas.microsoft.com/office/drawing/2014/main" id="{EB17D5DF-F358-5240-8224-48072CB617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900" b="0" i="0" u="none" strike="noStrike" kern="1200" cap="none" spc="0" normalizeH="0" baseline="0" noProof="0" smtClean="0">
                <a:ln>
                  <a:noFill/>
                </a:ln>
                <a:solidFill>
                  <a:srgbClr val="D4D4D4">
                    <a:lumMod val="75000"/>
                  </a:srgbClr>
                </a:solidFill>
                <a:effectLst/>
                <a:uLnTx/>
                <a:uFillTx/>
                <a:latin typeface="Arial"/>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05267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50CB-B1F9-AC4C-A211-D2300DA91475}"/>
              </a:ext>
            </a:extLst>
          </p:cNvPr>
          <p:cNvSpPr>
            <a:spLocks noGrp="1"/>
          </p:cNvSpPr>
          <p:nvPr>
            <p:ph type="ctrTitle"/>
          </p:nvPr>
        </p:nvSpPr>
        <p:spPr/>
        <p:txBody>
          <a:bodyPr/>
          <a:lstStyle/>
          <a:p>
            <a:r>
              <a:rPr lang="en-US" dirty="0"/>
              <a:t>Representations </a:t>
            </a:r>
          </a:p>
        </p:txBody>
      </p:sp>
      <p:sp>
        <p:nvSpPr>
          <p:cNvPr id="6" name="Subtitle 5">
            <a:extLst>
              <a:ext uri="{FF2B5EF4-FFF2-40B4-BE49-F238E27FC236}">
                <a16:creationId xmlns:a16="http://schemas.microsoft.com/office/drawing/2014/main" id="{112756F2-5880-417A-B912-16D48AE7A8F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609138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E9D762-AFD9-E547-936A-0212E86AA123}"/>
              </a:ext>
            </a:extLst>
          </p:cNvPr>
          <p:cNvSpPr>
            <a:spLocks noGrp="1"/>
          </p:cNvSpPr>
          <p:nvPr>
            <p:ph type="title"/>
          </p:nvPr>
        </p:nvSpPr>
        <p:spPr>
          <a:xfrm>
            <a:off x="916518" y="820978"/>
            <a:ext cx="10966449" cy="553998"/>
          </a:xfrm>
        </p:spPr>
        <p:txBody>
          <a:bodyPr wrap="square" anchor="b">
            <a:normAutofit/>
          </a:bodyPr>
          <a:lstStyle/>
          <a:p>
            <a:r>
              <a:rPr lang="en-US" dirty="0"/>
              <a:t>Let’s Discuss</a:t>
            </a:r>
          </a:p>
        </p:txBody>
      </p:sp>
      <p:sp>
        <p:nvSpPr>
          <p:cNvPr id="7" name="Content Placeholder 6">
            <a:extLst>
              <a:ext uri="{FF2B5EF4-FFF2-40B4-BE49-F238E27FC236}">
                <a16:creationId xmlns:a16="http://schemas.microsoft.com/office/drawing/2014/main" id="{9C0071DF-FE44-DC47-AAEB-C449C895C952}"/>
              </a:ext>
            </a:extLst>
          </p:cNvPr>
          <p:cNvSpPr>
            <a:spLocks noGrp="1"/>
          </p:cNvSpPr>
          <p:nvPr>
            <p:ph sz="quarter" idx="12"/>
          </p:nvPr>
        </p:nvSpPr>
        <p:spPr>
          <a:xfrm>
            <a:off x="916517" y="1599874"/>
            <a:ext cx="5979583" cy="4723139"/>
          </a:xfrm>
        </p:spPr>
        <p:txBody>
          <a:bodyPr wrap="square" anchor="t">
            <a:normAutofit/>
          </a:bodyPr>
          <a:lstStyle/>
          <a:p>
            <a:r>
              <a:rPr lang="en-US" dirty="0">
                <a:solidFill>
                  <a:srgbClr val="000000"/>
                </a:solidFill>
              </a:rPr>
              <a:t>Why don’t teachers use multiple representations when teaching mathematics? </a:t>
            </a:r>
          </a:p>
          <a:p>
            <a:r>
              <a:rPr lang="en-US" dirty="0">
                <a:solidFill>
                  <a:srgbClr val="000000"/>
                </a:solidFill>
              </a:rPr>
              <a:t>What are the differences between mathematics instruction in elementary school compared with middle school?</a:t>
            </a:r>
          </a:p>
          <a:p>
            <a:r>
              <a:rPr lang="en-US" dirty="0">
                <a:solidFill>
                  <a:srgbClr val="000000"/>
                </a:solidFill>
              </a:rPr>
              <a:t>What stood out to you as you read Chapter 4? </a:t>
            </a:r>
          </a:p>
        </p:txBody>
      </p:sp>
      <p:pic>
        <p:nvPicPr>
          <p:cNvPr id="9" name="Content Placeholder 8" descr="A picture containing desk, lit, light, dark&#10;&#10;Description automatically generated">
            <a:extLst>
              <a:ext uri="{FF2B5EF4-FFF2-40B4-BE49-F238E27FC236}">
                <a16:creationId xmlns:a16="http://schemas.microsoft.com/office/drawing/2014/main" id="{F70F90D7-D268-7F44-9333-BE7896B8F08A}"/>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a:stretch/>
        </p:blipFill>
        <p:spPr>
          <a:xfrm>
            <a:off x="7355415" y="1676400"/>
            <a:ext cx="4531785" cy="4014389"/>
          </a:xfrm>
          <a:noFill/>
        </p:spPr>
      </p:pic>
      <p:sp>
        <p:nvSpPr>
          <p:cNvPr id="4" name="Slide Number Placeholder 3">
            <a:extLst>
              <a:ext uri="{FF2B5EF4-FFF2-40B4-BE49-F238E27FC236}">
                <a16:creationId xmlns:a16="http://schemas.microsoft.com/office/drawing/2014/main" id="{981E56D0-0D89-A045-8A84-F7A512442CA8}"/>
              </a:ext>
            </a:extLst>
          </p:cNvPr>
          <p:cNvSpPr>
            <a:spLocks noGrp="1"/>
          </p:cNvSpPr>
          <p:nvPr>
            <p:ph type="sldNum" sz="quarter" idx="11"/>
          </p:nvPr>
        </p:nvSpPr>
        <p:spPr>
          <a:xfrm>
            <a:off x="11741903" y="6675976"/>
            <a:ext cx="141064" cy="138499"/>
          </a:xfrm>
        </p:spPr>
        <p:txBody>
          <a:bodyPr wrap="none">
            <a:normAutofit/>
          </a:bodyPr>
          <a:lstStyle/>
          <a:p>
            <a:pPr algn="r">
              <a:spcAft>
                <a:spcPts val="600"/>
              </a:spcAft>
            </a:pPr>
            <a:fld id="{F3477EC8-074D-41C4-94AE-E9EA7CEEA348}" type="slidenum">
              <a:rPr lang="en-US" smtClean="0"/>
              <a:pPr algn="r">
                <a:spcAft>
                  <a:spcPts val="600"/>
                </a:spcAft>
              </a:pPr>
              <a:t>93</a:t>
            </a:fld>
            <a:endParaRPr lang="en-US" dirty="0"/>
          </a:p>
        </p:txBody>
      </p:sp>
    </p:spTree>
    <p:extLst>
      <p:ext uri="{BB962C8B-B14F-4D97-AF65-F5344CB8AC3E}">
        <p14:creationId xmlns:p14="http://schemas.microsoft.com/office/powerpoint/2010/main" val="420469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7160-50FE-D3E1-EA32-08C85E498C8B}"/>
              </a:ext>
            </a:extLst>
          </p:cNvPr>
          <p:cNvSpPr>
            <a:spLocks noGrp="1"/>
          </p:cNvSpPr>
          <p:nvPr>
            <p:ph type="title"/>
          </p:nvPr>
        </p:nvSpPr>
        <p:spPr/>
        <p:txBody>
          <a:bodyPr/>
          <a:lstStyle/>
          <a:p>
            <a:r>
              <a:rPr lang="en-US" dirty="0"/>
              <a:t>Activity: Step 1</a:t>
            </a:r>
          </a:p>
        </p:txBody>
      </p:sp>
      <p:sp>
        <p:nvSpPr>
          <p:cNvPr id="4" name="Slide Number Placeholder 3">
            <a:extLst>
              <a:ext uri="{FF2B5EF4-FFF2-40B4-BE49-F238E27FC236}">
                <a16:creationId xmlns:a16="http://schemas.microsoft.com/office/drawing/2014/main" id="{E5261932-9C7D-DCEF-C456-2082E84547C7}"/>
              </a:ext>
            </a:extLst>
          </p:cNvPr>
          <p:cNvSpPr>
            <a:spLocks noGrp="1"/>
          </p:cNvSpPr>
          <p:nvPr>
            <p:ph type="sldNum" sz="quarter" idx="10"/>
          </p:nvPr>
        </p:nvSpPr>
        <p:spPr/>
        <p:txBody>
          <a:bodyPr/>
          <a:lstStyle/>
          <a:p>
            <a:pPr algn="r"/>
            <a:fld id="{F3477EC8-074D-41C4-94AE-E9EA7CEEA348}" type="slidenum">
              <a:rPr lang="en-US" smtClean="0"/>
              <a:pPr algn="r"/>
              <a:t>94</a:t>
            </a:fld>
            <a:endParaRPr lang="en-US" dirty="0"/>
          </a:p>
        </p:txBody>
      </p:sp>
      <p:sp>
        <p:nvSpPr>
          <p:cNvPr id="6" name="Content Placeholder 2">
            <a:extLst>
              <a:ext uri="{FF2B5EF4-FFF2-40B4-BE49-F238E27FC236}">
                <a16:creationId xmlns:a16="http://schemas.microsoft.com/office/drawing/2014/main" id="{AB010447-9A4D-D2E4-190F-AA69F204A0F4}"/>
              </a:ext>
            </a:extLst>
          </p:cNvPr>
          <p:cNvSpPr txBox="1">
            <a:spLocks/>
          </p:cNvSpPr>
          <p:nvPr/>
        </p:nvSpPr>
        <p:spPr>
          <a:xfrm>
            <a:off x="916518" y="1579418"/>
            <a:ext cx="10966449" cy="4746771"/>
          </a:xfrm>
          <a:prstGeom prst="rect">
            <a:avLst/>
          </a:prstGeom>
        </p:spPr>
        <p:txBody>
          <a:bodyPr/>
          <a:lstStyle>
            <a:lvl1pPr marL="240030" marR="0" indent="-240030" algn="l" defTabSz="685800" rtl="0" eaLnBrk="1" fontAlgn="auto" latinLnBrk="0" hangingPunct="1">
              <a:lnSpc>
                <a:spcPct val="125000"/>
              </a:lnSpc>
              <a:spcBef>
                <a:spcPts val="750"/>
              </a:spcBef>
              <a:spcAft>
                <a:spcPts val="0"/>
              </a:spcAft>
              <a:buClrTx/>
              <a:buSzTx/>
              <a:buFont typeface="Arial" panose="020B0604020202020204" pitchFamily="34" charset="0"/>
              <a:buChar char="•"/>
              <a:tabLst/>
              <a:defRPr sz="26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8006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720090" marR="0" indent="-240030" algn="l" defTabSz="685800" rtl="0" eaLnBrk="1" fontAlgn="auto" latinLnBrk="0" hangingPunct="1">
              <a:lnSpc>
                <a:spcPct val="125000"/>
              </a:lnSpc>
              <a:spcBef>
                <a:spcPts val="450"/>
              </a:spcBef>
              <a:spcAft>
                <a:spcPts val="0"/>
              </a:spcAft>
              <a:buClrTx/>
              <a:buSzTx/>
              <a:buFont typeface="Calibri" panose="020F0502020204030204" pitchFamily="34" charset="0"/>
              <a:buChar char="»"/>
              <a:tabLst/>
              <a:defRPr sz="2200" kern="1200">
                <a:solidFill>
                  <a:schemeClr val="accent4"/>
                </a:solidFill>
                <a:latin typeface="Calibri" panose="020F0502020204030204" pitchFamily="34" charset="0"/>
                <a:ea typeface="Calibri" panose="020F0502020204030204" pitchFamily="34" charset="0"/>
                <a:cs typeface="Calibri" panose="020F0502020204030204" pitchFamily="34" charset="0"/>
              </a:defRPr>
            </a:lvl3pPr>
            <a:lvl4pPr marL="960120" marR="0" indent="-240030" algn="l" defTabSz="685800" rtl="0" eaLnBrk="1" fontAlgn="auto" latinLnBrk="0" hangingPunct="1">
              <a:lnSpc>
                <a:spcPct val="125000"/>
              </a:lnSpc>
              <a:spcBef>
                <a:spcPts val="450"/>
              </a:spcBef>
              <a:spcAft>
                <a:spcPts val="0"/>
              </a:spcAft>
              <a:buClrTx/>
              <a:buSzPct val="100000"/>
              <a:buFont typeface="Calibri" panose="020F0502020204030204" pitchFamily="34" charset="0"/>
              <a:buChar char="◦"/>
              <a:tabLst/>
              <a:defRPr sz="2000" kern="1200">
                <a:solidFill>
                  <a:srgbClr val="27776E"/>
                </a:solidFill>
                <a:latin typeface="Calibri" panose="020F0502020204030204" pitchFamily="34" charset="0"/>
                <a:ea typeface="Calibri" panose="020F0502020204030204" pitchFamily="34" charset="0"/>
                <a:cs typeface="Calibri" panose="020F0502020204030204" pitchFamily="34" charset="0"/>
              </a:defRPr>
            </a:lvl4pPr>
            <a:lvl5pPr marL="1200150" marR="0" indent="-240030" algn="l" defTabSz="685800" rtl="0" eaLnBrk="1" fontAlgn="auto" latinLnBrk="0" hangingPunct="1">
              <a:lnSpc>
                <a:spcPct val="125000"/>
              </a:lnSpc>
              <a:spcBef>
                <a:spcPts val="450"/>
              </a:spcBef>
              <a:spcAft>
                <a:spcPts val="0"/>
              </a:spcAft>
              <a:buClrTx/>
              <a:buSzTx/>
              <a:buFont typeface="Arial" panose="020B0604020202020204" pitchFamily="34" charset="0"/>
              <a:buChar char="•"/>
              <a:tabLst/>
              <a:defRPr sz="1800" kern="1200" baseline="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pPr marL="0" indent="0" algn="ctr">
              <a:buFont typeface="Arial" panose="020B0604020202020204" pitchFamily="34" charset="0"/>
              <a:buNone/>
            </a:pPr>
            <a:endParaRPr lang="en-US" sz="6500" dirty="0"/>
          </a:p>
          <a:p>
            <a:pPr marL="0" indent="0" algn="ctr">
              <a:buFont typeface="Arial" panose="020B0604020202020204" pitchFamily="34" charset="0"/>
              <a:buNone/>
            </a:pPr>
            <a:r>
              <a:rPr lang="en-US" sz="6500" dirty="0"/>
              <a:t>APPLE</a:t>
            </a:r>
          </a:p>
        </p:txBody>
      </p:sp>
    </p:spTree>
    <p:extLst>
      <p:ext uri="{BB962C8B-B14F-4D97-AF65-F5344CB8AC3E}">
        <p14:creationId xmlns:p14="http://schemas.microsoft.com/office/powerpoint/2010/main" val="40996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6">
                                            <p:txEl>
                                              <p:pRg st="1" end="1"/>
                                            </p:txEl>
                                          </p:spTgt>
                                        </p:tgtEl>
                                      </p:cBhvr>
                                    </p:animEffect>
                                    <p:set>
                                      <p:cBhvr>
                                        <p:cTn id="11"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D5F8-7DF4-0556-86C0-BEEBAC149894}"/>
              </a:ext>
            </a:extLst>
          </p:cNvPr>
          <p:cNvSpPr>
            <a:spLocks noGrp="1"/>
          </p:cNvSpPr>
          <p:nvPr>
            <p:ph type="title"/>
          </p:nvPr>
        </p:nvSpPr>
        <p:spPr/>
        <p:txBody>
          <a:bodyPr/>
          <a:lstStyle/>
          <a:p>
            <a:r>
              <a:rPr lang="en-US" dirty="0"/>
              <a:t>Activity: Step 2</a:t>
            </a:r>
          </a:p>
        </p:txBody>
      </p:sp>
      <p:sp>
        <p:nvSpPr>
          <p:cNvPr id="4" name="Slide Number Placeholder 3">
            <a:extLst>
              <a:ext uri="{FF2B5EF4-FFF2-40B4-BE49-F238E27FC236}">
                <a16:creationId xmlns:a16="http://schemas.microsoft.com/office/drawing/2014/main" id="{BBA25728-3310-B6A7-9483-F6BC41488A2A}"/>
              </a:ext>
            </a:extLst>
          </p:cNvPr>
          <p:cNvSpPr>
            <a:spLocks noGrp="1"/>
          </p:cNvSpPr>
          <p:nvPr>
            <p:ph type="sldNum" sz="quarter" idx="10"/>
          </p:nvPr>
        </p:nvSpPr>
        <p:spPr/>
        <p:txBody>
          <a:bodyPr/>
          <a:lstStyle/>
          <a:p>
            <a:pPr algn="r"/>
            <a:fld id="{F3477EC8-074D-41C4-94AE-E9EA7CEEA348}" type="slidenum">
              <a:rPr lang="en-US" smtClean="0"/>
              <a:pPr algn="r"/>
              <a:t>95</a:t>
            </a:fld>
            <a:endParaRPr lang="en-US" dirty="0"/>
          </a:p>
        </p:txBody>
      </p:sp>
      <p:pic>
        <p:nvPicPr>
          <p:cNvPr id="5" name="Picture 4" descr="A red apple with a green stem&#10;&#10;Description automatically generated with medium confidence">
            <a:extLst>
              <a:ext uri="{FF2B5EF4-FFF2-40B4-BE49-F238E27FC236}">
                <a16:creationId xmlns:a16="http://schemas.microsoft.com/office/drawing/2014/main" id="{568DC4EC-87EF-E016-2CC8-F016A806D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824" y="1676400"/>
            <a:ext cx="5010351" cy="4536931"/>
          </a:xfrm>
          <a:prstGeom prst="rect">
            <a:avLst/>
          </a:prstGeom>
        </p:spPr>
      </p:pic>
    </p:spTree>
    <p:extLst>
      <p:ext uri="{BB962C8B-B14F-4D97-AF65-F5344CB8AC3E}">
        <p14:creationId xmlns:p14="http://schemas.microsoft.com/office/powerpoint/2010/main" val="13721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67A3-A817-CC40-8428-CEA94DB55279}"/>
              </a:ext>
            </a:extLst>
          </p:cNvPr>
          <p:cNvSpPr>
            <a:spLocks noGrp="1"/>
          </p:cNvSpPr>
          <p:nvPr>
            <p:ph type="title"/>
          </p:nvPr>
        </p:nvSpPr>
        <p:spPr/>
        <p:txBody>
          <a:bodyPr/>
          <a:lstStyle/>
          <a:p>
            <a:r>
              <a:rPr lang="en-US" dirty="0"/>
              <a:t>Activity: Step 3 </a:t>
            </a:r>
          </a:p>
        </p:txBody>
      </p:sp>
      <p:sp>
        <p:nvSpPr>
          <p:cNvPr id="3" name="Content Placeholder 2">
            <a:extLst>
              <a:ext uri="{FF2B5EF4-FFF2-40B4-BE49-F238E27FC236}">
                <a16:creationId xmlns:a16="http://schemas.microsoft.com/office/drawing/2014/main" id="{1999F81B-397D-40FE-8F00-F34A341D7C4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DEE2535-AABA-4B4B-B26D-83BAB2025F08}"/>
              </a:ext>
            </a:extLst>
          </p:cNvPr>
          <p:cNvSpPr>
            <a:spLocks noGrp="1"/>
          </p:cNvSpPr>
          <p:nvPr>
            <p:ph type="sldNum" sz="quarter" idx="10"/>
          </p:nvPr>
        </p:nvSpPr>
        <p:spPr/>
        <p:txBody>
          <a:bodyPr/>
          <a:lstStyle/>
          <a:p>
            <a:pPr algn="r"/>
            <a:fld id="{F3477EC8-074D-41C4-94AE-E9EA7CEEA348}" type="slidenum">
              <a:rPr lang="en-US" smtClean="0"/>
              <a:pPr algn="r"/>
              <a:t>96</a:t>
            </a:fld>
            <a:endParaRPr lang="en-US" dirty="0"/>
          </a:p>
        </p:txBody>
      </p:sp>
    </p:spTree>
    <p:extLst>
      <p:ext uri="{BB962C8B-B14F-4D97-AF65-F5344CB8AC3E}">
        <p14:creationId xmlns:p14="http://schemas.microsoft.com/office/powerpoint/2010/main" val="38140959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F520-DF65-AA47-AD99-79BF091894DC}"/>
              </a:ext>
            </a:extLst>
          </p:cNvPr>
          <p:cNvSpPr>
            <a:spLocks noGrp="1"/>
          </p:cNvSpPr>
          <p:nvPr>
            <p:ph type="title"/>
          </p:nvPr>
        </p:nvSpPr>
        <p:spPr/>
        <p:txBody>
          <a:bodyPr/>
          <a:lstStyle/>
          <a:p>
            <a:r>
              <a:rPr lang="en-US" dirty="0"/>
              <a:t>Representations</a:t>
            </a:r>
          </a:p>
        </p:txBody>
      </p:sp>
      <p:sp>
        <p:nvSpPr>
          <p:cNvPr id="4" name="Slide Number Placeholder 3">
            <a:extLst>
              <a:ext uri="{FF2B5EF4-FFF2-40B4-BE49-F238E27FC236}">
                <a16:creationId xmlns:a16="http://schemas.microsoft.com/office/drawing/2014/main" id="{6B8E0F5A-DAF9-D64C-8204-108FCE61DA98}"/>
              </a:ext>
            </a:extLst>
          </p:cNvPr>
          <p:cNvSpPr>
            <a:spLocks noGrp="1"/>
          </p:cNvSpPr>
          <p:nvPr>
            <p:ph type="sldNum" sz="quarter" idx="10"/>
          </p:nvPr>
        </p:nvSpPr>
        <p:spPr/>
        <p:txBody>
          <a:bodyPr/>
          <a:lstStyle/>
          <a:p>
            <a:pPr algn="r"/>
            <a:fld id="{F3477EC8-074D-41C4-94AE-E9EA7CEEA348}" type="slidenum">
              <a:rPr lang="en-US" smtClean="0"/>
              <a:pPr algn="r"/>
              <a:t>97</a:t>
            </a:fld>
            <a:endParaRPr lang="en-US" dirty="0"/>
          </a:p>
        </p:txBody>
      </p:sp>
      <p:graphicFrame>
        <p:nvGraphicFramePr>
          <p:cNvPr id="8" name="Content Placeholder 7" descr="Image of communication in natural and mathematical language. The sweet spot of representations includes aspects of the abstract, the concrete, and the semi-concrete.">
            <a:extLst>
              <a:ext uri="{FF2B5EF4-FFF2-40B4-BE49-F238E27FC236}">
                <a16:creationId xmlns:a16="http://schemas.microsoft.com/office/drawing/2014/main" id="{8C0D5C7E-3558-6F4A-B308-390B5A67CF55}"/>
              </a:ext>
            </a:extLst>
          </p:cNvPr>
          <p:cNvGraphicFramePr>
            <a:graphicFrameLocks noGrp="1"/>
          </p:cNvGraphicFramePr>
          <p:nvPr>
            <p:ph idx="1"/>
            <p:extLst>
              <p:ext uri="{D42A27DB-BD31-4B8C-83A1-F6EECF244321}">
                <p14:modId xmlns:p14="http://schemas.microsoft.com/office/powerpoint/2010/main" val="3674954978"/>
              </p:ext>
            </p:extLst>
          </p:nvPr>
        </p:nvGraphicFramePr>
        <p:xfrm>
          <a:off x="85045" y="1614488"/>
          <a:ext cx="10966450" cy="4725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ight Brace 8">
            <a:extLst>
              <a:ext uri="{FF2B5EF4-FFF2-40B4-BE49-F238E27FC236}">
                <a16:creationId xmlns:a16="http://schemas.microsoft.com/office/drawing/2014/main" id="{B3F0BCB1-FE04-C24C-BF52-08EA30282F76}"/>
              </a:ext>
            </a:extLst>
          </p:cNvPr>
          <p:cNvSpPr/>
          <p:nvPr/>
        </p:nvSpPr>
        <p:spPr>
          <a:xfrm>
            <a:off x="8313964" y="1587840"/>
            <a:ext cx="751115" cy="4537982"/>
          </a:xfrm>
          <a:prstGeom prst="rightBrace">
            <a:avLst/>
          </a:prstGeom>
          <a:ln w="38100">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CDFEA73D-F05C-C842-8ACA-427BA6F9F045}"/>
              </a:ext>
            </a:extLst>
          </p:cNvPr>
          <p:cNvSpPr txBox="1"/>
          <p:nvPr/>
        </p:nvSpPr>
        <p:spPr>
          <a:xfrm>
            <a:off x="9176657" y="3287486"/>
            <a:ext cx="2405743" cy="1569660"/>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Communication! Natural and Mathematical Language</a:t>
            </a:r>
          </a:p>
        </p:txBody>
      </p:sp>
    </p:spTree>
    <p:extLst>
      <p:ext uri="{BB962C8B-B14F-4D97-AF65-F5344CB8AC3E}">
        <p14:creationId xmlns:p14="http://schemas.microsoft.com/office/powerpoint/2010/main" val="16314972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94C1-1930-4044-96D0-9B6793D6E29C}"/>
              </a:ext>
            </a:extLst>
          </p:cNvPr>
          <p:cNvSpPr>
            <a:spLocks noGrp="1"/>
          </p:cNvSpPr>
          <p:nvPr>
            <p:ph type="title"/>
          </p:nvPr>
        </p:nvSpPr>
        <p:spPr>
          <a:xfrm>
            <a:off x="916518" y="851756"/>
            <a:ext cx="10966449" cy="523220"/>
          </a:xfrm>
        </p:spPr>
        <p:txBody>
          <a:bodyPr wrap="square" anchor="b">
            <a:normAutofit/>
          </a:bodyPr>
          <a:lstStyle/>
          <a:p>
            <a:pPr>
              <a:lnSpc>
                <a:spcPct val="90000"/>
              </a:lnSpc>
            </a:pPr>
            <a:r>
              <a:rPr lang="en-US" dirty="0"/>
              <a:t>Encourage Students to Use Representations </a:t>
            </a:r>
          </a:p>
        </p:txBody>
      </p:sp>
      <p:sp>
        <p:nvSpPr>
          <p:cNvPr id="3" name="Content Placeholder 2">
            <a:extLst>
              <a:ext uri="{FF2B5EF4-FFF2-40B4-BE49-F238E27FC236}">
                <a16:creationId xmlns:a16="http://schemas.microsoft.com/office/drawing/2014/main" id="{A99486C9-0BBF-BE4D-B9DE-F32792ACFDEA}"/>
              </a:ext>
            </a:extLst>
          </p:cNvPr>
          <p:cNvSpPr>
            <a:spLocks noGrp="1"/>
          </p:cNvSpPr>
          <p:nvPr>
            <p:ph idx="1"/>
          </p:nvPr>
        </p:nvSpPr>
        <p:spPr>
          <a:xfrm>
            <a:off x="916518" y="1676400"/>
            <a:ext cx="10966449" cy="4649598"/>
          </a:xfrm>
        </p:spPr>
        <p:txBody>
          <a:bodyPr wrap="square" anchor="t">
            <a:normAutofit/>
          </a:bodyPr>
          <a:lstStyle/>
          <a:p>
            <a:pPr>
              <a:lnSpc>
                <a:spcPct val="115000"/>
              </a:lnSpc>
            </a:pPr>
            <a:r>
              <a:rPr lang="en-US" b="1" dirty="0">
                <a:solidFill>
                  <a:srgbClr val="000000"/>
                </a:solidFill>
              </a:rPr>
              <a:t>Problem: </a:t>
            </a:r>
            <a:r>
              <a:rPr lang="en-US" dirty="0">
                <a:solidFill>
                  <a:srgbClr val="000000"/>
                </a:solidFill>
              </a:rPr>
              <a:t>You are planning a menu for a class party. Each student will receive one drink at the party. Your teacher tells you that, for a class this size, you can expect three of five students will prefer cola, whereas two of five will prefer lemonade. If, in fact, this guideline proves true for your class of 30 students, how many students will want cola? How many will want lemonade?</a:t>
            </a:r>
          </a:p>
          <a:p>
            <a:pPr>
              <a:lnSpc>
                <a:spcPct val="115000"/>
              </a:lnSpc>
            </a:pPr>
            <a:r>
              <a:rPr lang="en-US" dirty="0">
                <a:solidFill>
                  <a:srgbClr val="000000"/>
                </a:solidFill>
              </a:rPr>
              <a:t>Reflect:</a:t>
            </a:r>
          </a:p>
          <a:p>
            <a:pPr lvl="1">
              <a:lnSpc>
                <a:spcPct val="115000"/>
              </a:lnSpc>
            </a:pPr>
            <a:r>
              <a:rPr lang="en-US" sz="2000" dirty="0">
                <a:solidFill>
                  <a:schemeClr val="tx2"/>
                </a:solidFill>
              </a:rPr>
              <a:t>How would your students think about this problem?</a:t>
            </a:r>
          </a:p>
          <a:p>
            <a:pPr lvl="1">
              <a:lnSpc>
                <a:spcPct val="115000"/>
              </a:lnSpc>
            </a:pPr>
            <a:r>
              <a:rPr lang="en-US" sz="2000" dirty="0">
                <a:solidFill>
                  <a:schemeClr val="tx2"/>
                </a:solidFill>
              </a:rPr>
              <a:t>Can you and your students represent a solution in more than one way? Are some solutions more powerful than others? </a:t>
            </a:r>
          </a:p>
          <a:p>
            <a:pPr>
              <a:lnSpc>
                <a:spcPct val="115000"/>
              </a:lnSpc>
            </a:pPr>
            <a:r>
              <a:rPr lang="en-US" dirty="0">
                <a:solidFill>
                  <a:srgbClr val="000000"/>
                </a:solidFill>
              </a:rPr>
              <a:t>Show your response on Jamboard, using any available tools.</a:t>
            </a:r>
          </a:p>
          <a:p>
            <a:pPr lvl="1">
              <a:lnSpc>
                <a:spcPct val="115000"/>
              </a:lnSpc>
            </a:pPr>
            <a:r>
              <a:rPr lang="en-US" sz="2000" dirty="0">
                <a:solidFill>
                  <a:schemeClr val="tx2"/>
                </a:solidFill>
              </a:rPr>
              <a:t>Picture</a:t>
            </a:r>
          </a:p>
          <a:p>
            <a:pPr lvl="1">
              <a:lnSpc>
                <a:spcPct val="115000"/>
              </a:lnSpc>
            </a:pPr>
            <a:r>
              <a:rPr lang="en-US" sz="2000" dirty="0">
                <a:solidFill>
                  <a:schemeClr val="tx2"/>
                </a:solidFill>
              </a:rPr>
              <a:t>Virtual manipulatives </a:t>
            </a:r>
          </a:p>
        </p:txBody>
      </p:sp>
      <p:sp>
        <p:nvSpPr>
          <p:cNvPr id="4" name="Slide Number Placeholder 3">
            <a:extLst>
              <a:ext uri="{FF2B5EF4-FFF2-40B4-BE49-F238E27FC236}">
                <a16:creationId xmlns:a16="http://schemas.microsoft.com/office/drawing/2014/main" id="{34B233E9-8E6D-9846-A29E-11915ABC97D3}"/>
              </a:ext>
            </a:extLst>
          </p:cNvPr>
          <p:cNvSpPr>
            <a:spLocks noGrp="1"/>
          </p:cNvSpPr>
          <p:nvPr>
            <p:ph type="sldNum" sz="quarter" idx="10"/>
          </p:nvPr>
        </p:nvSpPr>
        <p:spPr>
          <a:xfrm>
            <a:off x="11741903" y="6666758"/>
            <a:ext cx="141064" cy="138499"/>
          </a:xfrm>
        </p:spPr>
        <p:txBody>
          <a:bodyPr wrap="none">
            <a:normAutofit/>
          </a:bodyPr>
          <a:lstStyle/>
          <a:p>
            <a:pPr marL="0" marR="0" lvl="0" indent="0" algn="r" defTabSz="914400" rtl="0" eaLnBrk="1" fontAlgn="auto" latinLnBrk="0" hangingPunct="1">
              <a:spcBef>
                <a:spcPts val="0"/>
              </a:spcBef>
              <a:spcAft>
                <a:spcPts val="600"/>
              </a:spcAft>
              <a:buClrTx/>
              <a:buSzTx/>
              <a:buFontTx/>
              <a:buNone/>
              <a:tabLst/>
              <a:defRPr/>
            </a:pPr>
            <a:fld id="{F3477EC8-074D-41C4-94AE-E9EA7CEEA348}" type="slidenum">
              <a:rPr kumimoji="0" lang="en-US" b="0" i="0" u="none" strike="noStrike" kern="1200" cap="none" spc="0" normalizeH="0" baseline="0" noProof="0" smtClean="0">
                <a:ln>
                  <a:noFill/>
                </a:ln>
                <a:effectLst/>
                <a:uLnTx/>
                <a:uFillTx/>
              </a:rPr>
              <a:pPr marL="0" marR="0" lvl="0" indent="0" algn="r" defTabSz="914400" rtl="0" eaLnBrk="1" fontAlgn="auto" latinLnBrk="0" hangingPunct="1">
                <a:spcBef>
                  <a:spcPts val="0"/>
                </a:spcBef>
                <a:spcAft>
                  <a:spcPts val="600"/>
                </a:spcAft>
                <a:buClrTx/>
                <a:buSzTx/>
                <a:buFontTx/>
                <a:buNone/>
                <a:tabLst/>
                <a:defRPr/>
              </a:pPr>
              <a:t>98</a:t>
            </a:fld>
            <a:endParaRPr kumimoji="0" lang="en-US" b="0" i="0" u="none" strike="noStrike" kern="1200" cap="none" spc="0" normalizeH="0" baseline="0" noProof="0" dirty="0">
              <a:ln>
                <a:noFill/>
              </a:ln>
              <a:effectLst/>
              <a:uLnTx/>
              <a:uFillTx/>
            </a:endParaRPr>
          </a:p>
        </p:txBody>
      </p:sp>
      <p:pic>
        <p:nvPicPr>
          <p:cNvPr id="8" name="Picture 7" descr="image of the Jamboard icon with slide 10 showing">
            <a:extLst>
              <a:ext uri="{FF2B5EF4-FFF2-40B4-BE49-F238E27FC236}">
                <a16:creationId xmlns:a16="http://schemas.microsoft.com/office/drawing/2014/main" id="{8D25EFA4-2B32-786F-6D6F-F0BCD4453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235" y="464901"/>
            <a:ext cx="1097280" cy="1097280"/>
          </a:xfrm>
          <a:prstGeom prst="rect">
            <a:avLst/>
          </a:prstGeom>
        </p:spPr>
      </p:pic>
      <p:sp>
        <p:nvSpPr>
          <p:cNvPr id="9" name="TextBox 8">
            <a:extLst>
              <a:ext uri="{FF2B5EF4-FFF2-40B4-BE49-F238E27FC236}">
                <a16:creationId xmlns:a16="http://schemas.microsoft.com/office/drawing/2014/main" id="{16241221-8214-73D9-93FF-78383A8F5D27}"/>
              </a:ext>
            </a:extLst>
          </p:cNvPr>
          <p:cNvSpPr txBox="1"/>
          <p:nvPr/>
        </p:nvSpPr>
        <p:spPr>
          <a:xfrm>
            <a:off x="11035871" y="1026053"/>
            <a:ext cx="832279" cy="307777"/>
          </a:xfrm>
          <a:prstGeom prst="rect">
            <a:avLst/>
          </a:prstGeom>
          <a:noFill/>
        </p:spPr>
        <p:txBody>
          <a:bodyPr wrap="none" rtlCol="0">
            <a:spAutoFit/>
          </a:bodyPr>
          <a:lstStyle/>
          <a:p>
            <a:r>
              <a:rPr lang="en-US" sz="1400" dirty="0"/>
              <a:t>Slide 10</a:t>
            </a:r>
          </a:p>
        </p:txBody>
      </p:sp>
    </p:spTree>
    <p:extLst>
      <p:ext uri="{BB962C8B-B14F-4D97-AF65-F5344CB8AC3E}">
        <p14:creationId xmlns:p14="http://schemas.microsoft.com/office/powerpoint/2010/main" val="10573845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E3F4-4956-C24E-BF48-409830A257D8}"/>
              </a:ext>
            </a:extLst>
          </p:cNvPr>
          <p:cNvSpPr>
            <a:spLocks noGrp="1"/>
          </p:cNvSpPr>
          <p:nvPr>
            <p:ph type="title"/>
          </p:nvPr>
        </p:nvSpPr>
        <p:spPr/>
        <p:txBody>
          <a:bodyPr/>
          <a:lstStyle/>
          <a:p>
            <a:r>
              <a:rPr lang="en-US" dirty="0"/>
              <a:t>Encourage Students to Use Representations</a:t>
            </a:r>
          </a:p>
        </p:txBody>
      </p:sp>
      <p:sp>
        <p:nvSpPr>
          <p:cNvPr id="11" name="Content Placeholder 10">
            <a:extLst>
              <a:ext uri="{FF2B5EF4-FFF2-40B4-BE49-F238E27FC236}">
                <a16:creationId xmlns:a16="http://schemas.microsoft.com/office/drawing/2014/main" id="{DE448E07-4124-8A4A-ADFF-C229E4C30C16}"/>
              </a:ext>
            </a:extLst>
          </p:cNvPr>
          <p:cNvSpPr>
            <a:spLocks noGrp="1"/>
          </p:cNvSpPr>
          <p:nvPr>
            <p:ph sz="quarter" idx="13"/>
          </p:nvPr>
        </p:nvSpPr>
        <p:spPr>
          <a:xfrm>
            <a:off x="5640917" y="1718205"/>
            <a:ext cx="6246283" cy="3463396"/>
          </a:xfrm>
        </p:spPr>
        <p:txBody>
          <a:bodyPr/>
          <a:lstStyle/>
          <a:p>
            <a:r>
              <a:rPr lang="en-US" dirty="0"/>
              <a:t>How did this student solve?</a:t>
            </a:r>
          </a:p>
          <a:p>
            <a:r>
              <a:rPr lang="en-US" dirty="0"/>
              <a:t>How does the model show the answer?</a:t>
            </a:r>
          </a:p>
          <a:p>
            <a:r>
              <a:rPr lang="en-US" dirty="0"/>
              <a:t>How could a student continue to use this model for larger numbers?</a:t>
            </a:r>
          </a:p>
        </p:txBody>
      </p:sp>
      <p:sp>
        <p:nvSpPr>
          <p:cNvPr id="4" name="Slide Number Placeholder 3">
            <a:extLst>
              <a:ext uri="{FF2B5EF4-FFF2-40B4-BE49-F238E27FC236}">
                <a16:creationId xmlns:a16="http://schemas.microsoft.com/office/drawing/2014/main" id="{02391C33-D4BC-634C-B87E-C5BF1C2E9EF2}"/>
              </a:ext>
            </a:extLst>
          </p:cNvPr>
          <p:cNvSpPr>
            <a:spLocks noGrp="1"/>
          </p:cNvSpPr>
          <p:nvPr>
            <p:ph type="sldNum" sz="quarter" idx="11"/>
          </p:nvPr>
        </p:nvSpPr>
        <p:spPr/>
        <p:txBody>
          <a:bodyPr/>
          <a:lstStyle/>
          <a:p>
            <a:pPr algn="r"/>
            <a:fld id="{F3477EC8-074D-41C4-94AE-E9EA7CEEA348}" type="slidenum">
              <a:rPr lang="en-US" smtClean="0"/>
              <a:pPr algn="r"/>
              <a:t>99</a:t>
            </a:fld>
            <a:endParaRPr lang="en-US" dirty="0"/>
          </a:p>
        </p:txBody>
      </p:sp>
      <p:grpSp>
        <p:nvGrpSpPr>
          <p:cNvPr id="64" name="Group 63">
            <a:extLst>
              <a:ext uri="{FF2B5EF4-FFF2-40B4-BE49-F238E27FC236}">
                <a16:creationId xmlns:a16="http://schemas.microsoft.com/office/drawing/2014/main" id="{FF7A1707-BA65-EB6F-9612-817F859AB4A0}"/>
              </a:ext>
            </a:extLst>
          </p:cNvPr>
          <p:cNvGrpSpPr/>
          <p:nvPr/>
        </p:nvGrpSpPr>
        <p:grpSpPr>
          <a:xfrm>
            <a:off x="977900" y="2019300"/>
            <a:ext cx="3810600" cy="2260499"/>
            <a:chOff x="628650" y="2019300"/>
            <a:chExt cx="3810600" cy="2260499"/>
          </a:xfrm>
        </p:grpSpPr>
        <p:grpSp>
          <p:nvGrpSpPr>
            <p:cNvPr id="22" name="Group 21">
              <a:extLst>
                <a:ext uri="{FF2B5EF4-FFF2-40B4-BE49-F238E27FC236}">
                  <a16:creationId xmlns:a16="http://schemas.microsoft.com/office/drawing/2014/main" id="{D6F8E3FA-DAD5-4F29-9FAD-FA2287DF6A34}"/>
                </a:ext>
              </a:extLst>
            </p:cNvPr>
            <p:cNvGrpSpPr/>
            <p:nvPr/>
          </p:nvGrpSpPr>
          <p:grpSpPr>
            <a:xfrm>
              <a:off x="628650" y="2019300"/>
              <a:ext cx="479953" cy="1301548"/>
              <a:chOff x="628650" y="2019300"/>
              <a:chExt cx="479953" cy="1301548"/>
            </a:xfrm>
          </p:grpSpPr>
          <p:sp>
            <p:nvSpPr>
              <p:cNvPr id="3" name="Oval 2">
                <a:extLst>
                  <a:ext uri="{FF2B5EF4-FFF2-40B4-BE49-F238E27FC236}">
                    <a16:creationId xmlns:a16="http://schemas.microsoft.com/office/drawing/2014/main" id="{0DF45E17-641D-DBBC-D6FD-99A683BD16A5}"/>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5" name="Oval 4">
                <a:extLst>
                  <a:ext uri="{FF2B5EF4-FFF2-40B4-BE49-F238E27FC236}">
                    <a16:creationId xmlns:a16="http://schemas.microsoft.com/office/drawing/2014/main" id="{548F3231-A0EE-CB90-B5EA-471CF742B079}"/>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9" name="Oval 8">
                <a:extLst>
                  <a:ext uri="{FF2B5EF4-FFF2-40B4-BE49-F238E27FC236}">
                    <a16:creationId xmlns:a16="http://schemas.microsoft.com/office/drawing/2014/main" id="{A1885054-6F4B-1438-19ED-98582BAEC250}"/>
                  </a:ext>
                </a:extLst>
              </p:cNvPr>
              <p:cNvSpPr/>
              <p:nvPr/>
            </p:nvSpPr>
            <p:spPr>
              <a:xfrm>
                <a:off x="632353" y="2920798"/>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grpSp>
        <p:grpSp>
          <p:nvGrpSpPr>
            <p:cNvPr id="23" name="Group 22">
              <a:extLst>
                <a:ext uri="{FF2B5EF4-FFF2-40B4-BE49-F238E27FC236}">
                  <a16:creationId xmlns:a16="http://schemas.microsoft.com/office/drawing/2014/main" id="{8BFE80F4-6C9E-D9A9-4436-A10D3A5DFB0A}"/>
                </a:ext>
              </a:extLst>
            </p:cNvPr>
            <p:cNvGrpSpPr/>
            <p:nvPr/>
          </p:nvGrpSpPr>
          <p:grpSpPr>
            <a:xfrm>
              <a:off x="1238250" y="2019300"/>
              <a:ext cx="479953" cy="1301548"/>
              <a:chOff x="628650" y="2019300"/>
              <a:chExt cx="479953" cy="1301548"/>
            </a:xfrm>
          </p:grpSpPr>
          <p:sp>
            <p:nvSpPr>
              <p:cNvPr id="24" name="Oval 23">
                <a:extLst>
                  <a:ext uri="{FF2B5EF4-FFF2-40B4-BE49-F238E27FC236}">
                    <a16:creationId xmlns:a16="http://schemas.microsoft.com/office/drawing/2014/main" id="{2807A5C3-8294-C601-6B73-8BF3F4F3749F}"/>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25" name="Oval 24">
                <a:extLst>
                  <a:ext uri="{FF2B5EF4-FFF2-40B4-BE49-F238E27FC236}">
                    <a16:creationId xmlns:a16="http://schemas.microsoft.com/office/drawing/2014/main" id="{1129BAC2-D0A0-9923-3FA4-A0FD6AB5499C}"/>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26" name="Oval 25">
                <a:extLst>
                  <a:ext uri="{FF2B5EF4-FFF2-40B4-BE49-F238E27FC236}">
                    <a16:creationId xmlns:a16="http://schemas.microsoft.com/office/drawing/2014/main" id="{D2E07F75-9E4C-BBEF-5EFF-549E78AFA7F1}"/>
                  </a:ext>
                </a:extLst>
              </p:cNvPr>
              <p:cNvSpPr/>
              <p:nvPr/>
            </p:nvSpPr>
            <p:spPr>
              <a:xfrm>
                <a:off x="632353" y="2920798"/>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grpSp>
        <p:grpSp>
          <p:nvGrpSpPr>
            <p:cNvPr id="27" name="Group 26">
              <a:extLst>
                <a:ext uri="{FF2B5EF4-FFF2-40B4-BE49-F238E27FC236}">
                  <a16:creationId xmlns:a16="http://schemas.microsoft.com/office/drawing/2014/main" id="{6349214A-4CD7-BD30-7B57-0C23545BA9E6}"/>
                </a:ext>
              </a:extLst>
            </p:cNvPr>
            <p:cNvGrpSpPr/>
            <p:nvPr/>
          </p:nvGrpSpPr>
          <p:grpSpPr>
            <a:xfrm>
              <a:off x="1917436" y="2019300"/>
              <a:ext cx="479953" cy="1301548"/>
              <a:chOff x="628650" y="2019300"/>
              <a:chExt cx="479953" cy="1301548"/>
            </a:xfrm>
          </p:grpSpPr>
          <p:sp>
            <p:nvSpPr>
              <p:cNvPr id="28" name="Oval 27">
                <a:extLst>
                  <a:ext uri="{FF2B5EF4-FFF2-40B4-BE49-F238E27FC236}">
                    <a16:creationId xmlns:a16="http://schemas.microsoft.com/office/drawing/2014/main" id="{8EA9331A-4892-02A2-203E-70E7AE738113}"/>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29" name="Oval 28">
                <a:extLst>
                  <a:ext uri="{FF2B5EF4-FFF2-40B4-BE49-F238E27FC236}">
                    <a16:creationId xmlns:a16="http://schemas.microsoft.com/office/drawing/2014/main" id="{139FC66A-ED1D-BA01-EF89-0CB0C7328FED}"/>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30" name="Oval 29">
                <a:extLst>
                  <a:ext uri="{FF2B5EF4-FFF2-40B4-BE49-F238E27FC236}">
                    <a16:creationId xmlns:a16="http://schemas.microsoft.com/office/drawing/2014/main" id="{2A6DE3F6-D166-45B2-E4B1-CF6F26564CC0}"/>
                  </a:ext>
                </a:extLst>
              </p:cNvPr>
              <p:cNvSpPr/>
              <p:nvPr/>
            </p:nvSpPr>
            <p:spPr>
              <a:xfrm>
                <a:off x="632353" y="2920798"/>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grpSp>
        <p:grpSp>
          <p:nvGrpSpPr>
            <p:cNvPr id="31" name="Group 30">
              <a:extLst>
                <a:ext uri="{FF2B5EF4-FFF2-40B4-BE49-F238E27FC236}">
                  <a16:creationId xmlns:a16="http://schemas.microsoft.com/office/drawing/2014/main" id="{AEDD6FC3-C5E5-29D4-F491-7F2FB298C466}"/>
                </a:ext>
              </a:extLst>
            </p:cNvPr>
            <p:cNvGrpSpPr/>
            <p:nvPr/>
          </p:nvGrpSpPr>
          <p:grpSpPr>
            <a:xfrm>
              <a:off x="2591464" y="2019300"/>
              <a:ext cx="479953" cy="1301548"/>
              <a:chOff x="628650" y="2019300"/>
              <a:chExt cx="479953" cy="1301548"/>
            </a:xfrm>
          </p:grpSpPr>
          <p:sp>
            <p:nvSpPr>
              <p:cNvPr id="32" name="Oval 31">
                <a:extLst>
                  <a:ext uri="{FF2B5EF4-FFF2-40B4-BE49-F238E27FC236}">
                    <a16:creationId xmlns:a16="http://schemas.microsoft.com/office/drawing/2014/main" id="{7DDDBB0A-341A-57AB-4CAF-6AB48EE570F5}"/>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33" name="Oval 32">
                <a:extLst>
                  <a:ext uri="{FF2B5EF4-FFF2-40B4-BE49-F238E27FC236}">
                    <a16:creationId xmlns:a16="http://schemas.microsoft.com/office/drawing/2014/main" id="{9A8CFA90-59CC-4E01-BFFB-A450B0FFF17D}"/>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34" name="Oval 33">
                <a:extLst>
                  <a:ext uri="{FF2B5EF4-FFF2-40B4-BE49-F238E27FC236}">
                    <a16:creationId xmlns:a16="http://schemas.microsoft.com/office/drawing/2014/main" id="{BFF0AF5B-E9CE-257C-526E-295F1325CC49}"/>
                  </a:ext>
                </a:extLst>
              </p:cNvPr>
              <p:cNvSpPr/>
              <p:nvPr/>
            </p:nvSpPr>
            <p:spPr>
              <a:xfrm>
                <a:off x="632353" y="2920798"/>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grpSp>
        <p:grpSp>
          <p:nvGrpSpPr>
            <p:cNvPr id="35" name="Group 34">
              <a:extLst>
                <a:ext uri="{FF2B5EF4-FFF2-40B4-BE49-F238E27FC236}">
                  <a16:creationId xmlns:a16="http://schemas.microsoft.com/office/drawing/2014/main" id="{D1DAB22B-1623-7FCF-BB9A-003EB96A31B7}"/>
                </a:ext>
              </a:extLst>
            </p:cNvPr>
            <p:cNvGrpSpPr/>
            <p:nvPr/>
          </p:nvGrpSpPr>
          <p:grpSpPr>
            <a:xfrm>
              <a:off x="3247566" y="2019300"/>
              <a:ext cx="479953" cy="1301548"/>
              <a:chOff x="628650" y="2019300"/>
              <a:chExt cx="479953" cy="1301548"/>
            </a:xfrm>
          </p:grpSpPr>
          <p:sp>
            <p:nvSpPr>
              <p:cNvPr id="36" name="Oval 35">
                <a:extLst>
                  <a:ext uri="{FF2B5EF4-FFF2-40B4-BE49-F238E27FC236}">
                    <a16:creationId xmlns:a16="http://schemas.microsoft.com/office/drawing/2014/main" id="{A731E9C8-C380-42DC-BD2D-8D5B4CBCE4DC}"/>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37" name="Oval 36">
                <a:extLst>
                  <a:ext uri="{FF2B5EF4-FFF2-40B4-BE49-F238E27FC236}">
                    <a16:creationId xmlns:a16="http://schemas.microsoft.com/office/drawing/2014/main" id="{91544662-5782-EFD8-06E7-3624FCA12F67}"/>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38" name="Oval 37">
                <a:extLst>
                  <a:ext uri="{FF2B5EF4-FFF2-40B4-BE49-F238E27FC236}">
                    <a16:creationId xmlns:a16="http://schemas.microsoft.com/office/drawing/2014/main" id="{F1CC4A14-2470-9198-CB0A-2B6E4B48CFF9}"/>
                  </a:ext>
                </a:extLst>
              </p:cNvPr>
              <p:cNvSpPr/>
              <p:nvPr/>
            </p:nvSpPr>
            <p:spPr>
              <a:xfrm>
                <a:off x="632353" y="2920798"/>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grpSp>
        <p:grpSp>
          <p:nvGrpSpPr>
            <p:cNvPr id="39" name="Group 38">
              <a:extLst>
                <a:ext uri="{FF2B5EF4-FFF2-40B4-BE49-F238E27FC236}">
                  <a16:creationId xmlns:a16="http://schemas.microsoft.com/office/drawing/2014/main" id="{5F8B60A3-B756-8A02-E8EA-7D6673C98A39}"/>
                </a:ext>
              </a:extLst>
            </p:cNvPr>
            <p:cNvGrpSpPr/>
            <p:nvPr/>
          </p:nvGrpSpPr>
          <p:grpSpPr>
            <a:xfrm>
              <a:off x="3928466" y="2019300"/>
              <a:ext cx="479953" cy="1301548"/>
              <a:chOff x="628650" y="2019300"/>
              <a:chExt cx="479953" cy="1301548"/>
            </a:xfrm>
          </p:grpSpPr>
          <p:sp>
            <p:nvSpPr>
              <p:cNvPr id="40" name="Oval 39">
                <a:extLst>
                  <a:ext uri="{FF2B5EF4-FFF2-40B4-BE49-F238E27FC236}">
                    <a16:creationId xmlns:a16="http://schemas.microsoft.com/office/drawing/2014/main" id="{6C78DAF5-06B1-2EB4-6092-4BB8E7B1D43A}"/>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41" name="Oval 40">
                <a:extLst>
                  <a:ext uri="{FF2B5EF4-FFF2-40B4-BE49-F238E27FC236}">
                    <a16:creationId xmlns:a16="http://schemas.microsoft.com/office/drawing/2014/main" id="{DB5E7DB8-F3B5-B41E-5B29-8EC01D310CFB}"/>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sp>
            <p:nvSpPr>
              <p:cNvPr id="42" name="Oval 41">
                <a:extLst>
                  <a:ext uri="{FF2B5EF4-FFF2-40B4-BE49-F238E27FC236}">
                    <a16:creationId xmlns:a16="http://schemas.microsoft.com/office/drawing/2014/main" id="{9C74D52C-1982-BC81-91A6-B33AB2374AA7}"/>
                  </a:ext>
                </a:extLst>
              </p:cNvPr>
              <p:cNvSpPr/>
              <p:nvPr/>
            </p:nvSpPr>
            <p:spPr>
              <a:xfrm>
                <a:off x="632353" y="2920798"/>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t>
                </a:r>
              </a:p>
            </p:txBody>
          </p:sp>
        </p:grpSp>
        <p:grpSp>
          <p:nvGrpSpPr>
            <p:cNvPr id="43" name="Group 42">
              <a:extLst>
                <a:ext uri="{FF2B5EF4-FFF2-40B4-BE49-F238E27FC236}">
                  <a16:creationId xmlns:a16="http://schemas.microsoft.com/office/drawing/2014/main" id="{9922521C-9408-6A79-02D1-C8C3435CDC88}"/>
                </a:ext>
              </a:extLst>
            </p:cNvPr>
            <p:cNvGrpSpPr/>
            <p:nvPr/>
          </p:nvGrpSpPr>
          <p:grpSpPr>
            <a:xfrm>
              <a:off x="628650" y="3406573"/>
              <a:ext cx="476250" cy="850799"/>
              <a:chOff x="628650" y="2019300"/>
              <a:chExt cx="476250" cy="850799"/>
            </a:xfrm>
          </p:grpSpPr>
          <p:sp>
            <p:nvSpPr>
              <p:cNvPr id="44" name="Oval 43">
                <a:extLst>
                  <a:ext uri="{FF2B5EF4-FFF2-40B4-BE49-F238E27FC236}">
                    <a16:creationId xmlns:a16="http://schemas.microsoft.com/office/drawing/2014/main" id="{8DA0A7AC-FC65-ECD9-F653-1C9717412FB6}"/>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45" name="Oval 44">
                <a:extLst>
                  <a:ext uri="{FF2B5EF4-FFF2-40B4-BE49-F238E27FC236}">
                    <a16:creationId xmlns:a16="http://schemas.microsoft.com/office/drawing/2014/main" id="{847F4B45-C07E-4389-8D3C-5AD4F97328AA}"/>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grpSp>
        <p:grpSp>
          <p:nvGrpSpPr>
            <p:cNvPr id="47" name="Group 46">
              <a:extLst>
                <a:ext uri="{FF2B5EF4-FFF2-40B4-BE49-F238E27FC236}">
                  <a16:creationId xmlns:a16="http://schemas.microsoft.com/office/drawing/2014/main" id="{C80F86C2-86FB-BA84-E83A-909E908E6D22}"/>
                </a:ext>
              </a:extLst>
            </p:cNvPr>
            <p:cNvGrpSpPr/>
            <p:nvPr/>
          </p:nvGrpSpPr>
          <p:grpSpPr>
            <a:xfrm>
              <a:off x="1219200" y="3429000"/>
              <a:ext cx="476250" cy="850799"/>
              <a:chOff x="628650" y="2019300"/>
              <a:chExt cx="476250" cy="850799"/>
            </a:xfrm>
          </p:grpSpPr>
          <p:sp>
            <p:nvSpPr>
              <p:cNvPr id="48" name="Oval 47">
                <a:extLst>
                  <a:ext uri="{FF2B5EF4-FFF2-40B4-BE49-F238E27FC236}">
                    <a16:creationId xmlns:a16="http://schemas.microsoft.com/office/drawing/2014/main" id="{9A3C77F0-E583-DAFA-F481-38CA589BE6F5}"/>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49" name="Oval 48">
                <a:extLst>
                  <a:ext uri="{FF2B5EF4-FFF2-40B4-BE49-F238E27FC236}">
                    <a16:creationId xmlns:a16="http://schemas.microsoft.com/office/drawing/2014/main" id="{77A4D27F-4AF4-3064-D182-8C3F8E5C9673}"/>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grpSp>
        <p:grpSp>
          <p:nvGrpSpPr>
            <p:cNvPr id="50" name="Group 49">
              <a:extLst>
                <a:ext uri="{FF2B5EF4-FFF2-40B4-BE49-F238E27FC236}">
                  <a16:creationId xmlns:a16="http://schemas.microsoft.com/office/drawing/2014/main" id="{3A73FF91-D795-C4E7-B20C-218E6AF6BBD9}"/>
                </a:ext>
              </a:extLst>
            </p:cNvPr>
            <p:cNvGrpSpPr/>
            <p:nvPr/>
          </p:nvGrpSpPr>
          <p:grpSpPr>
            <a:xfrm>
              <a:off x="1917436" y="3406573"/>
              <a:ext cx="476250" cy="850799"/>
              <a:chOff x="628650" y="2019300"/>
              <a:chExt cx="476250" cy="850799"/>
            </a:xfrm>
          </p:grpSpPr>
          <p:sp>
            <p:nvSpPr>
              <p:cNvPr id="51" name="Oval 50">
                <a:extLst>
                  <a:ext uri="{FF2B5EF4-FFF2-40B4-BE49-F238E27FC236}">
                    <a16:creationId xmlns:a16="http://schemas.microsoft.com/office/drawing/2014/main" id="{D632DAE2-02DC-93F5-64E9-E022A6119DAF}"/>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52" name="Oval 51">
                <a:extLst>
                  <a:ext uri="{FF2B5EF4-FFF2-40B4-BE49-F238E27FC236}">
                    <a16:creationId xmlns:a16="http://schemas.microsoft.com/office/drawing/2014/main" id="{736C0BBA-2E65-2211-6F20-DBFC45987C7A}"/>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grpSp>
        <p:grpSp>
          <p:nvGrpSpPr>
            <p:cNvPr id="53" name="Group 52">
              <a:extLst>
                <a:ext uri="{FF2B5EF4-FFF2-40B4-BE49-F238E27FC236}">
                  <a16:creationId xmlns:a16="http://schemas.microsoft.com/office/drawing/2014/main" id="{134D92D3-C19C-802F-EB57-16B8946F0196}"/>
                </a:ext>
              </a:extLst>
            </p:cNvPr>
            <p:cNvGrpSpPr/>
            <p:nvPr/>
          </p:nvGrpSpPr>
          <p:grpSpPr>
            <a:xfrm>
              <a:off x="2591464" y="3371547"/>
              <a:ext cx="476250" cy="850799"/>
              <a:chOff x="628650" y="2019300"/>
              <a:chExt cx="476250" cy="850799"/>
            </a:xfrm>
          </p:grpSpPr>
          <p:sp>
            <p:nvSpPr>
              <p:cNvPr id="54" name="Oval 53">
                <a:extLst>
                  <a:ext uri="{FF2B5EF4-FFF2-40B4-BE49-F238E27FC236}">
                    <a16:creationId xmlns:a16="http://schemas.microsoft.com/office/drawing/2014/main" id="{5F33DB0F-2BB4-6D12-2B54-A740A2790C22}"/>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55" name="Oval 54">
                <a:extLst>
                  <a:ext uri="{FF2B5EF4-FFF2-40B4-BE49-F238E27FC236}">
                    <a16:creationId xmlns:a16="http://schemas.microsoft.com/office/drawing/2014/main" id="{3E354BA4-4EDD-6531-3407-8EDCB2E94B82}"/>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grpSp>
        <p:grpSp>
          <p:nvGrpSpPr>
            <p:cNvPr id="56" name="Group 55">
              <a:extLst>
                <a:ext uri="{FF2B5EF4-FFF2-40B4-BE49-F238E27FC236}">
                  <a16:creationId xmlns:a16="http://schemas.microsoft.com/office/drawing/2014/main" id="{44B7C453-E68C-0813-6466-44944C3630F7}"/>
                </a:ext>
              </a:extLst>
            </p:cNvPr>
            <p:cNvGrpSpPr/>
            <p:nvPr/>
          </p:nvGrpSpPr>
          <p:grpSpPr>
            <a:xfrm>
              <a:off x="3259799" y="3384146"/>
              <a:ext cx="476250" cy="850799"/>
              <a:chOff x="628650" y="2019300"/>
              <a:chExt cx="476250" cy="850799"/>
            </a:xfrm>
          </p:grpSpPr>
          <p:sp>
            <p:nvSpPr>
              <p:cNvPr id="57" name="Oval 56">
                <a:extLst>
                  <a:ext uri="{FF2B5EF4-FFF2-40B4-BE49-F238E27FC236}">
                    <a16:creationId xmlns:a16="http://schemas.microsoft.com/office/drawing/2014/main" id="{2043473D-7563-798E-85A2-4CA1F0A8C219}"/>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58" name="Oval 57">
                <a:extLst>
                  <a:ext uri="{FF2B5EF4-FFF2-40B4-BE49-F238E27FC236}">
                    <a16:creationId xmlns:a16="http://schemas.microsoft.com/office/drawing/2014/main" id="{22615357-7A9B-AA9A-C199-8B5C2EB11497}"/>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grpSp>
        <p:grpSp>
          <p:nvGrpSpPr>
            <p:cNvPr id="59" name="Group 58">
              <a:extLst>
                <a:ext uri="{FF2B5EF4-FFF2-40B4-BE49-F238E27FC236}">
                  <a16:creationId xmlns:a16="http://schemas.microsoft.com/office/drawing/2014/main" id="{A7F10EE9-EBFB-45BF-BA63-7347449CE58C}"/>
                </a:ext>
              </a:extLst>
            </p:cNvPr>
            <p:cNvGrpSpPr/>
            <p:nvPr/>
          </p:nvGrpSpPr>
          <p:grpSpPr>
            <a:xfrm>
              <a:off x="3963000" y="3384146"/>
              <a:ext cx="476250" cy="850799"/>
              <a:chOff x="628650" y="2019300"/>
              <a:chExt cx="476250" cy="850799"/>
            </a:xfrm>
          </p:grpSpPr>
          <p:sp>
            <p:nvSpPr>
              <p:cNvPr id="60" name="Oval 59">
                <a:extLst>
                  <a:ext uri="{FF2B5EF4-FFF2-40B4-BE49-F238E27FC236}">
                    <a16:creationId xmlns:a16="http://schemas.microsoft.com/office/drawing/2014/main" id="{5ACD1FC7-3490-4A6A-BB58-5CF645BDAF92}"/>
                  </a:ext>
                </a:extLst>
              </p:cNvPr>
              <p:cNvSpPr/>
              <p:nvPr/>
            </p:nvSpPr>
            <p:spPr>
              <a:xfrm>
                <a:off x="628650" y="2019300"/>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61" name="Oval 60">
                <a:extLst>
                  <a:ext uri="{FF2B5EF4-FFF2-40B4-BE49-F238E27FC236}">
                    <a16:creationId xmlns:a16="http://schemas.microsoft.com/office/drawing/2014/main" id="{8FE48FEC-C471-ED96-2EB4-4009F4D2AEF0}"/>
                  </a:ext>
                </a:extLst>
              </p:cNvPr>
              <p:cNvSpPr/>
              <p:nvPr/>
            </p:nvSpPr>
            <p:spPr>
              <a:xfrm>
                <a:off x="628650" y="2470049"/>
                <a:ext cx="476250" cy="400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grpSp>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2869B0DD-E01F-D2E7-6B0D-77D21556C119}"/>
                  </a:ext>
                </a:extLst>
              </p:cNvPr>
              <p:cNvSpPr txBox="1"/>
              <p:nvPr/>
            </p:nvSpPr>
            <p:spPr>
              <a:xfrm>
                <a:off x="945440" y="4336646"/>
                <a:ext cx="508710"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2</m:t>
                          </m:r>
                        </m:num>
                        <m:den>
                          <m:r>
                            <a:rPr lang="en-US" b="0" i="1" smtClean="0">
                              <a:solidFill>
                                <a:schemeClr val="tx1"/>
                              </a:solidFill>
                              <a:latin typeface="Cambria Math" panose="02040503050406030204" pitchFamily="18" charset="0"/>
                            </a:rPr>
                            <m:t>3</m:t>
                          </m:r>
                        </m:den>
                      </m:f>
                    </m:oMath>
                  </m:oMathPara>
                </a14:m>
                <a:endParaRPr lang="en-US" dirty="0"/>
              </a:p>
            </p:txBody>
          </p:sp>
        </mc:Choice>
        <mc:Fallback xmlns="">
          <p:sp>
            <p:nvSpPr>
              <p:cNvPr id="67" name="TextBox 66">
                <a:extLst>
                  <a:ext uri="{FF2B5EF4-FFF2-40B4-BE49-F238E27FC236}">
                    <a16:creationId xmlns:a16="http://schemas.microsoft.com/office/drawing/2014/main" id="{2869B0DD-E01F-D2E7-6B0D-77D21556C119}"/>
                  </a:ext>
                </a:extLst>
              </p:cNvPr>
              <p:cNvSpPr txBox="1">
                <a:spLocks noRot="1" noChangeAspect="1" noMove="1" noResize="1" noEditPoints="1" noAdjustHandles="1" noChangeArrowheads="1" noChangeShapeType="1" noTextEdit="1"/>
              </p:cNvSpPr>
              <p:nvPr/>
            </p:nvSpPr>
            <p:spPr>
              <a:xfrm>
                <a:off x="945440" y="4336646"/>
                <a:ext cx="508710" cy="518604"/>
              </a:xfrm>
              <a:prstGeom prst="rect">
                <a:avLst/>
              </a:prstGeom>
              <a:blipFill>
                <a:blip r:embed="rId4"/>
                <a:stretch>
                  <a:fillRect/>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020859CF-1C3B-8D4E-56CA-80809D015E51}"/>
              </a:ext>
            </a:extLst>
          </p:cNvPr>
          <p:cNvSpPr txBox="1"/>
          <p:nvPr/>
        </p:nvSpPr>
        <p:spPr>
          <a:xfrm>
            <a:off x="870217" y="4822421"/>
            <a:ext cx="659155" cy="369332"/>
          </a:xfrm>
          <a:prstGeom prst="rect">
            <a:avLst/>
          </a:prstGeom>
          <a:noFill/>
        </p:spPr>
        <p:txBody>
          <a:bodyPr wrap="none" rtlCol="0">
            <a:spAutoFit/>
          </a:bodyPr>
          <a:lstStyle/>
          <a:p>
            <a:r>
              <a:rPr lang="en-US" dirty="0"/>
              <a:t>Cola</a:t>
            </a:r>
          </a:p>
        </p:txBody>
      </p:sp>
    </p:spTree>
    <p:extLst>
      <p:ext uri="{BB962C8B-B14F-4D97-AF65-F5344CB8AC3E}">
        <p14:creationId xmlns:p14="http://schemas.microsoft.com/office/powerpoint/2010/main" val="1742972044"/>
      </p:ext>
    </p:extLst>
  </p:cSld>
  <p:clrMapOvr>
    <a:masterClrMapping/>
  </p:clrMapOvr>
</p:sld>
</file>

<file path=ppt/theme/theme1.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P_Math_Template2" id="{3DD1DB5A-9732-CE4F-B498-0DFC38D16E98}" vid="{AA41E1CF-8CA6-B04A-B159-0A2A04F3CEF7}"/>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sic">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P_Math_Template2" id="{3DD1DB5A-9732-CE4F-B498-0DFC38D16E98}" vid="{7CD7D8B3-CF99-7B4E-BDC9-3044F9EB1074}"/>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asic">
  <a:themeElements>
    <a:clrScheme name="AIR 2015 Corporate">
      <a:dk1>
        <a:srgbClr val="000000"/>
      </a:dk1>
      <a:lt1>
        <a:srgbClr val="FFFFFF"/>
      </a:lt1>
      <a:dk2>
        <a:srgbClr val="003462"/>
      </a:dk2>
      <a:lt2>
        <a:srgbClr val="D4D4D4"/>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P_Math_Template2" id="{3DD1DB5A-9732-CE4F-B498-0DFC38D16E98}" vid="{D66FAC2C-181B-2542-B5A7-D3F3A216912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7d002b9-d184-461a-a75e-eb386faf956f">
      <UserInfo>
        <DisplayName>Prater, Steven</DisplayName>
        <AccountId>78</AccountId>
        <AccountType/>
      </UserInfo>
      <UserInfo>
        <DisplayName>Harris, Pakethia</DisplayName>
        <AccountId>15</AccountId>
        <AccountType/>
      </UserInfo>
      <UserInfo>
        <DisplayName>Quinn, Shaylyn</DisplayName>
        <AccountId>19</AccountId>
        <AccountType/>
      </UserInfo>
      <UserInfo>
        <DisplayName>Bahr, Clairee</DisplayName>
        <AccountId>20</AccountId>
        <AccountType/>
      </UserInfo>
      <UserInfo>
        <DisplayName>Clancy, Erin</DisplayName>
        <AccountId>56</AccountId>
        <AccountType/>
      </UserInfo>
      <UserInfo>
        <DisplayName>Pfannenstiel, Kat</DisplayName>
        <AccountId>6</AccountId>
        <AccountType/>
      </UserInfo>
      <UserInfo>
        <DisplayName>Zumeta Edmonds, Rebecca</DisplayName>
        <AccountId>40</AccountId>
        <AccountType/>
      </UserInfo>
      <UserInfo>
        <DisplayName>Baskin, Bertha</DisplayName>
        <AccountId>149</AccountId>
        <AccountType/>
      </UserInfo>
      <UserInfo>
        <DisplayName>Wenzel, Caryl</DisplayName>
        <AccountId>150</AccountId>
        <AccountType/>
      </UserInfo>
      <UserInfo>
        <DisplayName>Garcia, Joyce</DisplayName>
        <AccountId>151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F3D3E692B1154F88F109B912ACF479" ma:contentTypeVersion="13" ma:contentTypeDescription="Create a new document." ma:contentTypeScope="" ma:versionID="1aeb35087b9aa2383aa983d852277294">
  <xsd:schema xmlns:xsd="http://www.w3.org/2001/XMLSchema" xmlns:xs="http://www.w3.org/2001/XMLSchema" xmlns:p="http://schemas.microsoft.com/office/2006/metadata/properties" xmlns:ns2="af1d375e-8621-40f4-9fcd-9dc4abf027dc" xmlns:ns3="17d002b9-d184-461a-a75e-eb386faf956f" targetNamespace="http://schemas.microsoft.com/office/2006/metadata/properties" ma:root="true" ma:fieldsID="8671f22a37b84b5ec9c37622f655e1eb" ns2:_="" ns3:_="">
    <xsd:import namespace="af1d375e-8621-40f4-9fcd-9dc4abf027dc"/>
    <xsd:import namespace="17d002b9-d184-461a-a75e-eb386faf95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d375e-8621-40f4-9fcd-9dc4abf02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d002b9-d184-461a-a75e-eb386faf95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B68522-BF85-4FCF-88F0-9F5CD3B69540}">
  <ds:schemaRefs>
    <ds:schemaRef ds:uri="http://purl.org/dc/terms/"/>
    <ds:schemaRef ds:uri="af1d375e-8621-40f4-9fcd-9dc4abf027dc"/>
    <ds:schemaRef ds:uri="17d002b9-d184-461a-a75e-eb386faf956f"/>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658FEEEA-6682-47E0-B72B-9AD1386B0EDD}">
  <ds:schemaRefs>
    <ds:schemaRef ds:uri="17d002b9-d184-461a-a75e-eb386faf956f"/>
    <ds:schemaRef ds:uri="af1d375e-8621-40f4-9fcd-9dc4abf027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56EBEA-8987-4D2D-8F81-4BF3E71D4C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Book Study Compiled</Template>
  <TotalTime>2402</TotalTime>
  <Words>14889</Words>
  <Application>Microsoft Office PowerPoint</Application>
  <PresentationFormat>Widescreen</PresentationFormat>
  <Paragraphs>1531</Paragraphs>
  <Slides>183</Slides>
  <Notes>138</Notes>
  <HiddenSlides>0</HiddenSlides>
  <MMClips>2</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183</vt:i4>
      </vt:variant>
    </vt:vector>
  </HeadingPairs>
  <TitlesOfParts>
    <vt:vector size="203" baseType="lpstr">
      <vt:lpstr>Arial</vt:lpstr>
      <vt:lpstr>Arial Narrow</vt:lpstr>
      <vt:lpstr>Calibri</vt:lpstr>
      <vt:lpstr>Calibri Light</vt:lpstr>
      <vt:lpstr>Cambria Math</vt:lpstr>
      <vt:lpstr>Cavolini</vt:lpstr>
      <vt:lpstr>Franklin Gothic Book</vt:lpstr>
      <vt:lpstr>Franklin Gothic Demi</vt:lpstr>
      <vt:lpstr>FranklinGothic</vt:lpstr>
      <vt:lpstr>ITC Franklin Gothic Std Bk Cd</vt:lpstr>
      <vt:lpstr>Montserrat</vt:lpstr>
      <vt:lpstr>Verdana</vt:lpstr>
      <vt:lpstr>Wingdings</vt:lpstr>
      <vt:lpstr>WordVisi_MSFontService</vt:lpstr>
      <vt:lpstr>WordVisiPilcrow_MSFontService</vt:lpstr>
      <vt:lpstr>Theme1</vt:lpstr>
      <vt:lpstr>9_Custom Design</vt:lpstr>
      <vt:lpstr>Basic</vt:lpstr>
      <vt:lpstr>Custom Design</vt:lpstr>
      <vt:lpstr>1_Basic</vt:lpstr>
      <vt:lpstr>Welcome</vt:lpstr>
      <vt:lpstr>Overview</vt:lpstr>
      <vt:lpstr>Content</vt:lpstr>
      <vt:lpstr>Session Content</vt:lpstr>
      <vt:lpstr>Session Flow and Content</vt:lpstr>
      <vt:lpstr>Logistics</vt:lpstr>
      <vt:lpstr>Lessons Learned: Suggestions for Success</vt:lpstr>
      <vt:lpstr>Lessons Learned: Suggestions for Success (continued)</vt:lpstr>
      <vt:lpstr>Lessons Learned: Suggestions for Success (continued-2)</vt:lpstr>
      <vt:lpstr>Lessons Learned: Suggestions for Success (continued - 3)</vt:lpstr>
      <vt:lpstr>Lesson Learned: Suggestions for Success (continue-4)</vt:lpstr>
      <vt:lpstr>Using Jamboard</vt:lpstr>
      <vt:lpstr>Jamboard</vt:lpstr>
      <vt:lpstr>Book Study </vt:lpstr>
      <vt:lpstr>Agenda</vt:lpstr>
      <vt:lpstr>Objectives</vt:lpstr>
      <vt:lpstr>Introductions</vt:lpstr>
      <vt:lpstr>Introductions</vt:lpstr>
      <vt:lpstr>Housekeeping</vt:lpstr>
      <vt:lpstr>Working Assumptions</vt:lpstr>
      <vt:lpstr>Using a Virtual Platform</vt:lpstr>
      <vt:lpstr>Book Study Overview</vt:lpstr>
      <vt:lpstr>Goal</vt:lpstr>
      <vt:lpstr>How Will We Achieve This Goal?</vt:lpstr>
      <vt:lpstr>Activities</vt:lpstr>
      <vt:lpstr>Characteristics of Students Who Are Struggling With Mathematics  and Students With Mathematics Disabilities </vt:lpstr>
      <vt:lpstr>Discussion</vt:lpstr>
      <vt:lpstr>Common Challenges in Understanding Mathematics for Students with Mathematics Difficulties</vt:lpstr>
      <vt:lpstr>What is Working Memory?</vt:lpstr>
      <vt:lpstr>What is Number Sense?</vt:lpstr>
      <vt:lpstr>What are Symbols?</vt:lpstr>
      <vt:lpstr>Importance of Teaching Symbols</vt:lpstr>
      <vt:lpstr>What are Whole-Number Computations?</vt:lpstr>
      <vt:lpstr>What is Word Problem Solving?</vt:lpstr>
      <vt:lpstr>What are Key Mathematics Vocabulary?</vt:lpstr>
      <vt:lpstr>Vocabulary Can Be Confusing! </vt:lpstr>
      <vt:lpstr>Vocabulary Within Instruction </vt:lpstr>
      <vt:lpstr>What is Self-Regulation?</vt:lpstr>
      <vt:lpstr>Endless Cycle for Students Who Struggle</vt:lpstr>
      <vt:lpstr>Supports for Students Who Struggle</vt:lpstr>
      <vt:lpstr>Intersection of HLPs and EBPs</vt:lpstr>
      <vt:lpstr>Complete</vt:lpstr>
      <vt:lpstr>Anticipating</vt:lpstr>
      <vt:lpstr>What Did They Do? </vt:lpstr>
      <vt:lpstr>Next Steps</vt:lpstr>
      <vt:lpstr>Homework</vt:lpstr>
      <vt:lpstr>Questions?</vt:lpstr>
      <vt:lpstr>Book Study</vt:lpstr>
      <vt:lpstr>Agenda</vt:lpstr>
      <vt:lpstr>Objectives</vt:lpstr>
      <vt:lpstr>Warm-Up</vt:lpstr>
      <vt:lpstr>Solve</vt:lpstr>
      <vt:lpstr>High-Leverage &amp; Evidence-Based&amp; Practices in Mathematics</vt:lpstr>
      <vt:lpstr>High-Leverage Practices in Special Education</vt:lpstr>
      <vt:lpstr>Mathematics Evidence-Based Practices</vt:lpstr>
      <vt:lpstr>Mathematics Evidence-Based Practices</vt:lpstr>
      <vt:lpstr>Vocabulary</vt:lpstr>
      <vt:lpstr>Vocabulary Words</vt:lpstr>
      <vt:lpstr>The Problem With Mathematics Is English</vt:lpstr>
      <vt:lpstr>Convergence of Mathematics and English</vt:lpstr>
      <vt:lpstr>Convergence of Mathematics and English</vt:lpstr>
      <vt:lpstr>Example</vt:lpstr>
      <vt:lpstr>Introducing Vocabulary: Let’s Chat </vt:lpstr>
      <vt:lpstr>Vocabulary During Instruction</vt:lpstr>
      <vt:lpstr>Next Steps</vt:lpstr>
      <vt:lpstr>Homework</vt:lpstr>
      <vt:lpstr>Homework</vt:lpstr>
      <vt:lpstr>Book Study</vt:lpstr>
      <vt:lpstr>Agenda</vt:lpstr>
      <vt:lpstr>Objectives</vt:lpstr>
      <vt:lpstr>Warm-Up</vt:lpstr>
      <vt:lpstr>Solve</vt:lpstr>
      <vt:lpstr>Think About It</vt:lpstr>
      <vt:lpstr>Poll Results</vt:lpstr>
      <vt:lpstr>Poll Results</vt:lpstr>
      <vt:lpstr>Article Discussion</vt:lpstr>
      <vt:lpstr>Co-teaching Discussion</vt:lpstr>
      <vt:lpstr>Chapter 3 Discussion</vt:lpstr>
      <vt:lpstr>Let’s Try Some Math</vt:lpstr>
      <vt:lpstr>Let’s Discuss</vt:lpstr>
      <vt:lpstr>Precise Notation</vt:lpstr>
      <vt:lpstr>Symbols</vt:lpstr>
      <vt:lpstr>Commonly Used Notation</vt:lpstr>
      <vt:lpstr>Next Steps</vt:lpstr>
      <vt:lpstr>Homework</vt:lpstr>
      <vt:lpstr>Book Study</vt:lpstr>
      <vt:lpstr>Agenda</vt:lpstr>
      <vt:lpstr>Objectives </vt:lpstr>
      <vt:lpstr>Warm-Up</vt:lpstr>
      <vt:lpstr>Warm-Up</vt:lpstr>
      <vt:lpstr>Think About It</vt:lpstr>
      <vt:lpstr>Representations </vt:lpstr>
      <vt:lpstr>Let’s Discuss</vt:lpstr>
      <vt:lpstr>Activity: Step 1</vt:lpstr>
      <vt:lpstr>Activity: Step 2</vt:lpstr>
      <vt:lpstr>Activity: Step 3 </vt:lpstr>
      <vt:lpstr>Representations</vt:lpstr>
      <vt:lpstr>Encourage Students to Use Representations </vt:lpstr>
      <vt:lpstr>Encourage Students to Use Representations</vt:lpstr>
      <vt:lpstr>Encourage Students to Use Representations </vt:lpstr>
      <vt:lpstr>Use of Representations to Communicate Thinking</vt:lpstr>
      <vt:lpstr>Opportunities to Communicate Reasoning </vt:lpstr>
      <vt:lpstr>Opportunities to Communicate Reasoning </vt:lpstr>
      <vt:lpstr>Analyze the Problem</vt:lpstr>
      <vt:lpstr>Discussion</vt:lpstr>
      <vt:lpstr>Next Steps</vt:lpstr>
      <vt:lpstr>Homework</vt:lpstr>
      <vt:lpstr>Book Study</vt:lpstr>
      <vt:lpstr>Agenda</vt:lpstr>
      <vt:lpstr>Objectives</vt:lpstr>
      <vt:lpstr>Warm-Up</vt:lpstr>
      <vt:lpstr>Solve</vt:lpstr>
      <vt:lpstr>Let’s Discuss: Mari Problem </vt:lpstr>
      <vt:lpstr>Rules That Expire</vt:lpstr>
      <vt:lpstr>I Wonder</vt:lpstr>
      <vt:lpstr>Rules That Expire</vt:lpstr>
      <vt:lpstr>Let’s Try It </vt:lpstr>
      <vt:lpstr>Key Takeaways</vt:lpstr>
      <vt:lpstr>Word Problems</vt:lpstr>
      <vt:lpstr>What Is the Problem With Keywords?</vt:lpstr>
      <vt:lpstr>Schema-Based Instruction </vt:lpstr>
      <vt:lpstr>Putting It All Together:  Notations, Representations, Rules </vt:lpstr>
      <vt:lpstr>Solve</vt:lpstr>
      <vt:lpstr>Misconceptions</vt:lpstr>
      <vt:lpstr>What Is the Problem? </vt:lpstr>
      <vt:lpstr>Where Do You See the Greatest Breakdown?</vt:lpstr>
      <vt:lpstr>Let’s Discuss</vt:lpstr>
      <vt:lpstr>Next Steps</vt:lpstr>
      <vt:lpstr>Homework</vt:lpstr>
      <vt:lpstr>Book Study</vt:lpstr>
      <vt:lpstr>Agenda</vt:lpstr>
      <vt:lpstr>Objectives</vt:lpstr>
      <vt:lpstr>Warm-Up</vt:lpstr>
      <vt:lpstr>Number Sort</vt:lpstr>
      <vt:lpstr>Number Sort: Generalization</vt:lpstr>
      <vt:lpstr>Overgeneralizations and Instructional Strategies</vt:lpstr>
      <vt:lpstr>Jamboard Question</vt:lpstr>
      <vt:lpstr>Generalizations Versus Rules</vt:lpstr>
      <vt:lpstr>Developing Generalizations</vt:lpstr>
      <vt:lpstr>Tasks to Promote Generalizations</vt:lpstr>
      <vt:lpstr>Practice</vt:lpstr>
      <vt:lpstr>Task Sort: Three Groups </vt:lpstr>
      <vt:lpstr>Let’s Discuss</vt:lpstr>
      <vt:lpstr>Student Characteristics and Challenges</vt:lpstr>
      <vt:lpstr>What Is the Problem? </vt:lpstr>
      <vt:lpstr>Review: Evidence-Based Practices </vt:lpstr>
      <vt:lpstr>Evidence-Based Practices: Grades 6–12</vt:lpstr>
      <vt:lpstr>Tasks, Evidence-Based Practices, and Your Teaching</vt:lpstr>
      <vt:lpstr>Next Steps</vt:lpstr>
      <vt:lpstr>Next Steps</vt:lpstr>
      <vt:lpstr>Book Study</vt:lpstr>
      <vt:lpstr>Agenda</vt:lpstr>
      <vt:lpstr>Objectives</vt:lpstr>
      <vt:lpstr>Warm-Up</vt:lpstr>
      <vt:lpstr>Warm-Up</vt:lpstr>
      <vt:lpstr>Article Discussion</vt:lpstr>
      <vt:lpstr>Jigsaw: Article Review</vt:lpstr>
      <vt:lpstr>Discussion</vt:lpstr>
      <vt:lpstr>Creating a Collaborative Culture</vt:lpstr>
      <vt:lpstr>Coherence Framework: Right Drivers </vt:lpstr>
      <vt:lpstr>Let’s Discuss</vt:lpstr>
      <vt:lpstr>Four Elements of Cultivating Collaboration</vt:lpstr>
      <vt:lpstr>Let’s Discuss</vt:lpstr>
      <vt:lpstr>Next Steps</vt:lpstr>
      <vt:lpstr>Next Steps</vt:lpstr>
      <vt:lpstr>Book Study</vt:lpstr>
      <vt:lpstr>Agenda</vt:lpstr>
      <vt:lpstr>Objectives</vt:lpstr>
      <vt:lpstr>Warm-Up</vt:lpstr>
      <vt:lpstr>Math Pact Components Continuum</vt:lpstr>
      <vt:lpstr>Putting It All Together</vt:lpstr>
      <vt:lpstr>Let’s Try it Together</vt:lpstr>
      <vt:lpstr>Applying What We Learned</vt:lpstr>
      <vt:lpstr>Jamboard: Reviewing Student Work</vt:lpstr>
      <vt:lpstr>Student 1’s Work: Let’s Review </vt:lpstr>
      <vt:lpstr>Student 2’s Work: Let’s Review </vt:lpstr>
      <vt:lpstr>Teacher Role: Pre-Post Math Pact</vt:lpstr>
      <vt:lpstr>Closing Thoughts </vt:lpstr>
      <vt:lpstr>Closing Thoughts</vt:lpstr>
      <vt:lpstr>Professional Growth</vt:lpstr>
      <vt:lpstr>Disclaimer</vt:lpstr>
      <vt:lpstr>References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Clancy, Erin</dc:creator>
  <cp:lastModifiedBy>Peterson, Amy</cp:lastModifiedBy>
  <cp:revision>124</cp:revision>
  <cp:lastPrinted>2022-10-03T21:43:13Z</cp:lastPrinted>
  <dcterms:created xsi:type="dcterms:W3CDTF">2022-09-21T03:37:30Z</dcterms:created>
  <dcterms:modified xsi:type="dcterms:W3CDTF">2022-10-20T12:21:08Z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0x0101008FF3D3E692B1154F88F109B912ACF479</vt:lpwstr>
  </property>
</Properties>
</file>