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1" r:id="rId4"/>
    <p:sldMasterId id="2147483736" r:id="rId5"/>
    <p:sldMasterId id="2147483768" r:id="rId6"/>
  </p:sldMasterIdLst>
  <p:notesMasterIdLst>
    <p:notesMasterId r:id="rId62"/>
  </p:notesMasterIdLst>
  <p:handoutMasterIdLst>
    <p:handoutMasterId r:id="rId63"/>
  </p:handoutMasterIdLst>
  <p:sldIdLst>
    <p:sldId id="256" r:id="rId7"/>
    <p:sldId id="257" r:id="rId8"/>
    <p:sldId id="1625" r:id="rId9"/>
    <p:sldId id="1630" r:id="rId10"/>
    <p:sldId id="1657" r:id="rId11"/>
    <p:sldId id="1629" r:id="rId12"/>
    <p:sldId id="4350" r:id="rId13"/>
    <p:sldId id="1627" r:id="rId14"/>
    <p:sldId id="4344" r:id="rId15"/>
    <p:sldId id="4345" r:id="rId16"/>
    <p:sldId id="4346" r:id="rId17"/>
    <p:sldId id="4347" r:id="rId18"/>
    <p:sldId id="4348" r:id="rId19"/>
    <p:sldId id="4349" r:id="rId20"/>
    <p:sldId id="4351" r:id="rId21"/>
    <p:sldId id="4352" r:id="rId22"/>
    <p:sldId id="4353" r:id="rId23"/>
    <p:sldId id="4354" r:id="rId24"/>
    <p:sldId id="4356" r:id="rId25"/>
    <p:sldId id="4357" r:id="rId26"/>
    <p:sldId id="4358" r:id="rId27"/>
    <p:sldId id="4359" r:id="rId28"/>
    <p:sldId id="4360" r:id="rId29"/>
    <p:sldId id="4361" r:id="rId30"/>
    <p:sldId id="316" r:id="rId31"/>
    <p:sldId id="4362" r:id="rId32"/>
    <p:sldId id="4363" r:id="rId33"/>
    <p:sldId id="4364" r:id="rId34"/>
    <p:sldId id="4365" r:id="rId35"/>
    <p:sldId id="4368" r:id="rId36"/>
    <p:sldId id="4370" r:id="rId37"/>
    <p:sldId id="4369" r:id="rId38"/>
    <p:sldId id="4379" r:id="rId39"/>
    <p:sldId id="4380" r:id="rId40"/>
    <p:sldId id="4366" r:id="rId41"/>
    <p:sldId id="4373" r:id="rId42"/>
    <p:sldId id="4374" r:id="rId43"/>
    <p:sldId id="4371" r:id="rId44"/>
    <p:sldId id="4372" r:id="rId45"/>
    <p:sldId id="4377" r:id="rId46"/>
    <p:sldId id="4367" r:id="rId47"/>
    <p:sldId id="1656" r:id="rId48"/>
    <p:sldId id="1672" r:id="rId49"/>
    <p:sldId id="4375" r:id="rId50"/>
    <p:sldId id="4339" r:id="rId51"/>
    <p:sldId id="1681" r:id="rId52"/>
    <p:sldId id="4376" r:id="rId53"/>
    <p:sldId id="4378" r:id="rId54"/>
    <p:sldId id="1624" r:id="rId55"/>
    <p:sldId id="437" r:id="rId56"/>
    <p:sldId id="4340" r:id="rId57"/>
    <p:sldId id="1664" r:id="rId58"/>
    <p:sldId id="1626" r:id="rId59"/>
    <p:sldId id="4341" r:id="rId60"/>
    <p:sldId id="1623" r:id="rId6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7" userDrawn="1">
          <p15:clr>
            <a:srgbClr val="A4A3A4"/>
          </p15:clr>
        </p15:guide>
        <p15:guide id="2" pos="576" userDrawn="1">
          <p15:clr>
            <a:srgbClr val="A4A3A4"/>
          </p15:clr>
        </p15:guide>
        <p15:guide id="3" orient="horz" pos="10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F2F92B-FEA2-108C-B58B-4D84E0C6FD3A}" name="Rasmussen, Cathy" initials="RC" userId="S::carasmussen@air.org::9a4ed26a-eceb-4fec-ac15-a32fc6c2c93e" providerId="AD"/>
  <p188:author id="{349EEB33-AF59-94D8-0FF1-D954F885CD9C}" name="Quinn, Shaylyn" initials="QS" userId="S::squinn@air.org::ceddc293-49c6-4df6-be93-ad60c617e1f9" providerId="AD"/>
  <p188:author id="{71F52E3E-7225-615B-3475-DD7D7A185FC6}" name="Zumeta Edmonds, Rebecca" initials="ZER" userId="S::rzumetaedmonds@air.org::b2e63e99-418a-4446-86de-a1daf7a89e4a" providerId="AD"/>
  <p188:author id="{B34BF25E-8389-E03D-FDFF-5A4BFF2717B5}" name="Bahr, Clairee" initials="BC" userId="S::cbahr@air.org::4d5670c5-23d6-4b7c-a397-9d53150d9ef1" providerId="AD"/>
  <p188:author id="{19929080-8A48-0651-54B8-F32D01C1556E}" name="Pfannenstiel, Kat" initials="PK" userId="S::kpfannenstiel@air.org::050f2a59-6508-4e49-9e94-370cffd4f8cc" providerId="AD"/>
  <p188:author id="{2EE641A9-2694-B09D-41E4-09B2772AF979}" name="Harris, Pakethia" initials="HP" userId="S::pharris@air.org::dab53718-bcd4-42aa-9bb9-f7497f0fd65c" providerId="AD"/>
  <p188:author id="{D97132B3-B130-2E25-7C53-E8F6E66CA56F}" name="Prater, Steven" initials="PS" userId="S::sprater@air.org::c333024e-c5a7-4fab-b3e2-b6d567d675ea" providerId="AD"/>
  <p188:author id="{A4289AC0-64CF-F5C1-30C0-36B2EC08C03F}" name="Sorensen, Diane" initials="SD" userId="S::dsorensen@air.org::a037c479-6e7a-4397-9e7c-25f2ee005050" providerId="AD"/>
  <p188:author id="{E07013DC-2912-E676-41ED-A30B52C72A8E}" name="Wenzel, Caryl" initials="WC" userId="S::cwenzel@air.org::885e63ff-4666-44cc-a176-59b78dc131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17" clrIdx="0">
    <p:extLst>
      <p:ext uri="{19B8F6BF-5375-455C-9EA6-DF929625EA0E}">
        <p15:presenceInfo xmlns:p15="http://schemas.microsoft.com/office/powerpoint/2012/main" userId="S::rzumetaedmonds@air.org::b2e63e99-418a-4446-86de-a1daf7a89e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378"/>
    <a:srgbClr val="00A249"/>
    <a:srgbClr val="007635"/>
    <a:srgbClr val="BFD1F1"/>
    <a:srgbClr val="27776E"/>
    <a:srgbClr val="233153"/>
    <a:srgbClr val="41297D"/>
    <a:srgbClr val="8280FF"/>
    <a:srgbClr val="FFFFFF"/>
    <a:srgbClr val="5241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62" autoAdjust="0"/>
  </p:normalViewPr>
  <p:slideViewPr>
    <p:cSldViewPr snapToGrid="0" snapToObjects="1">
      <p:cViewPr varScale="1">
        <p:scale>
          <a:sx n="93" d="100"/>
          <a:sy n="93" d="100"/>
        </p:scale>
        <p:origin x="232" y="272"/>
      </p:cViewPr>
      <p:guideLst>
        <p:guide orient="horz" pos="3967"/>
        <p:guide pos="576"/>
        <p:guide orient="horz" pos="100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4DE2DD-16A0-B540-B85A-5F36CD24610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D7139B0-F576-3A4D-807B-A2F17A9001F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13E321F-F95F-C842-865A-7F7F63C7D0E8}" type="datetimeFigureOut">
              <a:rPr lang="en-US" smtClean="0"/>
              <a:t>9/8/22</a:t>
            </a:fld>
            <a:endParaRPr lang="en-US" dirty="0"/>
          </a:p>
        </p:txBody>
      </p:sp>
      <p:sp>
        <p:nvSpPr>
          <p:cNvPr id="4" name="Footer Placeholder 3">
            <a:extLst>
              <a:ext uri="{FF2B5EF4-FFF2-40B4-BE49-F238E27FC236}">
                <a16:creationId xmlns:a16="http://schemas.microsoft.com/office/drawing/2014/main" id="{4BE85F59-94B9-E34C-818C-33E0A2B0AA7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D33B8F1-75FB-5B43-ACBF-0B5921CF99A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7D5834-1DCB-1D44-86B0-F227FBD12905}" type="slidenum">
              <a:rPr lang="en-US" smtClean="0"/>
              <a:t>‹#›</a:t>
            </a:fld>
            <a:endParaRPr lang="en-US" dirty="0"/>
          </a:p>
        </p:txBody>
      </p:sp>
    </p:spTree>
    <p:extLst>
      <p:ext uri="{BB962C8B-B14F-4D97-AF65-F5344CB8AC3E}">
        <p14:creationId xmlns:p14="http://schemas.microsoft.com/office/powerpoint/2010/main" val="3799547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A60A63-474E-1143-8040-5CF9037975CB}" type="datetimeFigureOut">
              <a:rPr lang="en-US" smtClean="0"/>
              <a:t>9/8/22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C013DF-1BBD-3547-8ED8-967F630AD9C5}" type="slidenum">
              <a:rPr lang="en-US" smtClean="0"/>
              <a:t>‹#›</a:t>
            </a:fld>
            <a:endParaRPr lang="en-US" dirty="0"/>
          </a:p>
        </p:txBody>
      </p:sp>
    </p:spTree>
    <p:extLst>
      <p:ext uri="{BB962C8B-B14F-4D97-AF65-F5344CB8AC3E}">
        <p14:creationId xmlns:p14="http://schemas.microsoft.com/office/powerpoint/2010/main" val="95758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ITC Franklin Gothic Std Bk Cd"/>
                <a:ea typeface="ＭＳ Ｐゴシック" pitchFamily="-48" charset="-128"/>
                <a:cs typeface="ＭＳ Ｐゴシック"/>
              </a:rPr>
              <a:t>This module focuses on the importance of incorporating multiple representations into mathematical tasks that lead to conceptual understanding, increased student discussion, and overall discourse in middle school mathematics classes. Many students with disabilities (and others who struggle) lack the prerequisite skills, vocabulary, and working memory to actively engage or link mathematical concepts (Fuchs et al., 2021). The limited engagement and conceptual understanding can further widen the academic gap. This module is designed to be completed during a full-day professional development session, or it may be broken into smaller chunks. The mathematics problems are designed to be completed with partners or in small groups and then discussed with the larger group. </a:t>
            </a:r>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  </a:t>
            </a:r>
          </a:p>
          <a:p>
            <a:r>
              <a:rPr lang="en-US" b="1" dirty="0">
                <a:latin typeface="ITC Franklin Gothic Std Bk Cd"/>
                <a:ea typeface="ＭＳ Ｐゴシック" pitchFamily="-48" charset="-128"/>
                <a:cs typeface="ＭＳ Ｐゴシック"/>
              </a:rPr>
              <a:t>Instructions for using the speaker notes </a:t>
            </a:r>
            <a:endParaRPr lang="en-US" dirty="0">
              <a:latin typeface="ITC Franklin Gothic Std Bk Cd"/>
              <a:ea typeface="ＭＳ Ｐゴシック" pitchFamily="-48" charset="-128"/>
              <a:cs typeface="ＭＳ Ｐゴシック"/>
            </a:endParaRPr>
          </a:p>
          <a:p>
            <a:r>
              <a:rPr lang="en-US" dirty="0">
                <a:latin typeface="ITC Franklin Gothic Std Bk Cd"/>
                <a:ea typeface="ＭＳ Ｐゴシック" pitchFamily="-48" charset="-128"/>
                <a:cs typeface="ＭＳ Ｐゴシック"/>
              </a:rPr>
              <a:t>• Text formatted in standard font is intended to be read aloud or paraphrased by the facilitator. </a:t>
            </a:r>
          </a:p>
          <a:p>
            <a:r>
              <a:rPr lang="en-US" dirty="0">
                <a:latin typeface="ITC Franklin Gothic Std Bk Cd"/>
                <a:ea typeface="ＭＳ Ｐゴシック" pitchFamily="-48" charset="-128"/>
                <a:cs typeface="ＭＳ Ｐゴシック"/>
              </a:rPr>
              <a:t>• Text formatted in italics is intended as directions or notes for the facilitator; italicized text is not meant to be read aloud. </a:t>
            </a:r>
          </a:p>
          <a:p>
            <a:r>
              <a:rPr lang="en-US" dirty="0">
                <a:latin typeface="ITC Franklin Gothic Std Bk Cd"/>
                <a:ea typeface="ＭＳ Ｐゴシック" pitchFamily="-48" charset="-128"/>
                <a:cs typeface="ＭＳ Ｐゴシック"/>
              </a:rPr>
              <a:t> </a:t>
            </a:r>
          </a:p>
          <a:p>
            <a:r>
              <a:rPr lang="en-US" i="1" dirty="0">
                <a:latin typeface="ITC Franklin Gothic Std Bk Cd"/>
                <a:ea typeface="ＭＳ Ｐゴシック" pitchFamily="-48" charset="-128"/>
                <a:cs typeface="ＭＳ Ｐゴシック"/>
              </a:rPr>
              <a:t>Welcome participants to the training. Introduce yourself (or yourselves) as the facilitator(s) and briefly cite your professional experience in mathematics instruction and supporting students who struggle and students with disabilities in mathematics.</a:t>
            </a:r>
          </a:p>
          <a:p>
            <a:endParaRPr lang="en-US" i="1" dirty="0">
              <a:latin typeface="ITC Franklin Gothic Std Bk Cd"/>
              <a:ea typeface="ＭＳ Ｐゴシック" pitchFamily="-48" charset="-128"/>
              <a:cs typeface="ＭＳ Ｐゴシック"/>
            </a:endParaRPr>
          </a:p>
          <a:p>
            <a:pPr defTabSz="931774" eaLnBrk="0" fontAlgn="base" hangingPunct="0">
              <a:spcBef>
                <a:spcPct val="30000"/>
              </a:spcBef>
              <a:spcAft>
                <a:spcPct val="0"/>
              </a:spcAft>
              <a:defRPr/>
            </a:pPr>
            <a:r>
              <a:rPr lang="en-US" b="1" dirty="0">
                <a:latin typeface="ITC Franklin Gothic Std Bk Cd"/>
                <a:ea typeface="ＭＳ Ｐゴシック" pitchFamily="-48" charset="-128"/>
                <a:cs typeface="ＭＳ Ｐゴシック"/>
              </a:rPr>
              <a:t>Although permission to reprint this publication is not necessary, the citation should be as follows:</a:t>
            </a:r>
            <a:r>
              <a:rPr lang="en-US" dirty="0">
                <a:latin typeface="ITC Franklin Gothic Std Bk Cd"/>
                <a:ea typeface="ＭＳ Ｐゴシック" pitchFamily="-48" charset="-128"/>
                <a:cs typeface="ＭＳ Ｐゴシック"/>
              </a:rPr>
              <a:t> </a:t>
            </a:r>
            <a:r>
              <a:rPr lang="en-US" i="1" dirty="0">
                <a:latin typeface="ITC Franklin Gothic Std Bk Cd"/>
                <a:ea typeface="ＭＳ Ｐゴシック" pitchFamily="-48" charset="-128"/>
                <a:cs typeface="ＭＳ Ｐゴシック"/>
              </a:rPr>
              <a:t>American Institutes for Research. (2022). </a:t>
            </a:r>
            <a:r>
              <a:rPr lang="en-US" i="1" dirty="0"/>
              <a:t>Embedding multiple representations in middle school mathematics classrooms</a:t>
            </a:r>
            <a:r>
              <a:rPr lang="en-US" i="1" dirty="0">
                <a:latin typeface="ITC Franklin Gothic Std Bk Cd"/>
                <a:ea typeface="ＭＳ Ｐゴシック" pitchFamily="-48" charset="-128"/>
                <a:cs typeface="ＭＳ Ｐゴシック"/>
              </a:rPr>
              <a:t>: Expanding middle school students’ understanding of algebraic reasoning for students with disabilities</a:t>
            </a:r>
            <a:r>
              <a:rPr lang="en-US" dirty="0">
                <a:latin typeface="ITC Franklin Gothic Std Bk Cd"/>
                <a:ea typeface="ＭＳ Ｐゴシック" pitchFamily="-48" charset="-128"/>
                <a:cs typeface="ＭＳ Ｐゴシック"/>
              </a:rPr>
              <a:t>. U.S. Department of Education, Office of Special Education Programs.</a:t>
            </a:r>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1</a:t>
            </a:fld>
            <a:endParaRPr lang="en-US" dirty="0"/>
          </a:p>
        </p:txBody>
      </p:sp>
    </p:spTree>
    <p:extLst>
      <p:ext uri="{BB962C8B-B14F-4D97-AF65-F5344CB8AC3E}">
        <p14:creationId xmlns:p14="http://schemas.microsoft.com/office/powerpoint/2010/main" val="1502405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Have participants discuss in pairs or small groups and then share.]</a:t>
            </a:r>
          </a:p>
        </p:txBody>
      </p:sp>
      <p:sp>
        <p:nvSpPr>
          <p:cNvPr id="4" name="Slide Number Placeholder 3"/>
          <p:cNvSpPr>
            <a:spLocks noGrp="1"/>
          </p:cNvSpPr>
          <p:nvPr>
            <p:ph type="sldNum" sz="quarter" idx="5"/>
          </p:nvPr>
        </p:nvSpPr>
        <p:spPr/>
        <p:txBody>
          <a:bodyPr/>
          <a:lstStyle/>
          <a:p>
            <a:fld id="{2BC013DF-1BBD-3547-8ED8-967F630AD9C5}" type="slidenum">
              <a:rPr lang="en-US" smtClean="0"/>
              <a:t>10</a:t>
            </a:fld>
            <a:endParaRPr lang="en-US" dirty="0"/>
          </a:p>
        </p:txBody>
      </p:sp>
    </p:spTree>
    <p:extLst>
      <p:ext uri="{BB962C8B-B14F-4D97-AF65-F5344CB8AC3E}">
        <p14:creationId xmlns:p14="http://schemas.microsoft.com/office/powerpoint/2010/main" val="158594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think of specially designed instruction or SDI as differentiation or simply providing accommodations. SDI is mandated by special education law, the Individuals with Disabilities Education Act (also known as IDEA), and should be part of a student’s individualized education program (IEP). SDI is the answer to what makes special education special because it is something that a student needs all the time, not occasionally. </a:t>
            </a:r>
          </a:p>
        </p:txBody>
      </p:sp>
      <p:sp>
        <p:nvSpPr>
          <p:cNvPr id="4" name="Slide Number Placeholder 3"/>
          <p:cNvSpPr>
            <a:spLocks noGrp="1"/>
          </p:cNvSpPr>
          <p:nvPr>
            <p:ph type="sldNum" sz="quarter" idx="5"/>
          </p:nvPr>
        </p:nvSpPr>
        <p:spPr/>
        <p:txBody>
          <a:bodyPr/>
          <a:lstStyle/>
          <a:p>
            <a:fld id="{2BC013DF-1BBD-3547-8ED8-967F630AD9C5}" type="slidenum">
              <a:rPr lang="en-US" smtClean="0"/>
              <a:t>11</a:t>
            </a:fld>
            <a:endParaRPr lang="en-US" dirty="0"/>
          </a:p>
        </p:txBody>
      </p:sp>
    </p:spTree>
    <p:extLst>
      <p:ext uri="{BB962C8B-B14F-4D97-AF65-F5344CB8AC3E}">
        <p14:creationId xmlns:p14="http://schemas.microsoft.com/office/powerpoint/2010/main" val="251442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many cases, differentiation and scaffolding are used interchangeably because they are both part of Universal Design for Learning or UDL, yet they are different. Differentiation often is used for individual student needs, whereas scaffolding is applied to an entire class or just an individual student. The key takeaway is that these instructional practices should be part of teaching for ALL students, regardless of special education status. </a:t>
            </a:r>
          </a:p>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12</a:t>
            </a:fld>
            <a:endParaRPr lang="en-US" dirty="0"/>
          </a:p>
        </p:txBody>
      </p:sp>
    </p:spTree>
    <p:extLst>
      <p:ext uri="{BB962C8B-B14F-4D97-AF65-F5344CB8AC3E}">
        <p14:creationId xmlns:p14="http://schemas.microsoft.com/office/powerpoint/2010/main" val="2368346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13</a:t>
            </a:fld>
            <a:endParaRPr lang="en-US" dirty="0"/>
          </a:p>
        </p:txBody>
      </p:sp>
    </p:spTree>
    <p:extLst>
      <p:ext uri="{BB962C8B-B14F-4D97-AF65-F5344CB8AC3E}">
        <p14:creationId xmlns:p14="http://schemas.microsoft.com/office/powerpoint/2010/main" val="59909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[Give participants a few minutes to read the description of each role.] </a:t>
            </a:r>
            <a:r>
              <a:rPr lang="en-US" dirty="0"/>
              <a:t>How do you leverage the expertise of each person to meet the needs of all students? How do you make sure that all students truly means all? </a:t>
            </a:r>
          </a:p>
        </p:txBody>
      </p:sp>
      <p:sp>
        <p:nvSpPr>
          <p:cNvPr id="4" name="Slide Number Placeholder 3"/>
          <p:cNvSpPr>
            <a:spLocks noGrp="1"/>
          </p:cNvSpPr>
          <p:nvPr>
            <p:ph type="sldNum" sz="quarter" idx="5"/>
          </p:nvPr>
        </p:nvSpPr>
        <p:spPr/>
        <p:txBody>
          <a:bodyPr/>
          <a:lstStyle/>
          <a:p>
            <a:fld id="{2BC013DF-1BBD-3547-8ED8-967F630AD9C5}" type="slidenum">
              <a:rPr lang="en-US" smtClean="0"/>
              <a:t>14</a:t>
            </a:fld>
            <a:endParaRPr lang="en-US" dirty="0"/>
          </a:p>
        </p:txBody>
      </p:sp>
    </p:spTree>
    <p:extLst>
      <p:ext uri="{BB962C8B-B14F-4D97-AF65-F5344CB8AC3E}">
        <p14:creationId xmlns:p14="http://schemas.microsoft.com/office/powerpoint/2010/main" val="1106749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15</a:t>
            </a:fld>
            <a:endParaRPr lang="en-US" dirty="0"/>
          </a:p>
        </p:txBody>
      </p:sp>
    </p:spTree>
    <p:extLst>
      <p:ext uri="{BB962C8B-B14F-4D97-AF65-F5344CB8AC3E}">
        <p14:creationId xmlns:p14="http://schemas.microsoft.com/office/powerpoint/2010/main" val="214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heard the terms evidence-based practices, promising practices, or research-based practices? We often use these words interchangeably, but they all have different definitions and meanings. Recently, schools have had to consider both their evidence-based practices, as well as programs as part of high-quality instruction and alignment to the Every Student Succeeds Act.</a:t>
            </a:r>
          </a:p>
        </p:txBody>
      </p:sp>
      <p:sp>
        <p:nvSpPr>
          <p:cNvPr id="4" name="Slide Number Placeholder 3"/>
          <p:cNvSpPr>
            <a:spLocks noGrp="1"/>
          </p:cNvSpPr>
          <p:nvPr>
            <p:ph type="sldNum" sz="quarter" idx="5"/>
          </p:nvPr>
        </p:nvSpPr>
        <p:spPr/>
        <p:txBody>
          <a:bodyPr/>
          <a:lstStyle/>
          <a:p>
            <a:fld id="{2BC013DF-1BBD-3547-8ED8-967F630AD9C5}" type="slidenum">
              <a:rPr lang="en-US" smtClean="0"/>
              <a:t>16</a:t>
            </a:fld>
            <a:endParaRPr lang="en-US" dirty="0"/>
          </a:p>
        </p:txBody>
      </p:sp>
    </p:spTree>
    <p:extLst>
      <p:ext uri="{BB962C8B-B14F-4D97-AF65-F5344CB8AC3E}">
        <p14:creationId xmlns:p14="http://schemas.microsoft.com/office/powerpoint/2010/main" val="115304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What Works Clearinghouse has reviewed research studies to identify specific evidence-based practices for mathematics. Although today’s focus is on the use of multiple representations, it is important to consider how to integrate it or include alongside other practices. </a:t>
            </a:r>
          </a:p>
        </p:txBody>
      </p:sp>
      <p:sp>
        <p:nvSpPr>
          <p:cNvPr id="4" name="Slide Number Placeholder 3"/>
          <p:cNvSpPr>
            <a:spLocks noGrp="1"/>
          </p:cNvSpPr>
          <p:nvPr>
            <p:ph type="sldNum" sz="quarter" idx="5"/>
          </p:nvPr>
        </p:nvSpPr>
        <p:spPr/>
        <p:txBody>
          <a:bodyPr/>
          <a:lstStyle/>
          <a:p>
            <a:fld id="{2BC013DF-1BBD-3547-8ED8-967F630AD9C5}" type="slidenum">
              <a:rPr lang="en-US" smtClean="0"/>
              <a:t>17</a:t>
            </a:fld>
            <a:endParaRPr lang="en-US" dirty="0"/>
          </a:p>
        </p:txBody>
      </p:sp>
    </p:spTree>
    <p:extLst>
      <p:ext uri="{BB962C8B-B14F-4D97-AF65-F5344CB8AC3E}">
        <p14:creationId xmlns:p14="http://schemas.microsoft.com/office/powerpoint/2010/main" val="1137579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practice guide was recently updated from a previous guide that focused on response to intervention. Although today we are focusing on middle school students, it is important to consider these practices, even though the title is elementary. The Institute of Education Sciences has strict guidelines for inclusion and in mathematics, middle school–focused research is behind. If you were to dig into the previous practice guide, much of what is listed here should be part of secondary mathematics instruction. In addition, many students with disabilities and those who struggle will need support in earlier grade-level skills. </a:t>
            </a:r>
          </a:p>
        </p:txBody>
      </p:sp>
      <p:sp>
        <p:nvSpPr>
          <p:cNvPr id="4" name="Slide Number Placeholder 3"/>
          <p:cNvSpPr>
            <a:spLocks noGrp="1"/>
          </p:cNvSpPr>
          <p:nvPr>
            <p:ph type="sldNum" sz="quarter" idx="5"/>
          </p:nvPr>
        </p:nvSpPr>
        <p:spPr/>
        <p:txBody>
          <a:bodyPr/>
          <a:lstStyle/>
          <a:p>
            <a:fld id="{2BC013DF-1BBD-3547-8ED8-967F630AD9C5}" type="slidenum">
              <a:rPr lang="en-US" smtClean="0"/>
              <a:t>18</a:t>
            </a:fld>
            <a:endParaRPr lang="en-US" dirty="0"/>
          </a:p>
        </p:txBody>
      </p:sp>
    </p:spTree>
    <p:extLst>
      <p:ext uri="{BB962C8B-B14F-4D97-AF65-F5344CB8AC3E}">
        <p14:creationId xmlns:p14="http://schemas.microsoft.com/office/powerpoint/2010/main" val="2067184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previous practice guide. Although it is 12 years older (2009), the practices are still relevant and should be considered in planning. You will see multiple representations listed here, just as in the more current practice guide.</a:t>
            </a:r>
          </a:p>
        </p:txBody>
      </p:sp>
      <p:sp>
        <p:nvSpPr>
          <p:cNvPr id="4" name="Slide Number Placeholder 3"/>
          <p:cNvSpPr>
            <a:spLocks noGrp="1"/>
          </p:cNvSpPr>
          <p:nvPr>
            <p:ph type="sldNum" sz="quarter" idx="5"/>
          </p:nvPr>
        </p:nvSpPr>
        <p:spPr/>
        <p:txBody>
          <a:bodyPr/>
          <a:lstStyle/>
          <a:p>
            <a:fld id="{2BC013DF-1BBD-3547-8ED8-967F630AD9C5}" type="slidenum">
              <a:rPr lang="en-US" smtClean="0"/>
              <a:t>19</a:t>
            </a:fld>
            <a:endParaRPr lang="en-US" dirty="0"/>
          </a:p>
        </p:txBody>
      </p:sp>
    </p:spTree>
    <p:extLst>
      <p:ext uri="{BB962C8B-B14F-4D97-AF65-F5344CB8AC3E}">
        <p14:creationId xmlns:p14="http://schemas.microsoft.com/office/powerpoint/2010/main" val="4156938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[Read slide.] This is a suggested agenda and can be altered to fit your needs. </a:t>
            </a:r>
          </a:p>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2</a:t>
            </a:fld>
            <a:endParaRPr lang="en-US" dirty="0"/>
          </a:p>
        </p:txBody>
      </p:sp>
    </p:spTree>
    <p:extLst>
      <p:ext uri="{BB962C8B-B14F-4D97-AF65-F5344CB8AC3E}">
        <p14:creationId xmlns:p14="http://schemas.microsoft.com/office/powerpoint/2010/main" val="367101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20</a:t>
            </a:fld>
            <a:endParaRPr lang="en-US" dirty="0"/>
          </a:p>
        </p:txBody>
      </p:sp>
    </p:spTree>
    <p:extLst>
      <p:ext uri="{BB962C8B-B14F-4D97-AF65-F5344CB8AC3E}">
        <p14:creationId xmlns:p14="http://schemas.microsoft.com/office/powerpoint/2010/main" val="949768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This activity will span across the next few slides to show the importance of multiple representations. You will need a real banana, but it can be any fruit.]</a:t>
            </a:r>
          </a:p>
        </p:txBody>
      </p:sp>
      <p:sp>
        <p:nvSpPr>
          <p:cNvPr id="4" name="Slide Number Placeholder 3"/>
          <p:cNvSpPr>
            <a:spLocks noGrp="1"/>
          </p:cNvSpPr>
          <p:nvPr>
            <p:ph type="sldNum" sz="quarter" idx="5"/>
          </p:nvPr>
        </p:nvSpPr>
        <p:spPr/>
        <p:txBody>
          <a:bodyPr/>
          <a:lstStyle/>
          <a:p>
            <a:fld id="{2BC013DF-1BBD-3547-8ED8-967F630AD9C5}" type="slidenum">
              <a:rPr lang="en-US" smtClean="0"/>
              <a:t>21</a:t>
            </a:fld>
            <a:endParaRPr lang="en-US" dirty="0"/>
          </a:p>
        </p:txBody>
      </p:sp>
    </p:spTree>
    <p:extLst>
      <p:ext uri="{BB962C8B-B14F-4D97-AF65-F5344CB8AC3E}">
        <p14:creationId xmlns:p14="http://schemas.microsoft.com/office/powerpoint/2010/main" val="2307844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Hold up a banana that is similar to the picture on the next slide. Set timer for 1–2 minutes. Click for discussion questions and have the group discuss.]</a:t>
            </a:r>
          </a:p>
        </p:txBody>
      </p:sp>
      <p:sp>
        <p:nvSpPr>
          <p:cNvPr id="4" name="Slide Number Placeholder 3"/>
          <p:cNvSpPr>
            <a:spLocks noGrp="1"/>
          </p:cNvSpPr>
          <p:nvPr>
            <p:ph type="sldNum" sz="quarter" idx="5"/>
          </p:nvPr>
        </p:nvSpPr>
        <p:spPr/>
        <p:txBody>
          <a:bodyPr/>
          <a:lstStyle/>
          <a:p>
            <a:fld id="{2BC013DF-1BBD-3547-8ED8-967F630AD9C5}" type="slidenum">
              <a:rPr lang="en-US" smtClean="0"/>
              <a:t>22</a:t>
            </a:fld>
            <a:endParaRPr lang="en-US" dirty="0"/>
          </a:p>
        </p:txBody>
      </p:sp>
    </p:spTree>
    <p:extLst>
      <p:ext uri="{BB962C8B-B14F-4D97-AF65-F5344CB8AC3E}">
        <p14:creationId xmlns:p14="http://schemas.microsoft.com/office/powerpoint/2010/main" val="3505958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for picture of banana. After 1–2 minutes, click for discussion questions.] </a:t>
            </a:r>
            <a:r>
              <a:rPr lang="en-US" dirty="0"/>
              <a:t>This activity shows that we can create a better or more efficient list of characteristics of a banana when we looked at a picture and when we looked at a real banana. Mathematics is kind of like this, too! We often teach students a process or procedure abstractly. Many of us knew what a banana was, so making our initial list was easy, but what if I asked you to do the same thing with a lychee or rambutan? Would you have been able to even start a list prior to seeing this fruit? Some students, especially those who struggle, lack the prerequisite knowledge to connect to other mathematics skills. Hence, the importance of presenting mathematics with pictures and/or concrete materials alongside abstract representations. </a:t>
            </a:r>
          </a:p>
        </p:txBody>
      </p:sp>
      <p:sp>
        <p:nvSpPr>
          <p:cNvPr id="4" name="Slide Number Placeholder 3"/>
          <p:cNvSpPr>
            <a:spLocks noGrp="1"/>
          </p:cNvSpPr>
          <p:nvPr>
            <p:ph type="sldNum" sz="quarter" idx="5"/>
          </p:nvPr>
        </p:nvSpPr>
        <p:spPr/>
        <p:txBody>
          <a:bodyPr/>
          <a:lstStyle/>
          <a:p>
            <a:fld id="{2BC013DF-1BBD-3547-8ED8-967F630AD9C5}" type="slidenum">
              <a:rPr lang="en-US" smtClean="0"/>
              <a:t>23</a:t>
            </a:fld>
            <a:endParaRPr lang="en-US" dirty="0"/>
          </a:p>
        </p:txBody>
      </p:sp>
    </p:spTree>
    <p:extLst>
      <p:ext uri="{BB962C8B-B14F-4D97-AF65-F5344CB8AC3E}">
        <p14:creationId xmlns:p14="http://schemas.microsoft.com/office/powerpoint/2010/main" val="573405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24</a:t>
            </a:fld>
            <a:endParaRPr lang="en-US" dirty="0"/>
          </a:p>
        </p:txBody>
      </p:sp>
    </p:spTree>
    <p:extLst>
      <p:ext uri="{BB962C8B-B14F-4D97-AF65-F5344CB8AC3E}">
        <p14:creationId xmlns:p14="http://schemas.microsoft.com/office/powerpoint/2010/main" val="1924733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thinking about including multiple representations or C-R-A, teachers need to think about the sweet spot. That is, teachers need to understand when and how to incorporate different representations that make sense to develop student learning while also considering how to use the representations to increase communication and mathematical precise language and discourse. This process often can be challenging because it is not a linear process, nor does every skill require all three representations. </a:t>
            </a:r>
          </a:p>
        </p:txBody>
      </p:sp>
      <p:sp>
        <p:nvSpPr>
          <p:cNvPr id="4" name="Slide Number Placeholder 3"/>
          <p:cNvSpPr>
            <a:spLocks noGrp="1"/>
          </p:cNvSpPr>
          <p:nvPr>
            <p:ph type="sldNum" sz="quarter" idx="5"/>
          </p:nvPr>
        </p:nvSpPr>
        <p:spPr/>
        <p:txBody>
          <a:bodyPr/>
          <a:lstStyle/>
          <a:p>
            <a:fld id="{2BC013DF-1BBD-3547-8ED8-967F630AD9C5}" type="slidenum">
              <a:rPr lang="en-US" smtClean="0"/>
              <a:t>25</a:t>
            </a:fld>
            <a:endParaRPr lang="en-US" dirty="0"/>
          </a:p>
        </p:txBody>
      </p:sp>
    </p:spTree>
    <p:extLst>
      <p:ext uri="{BB962C8B-B14F-4D97-AF65-F5344CB8AC3E}">
        <p14:creationId xmlns:p14="http://schemas.microsoft.com/office/powerpoint/2010/main" val="697181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participants begin by thinking about their responses; share with a peer and then lead a group discussion.]</a:t>
            </a:r>
          </a:p>
        </p:txBody>
      </p:sp>
      <p:sp>
        <p:nvSpPr>
          <p:cNvPr id="4" name="Slide Number Placeholder 3"/>
          <p:cNvSpPr>
            <a:spLocks noGrp="1"/>
          </p:cNvSpPr>
          <p:nvPr>
            <p:ph type="sldNum" sz="quarter" idx="5"/>
          </p:nvPr>
        </p:nvSpPr>
        <p:spPr/>
        <p:txBody>
          <a:bodyPr/>
          <a:lstStyle/>
          <a:p>
            <a:fld id="{2BC013DF-1BBD-3547-8ED8-967F630AD9C5}" type="slidenum">
              <a:rPr lang="en-US" smtClean="0"/>
              <a:t>26</a:t>
            </a:fld>
            <a:endParaRPr lang="en-US" dirty="0"/>
          </a:p>
        </p:txBody>
      </p:sp>
    </p:spTree>
    <p:extLst>
      <p:ext uri="{BB962C8B-B14F-4D97-AF65-F5344CB8AC3E}">
        <p14:creationId xmlns:p14="http://schemas.microsoft.com/office/powerpoint/2010/main" val="4106174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[First have participants discuss the questions. Then have them solve and share their answers. If space allows, have participants show how they solved the problem and ask for examples that show different ways to solve.] </a:t>
            </a:r>
          </a:p>
          <a:p>
            <a:endParaRPr lang="en-US" i="1" dirty="0"/>
          </a:p>
          <a:p>
            <a:r>
              <a:rPr lang="en-US" dirty="0"/>
              <a:t>How did you solve? How many of you simply did an equation or procedure? How would you use a concrete image or pictorial to explain and solve this problem? </a:t>
            </a:r>
          </a:p>
          <a:p>
            <a:endParaRPr lang="en-US" dirty="0"/>
          </a:p>
          <a:p>
            <a:r>
              <a:rPr lang="en-US" dirty="0"/>
              <a:t>Content Classifications: Number properties and operations, Moderate, Type: SCR, Difficulty Level: Hard</a:t>
            </a:r>
          </a:p>
        </p:txBody>
      </p:sp>
      <p:sp>
        <p:nvSpPr>
          <p:cNvPr id="4" name="Slide Number Placeholder 3"/>
          <p:cNvSpPr>
            <a:spLocks noGrp="1"/>
          </p:cNvSpPr>
          <p:nvPr>
            <p:ph type="sldNum" sz="quarter" idx="5"/>
          </p:nvPr>
        </p:nvSpPr>
        <p:spPr/>
        <p:txBody>
          <a:bodyPr/>
          <a:lstStyle/>
          <a:p>
            <a:fld id="{2BC013DF-1BBD-3547-8ED8-967F630AD9C5}" type="slidenum">
              <a:rPr lang="en-US" smtClean="0"/>
              <a:t>27</a:t>
            </a:fld>
            <a:endParaRPr lang="en-US" dirty="0"/>
          </a:p>
        </p:txBody>
      </p:sp>
    </p:spTree>
    <p:extLst>
      <p:ext uri="{BB962C8B-B14F-4D97-AF65-F5344CB8AC3E}">
        <p14:creationId xmlns:p14="http://schemas.microsoft.com/office/powerpoint/2010/main" val="1954566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Click for animation.] </a:t>
            </a:r>
            <a:r>
              <a:rPr lang="en-US" dirty="0"/>
              <a:t>Many students may first start showing the problem like this, but does this answer the question? </a:t>
            </a:r>
            <a:r>
              <a:rPr lang="en-US" i="1" dirty="0"/>
              <a:t>[Click for animation.] </a:t>
            </a:r>
            <a:r>
              <a:rPr lang="en-US" dirty="0"/>
              <a:t>What misconceptions does this show in students’ understanding of the problem or of fractions? </a:t>
            </a:r>
          </a:p>
        </p:txBody>
      </p:sp>
      <p:sp>
        <p:nvSpPr>
          <p:cNvPr id="4" name="Slide Number Placeholder 3"/>
          <p:cNvSpPr>
            <a:spLocks noGrp="1"/>
          </p:cNvSpPr>
          <p:nvPr>
            <p:ph type="sldNum" sz="quarter" idx="5"/>
          </p:nvPr>
        </p:nvSpPr>
        <p:spPr/>
        <p:txBody>
          <a:bodyPr/>
          <a:lstStyle/>
          <a:p>
            <a:fld id="{2BC013DF-1BBD-3547-8ED8-967F630AD9C5}" type="slidenum">
              <a:rPr lang="en-US" smtClean="0"/>
              <a:t>28</a:t>
            </a:fld>
            <a:endParaRPr lang="en-US" dirty="0"/>
          </a:p>
        </p:txBody>
      </p:sp>
    </p:spTree>
    <p:extLst>
      <p:ext uri="{BB962C8B-B14F-4D97-AF65-F5344CB8AC3E}">
        <p14:creationId xmlns:p14="http://schemas.microsoft.com/office/powerpoint/2010/main" val="258373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[Click for animation.] </a:t>
            </a:r>
            <a:r>
              <a:rPr lang="en-US" dirty="0"/>
              <a:t>In this example, we moved the fraction tiles underneath the pizza or the whole. What do you notice now? How is this a more sophisticated way of solving? What are other ways to solve using fraction tiles?</a:t>
            </a:r>
          </a:p>
          <a:p>
            <a:endParaRPr lang="en-US" dirty="0"/>
          </a:p>
          <a:p>
            <a:r>
              <a:rPr lang="en-US" dirty="0"/>
              <a:t>This was a grade 4 problem, but 80 percent of the students did not solve it correctly. This is a great example of students not having a conceptual understanding of fractions and how to compare fractions. How often do you see the lack of conceptual understanding of fractions with students in middle school? </a:t>
            </a:r>
          </a:p>
        </p:txBody>
      </p:sp>
      <p:sp>
        <p:nvSpPr>
          <p:cNvPr id="4" name="Slide Number Placeholder 3"/>
          <p:cNvSpPr>
            <a:spLocks noGrp="1"/>
          </p:cNvSpPr>
          <p:nvPr>
            <p:ph type="sldNum" sz="quarter" idx="5"/>
          </p:nvPr>
        </p:nvSpPr>
        <p:spPr/>
        <p:txBody>
          <a:bodyPr/>
          <a:lstStyle/>
          <a:p>
            <a:fld id="{2BC013DF-1BBD-3547-8ED8-967F630AD9C5}" type="slidenum">
              <a:rPr lang="en-US" smtClean="0"/>
              <a:t>29</a:t>
            </a:fld>
            <a:endParaRPr lang="en-US" dirty="0"/>
          </a:p>
        </p:txBody>
      </p:sp>
    </p:spTree>
    <p:extLst>
      <p:ext uri="{BB962C8B-B14F-4D97-AF65-F5344CB8AC3E}">
        <p14:creationId xmlns:p14="http://schemas.microsoft.com/office/powerpoint/2010/main" val="86896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[Read slide.]</a:t>
            </a:r>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3</a:t>
            </a:fld>
            <a:endParaRPr lang="en-US" dirty="0"/>
          </a:p>
        </p:txBody>
      </p:sp>
    </p:spTree>
    <p:extLst>
      <p:ext uri="{BB962C8B-B14F-4D97-AF65-F5344CB8AC3E}">
        <p14:creationId xmlns:p14="http://schemas.microsoft.com/office/powerpoint/2010/main" val="41207909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questions and discuss. Click for animations. Then, individually or in small groups. have participants model the fractions three different ways; provide fraction bars, if possible. After a few minutes, have participants share the different ways they modeled the fractions.]</a:t>
            </a:r>
          </a:p>
        </p:txBody>
      </p:sp>
      <p:sp>
        <p:nvSpPr>
          <p:cNvPr id="4" name="Slide Number Placeholder 3"/>
          <p:cNvSpPr>
            <a:spLocks noGrp="1"/>
          </p:cNvSpPr>
          <p:nvPr>
            <p:ph type="sldNum" sz="quarter" idx="5"/>
          </p:nvPr>
        </p:nvSpPr>
        <p:spPr/>
        <p:txBody>
          <a:bodyPr/>
          <a:lstStyle/>
          <a:p>
            <a:fld id="{2BC013DF-1BBD-3547-8ED8-967F630AD9C5}" type="slidenum">
              <a:rPr lang="en-US" smtClean="0"/>
              <a:t>30</a:t>
            </a:fld>
            <a:endParaRPr lang="en-US" dirty="0"/>
          </a:p>
        </p:txBody>
      </p:sp>
    </p:spTree>
    <p:extLst>
      <p:ext uri="{BB962C8B-B14F-4D97-AF65-F5344CB8AC3E}">
        <p14:creationId xmlns:p14="http://schemas.microsoft.com/office/powerpoint/2010/main" val="3805709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and discuss questions.]</a:t>
            </a:r>
          </a:p>
        </p:txBody>
      </p:sp>
      <p:sp>
        <p:nvSpPr>
          <p:cNvPr id="4" name="Slide Number Placeholder 3"/>
          <p:cNvSpPr>
            <a:spLocks noGrp="1"/>
          </p:cNvSpPr>
          <p:nvPr>
            <p:ph type="sldNum" sz="quarter" idx="5"/>
          </p:nvPr>
        </p:nvSpPr>
        <p:spPr/>
        <p:txBody>
          <a:bodyPr/>
          <a:lstStyle/>
          <a:p>
            <a:fld id="{2BC013DF-1BBD-3547-8ED8-967F630AD9C5}" type="slidenum">
              <a:rPr lang="en-US" smtClean="0"/>
              <a:t>31</a:t>
            </a:fld>
            <a:endParaRPr lang="en-US" dirty="0"/>
          </a:p>
        </p:txBody>
      </p:sp>
    </p:spTree>
    <p:extLst>
      <p:ext uri="{BB962C8B-B14F-4D97-AF65-F5344CB8AC3E}">
        <p14:creationId xmlns:p14="http://schemas.microsoft.com/office/powerpoint/2010/main" val="274512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middle school teachers, we often assume that students have a basic understanding of fractions, including computations. Although students may be able solve, many students, especially those who struggle and/or are in special education, cannot explain how to solve. Students often lack the conceptual understanding to explain or show how to solve. Consider these two basic computations, addition and multiplication. How do we model these two problems so that students develop the procedure, rather than you as a teacher explaining the procedure? </a:t>
            </a:r>
          </a:p>
          <a:p>
            <a:endParaRPr lang="en-US" i="1" dirty="0"/>
          </a:p>
          <a:p>
            <a:r>
              <a:rPr lang="en-US" i="1" dirty="0"/>
              <a:t>[Hit animation for original addition model: To model the addition of fractions using area models, you would first create two area models, identifying that you need a common denominator because you cannot add with different labels, for example 3 grapes + 2 pears = ? You need a common name, so you could change the labels to 3 pieces of fruit + 2 pieces of fruit = 5 pieces of fruit. What is a common name for one half plus three sevenths? Students should answer fourteenths. You could then divide the area models into fourteenths to show that one half is equivalent to seven fourteenths and three-sevenths is equivalent to six fourteenths.]</a:t>
            </a:r>
          </a:p>
          <a:p>
            <a:endParaRPr lang="en-US" dirty="0"/>
          </a:p>
          <a:p>
            <a:r>
              <a:rPr lang="en-US" i="1" dirty="0"/>
              <a:t>[Click for animations for the multiplication model. Multiplication is modeled similarly to addition, except it is on the same whole. Model the first fraction horizontally or vertically. Click for animation. Now model the next fraction. Click for animation. How many total pieces are now part of this whole? (12) How many of the 12 pieces are colored by both the green and the blue? (6) The answer is six twelfths.]</a:t>
            </a:r>
          </a:p>
        </p:txBody>
      </p:sp>
      <p:sp>
        <p:nvSpPr>
          <p:cNvPr id="4" name="Slide Number Placeholder 3"/>
          <p:cNvSpPr>
            <a:spLocks noGrp="1"/>
          </p:cNvSpPr>
          <p:nvPr>
            <p:ph type="sldNum" sz="quarter" idx="5"/>
          </p:nvPr>
        </p:nvSpPr>
        <p:spPr/>
        <p:txBody>
          <a:bodyPr/>
          <a:lstStyle/>
          <a:p>
            <a:fld id="{2BC013DF-1BBD-3547-8ED8-967F630AD9C5}" type="slidenum">
              <a:rPr lang="en-US" smtClean="0"/>
              <a:t>32</a:t>
            </a:fld>
            <a:endParaRPr lang="en-US" dirty="0"/>
          </a:p>
        </p:txBody>
      </p:sp>
    </p:spTree>
    <p:extLst>
      <p:ext uri="{BB962C8B-B14F-4D97-AF65-F5344CB8AC3E}">
        <p14:creationId xmlns:p14="http://schemas.microsoft.com/office/powerpoint/2010/main" val="1911152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[Have participants solve and then discuss.]</a:t>
            </a:r>
          </a:p>
        </p:txBody>
      </p:sp>
      <p:sp>
        <p:nvSpPr>
          <p:cNvPr id="4" name="Slide Number Placeholder 3"/>
          <p:cNvSpPr>
            <a:spLocks noGrp="1"/>
          </p:cNvSpPr>
          <p:nvPr>
            <p:ph type="sldNum" sz="quarter" idx="5"/>
          </p:nvPr>
        </p:nvSpPr>
        <p:spPr/>
        <p:txBody>
          <a:bodyPr/>
          <a:lstStyle/>
          <a:p>
            <a:fld id="{2BC013DF-1BBD-3547-8ED8-967F630AD9C5}" type="slidenum">
              <a:rPr lang="en-US" smtClean="0"/>
              <a:t>33</a:t>
            </a:fld>
            <a:endParaRPr lang="en-US" dirty="0"/>
          </a:p>
        </p:txBody>
      </p:sp>
    </p:spTree>
    <p:extLst>
      <p:ext uri="{BB962C8B-B14F-4D97-AF65-F5344CB8AC3E}">
        <p14:creationId xmlns:p14="http://schemas.microsoft.com/office/powerpoint/2010/main" val="1319698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[Word problem created by research team.]</a:t>
            </a:r>
          </a:p>
        </p:txBody>
      </p:sp>
      <p:sp>
        <p:nvSpPr>
          <p:cNvPr id="4" name="Slide Number Placeholder 3"/>
          <p:cNvSpPr>
            <a:spLocks noGrp="1"/>
          </p:cNvSpPr>
          <p:nvPr>
            <p:ph type="sldNum" sz="quarter" idx="5"/>
          </p:nvPr>
        </p:nvSpPr>
        <p:spPr/>
        <p:txBody>
          <a:bodyPr/>
          <a:lstStyle/>
          <a:p>
            <a:fld id="{2BC013DF-1BBD-3547-8ED8-967F630AD9C5}" type="slidenum">
              <a:rPr lang="en-US" smtClean="0"/>
              <a:t>34</a:t>
            </a:fld>
            <a:endParaRPr lang="en-US" dirty="0"/>
          </a:p>
        </p:txBody>
      </p:sp>
    </p:spTree>
    <p:extLst>
      <p:ext uri="{BB962C8B-B14F-4D97-AF65-F5344CB8AC3E}">
        <p14:creationId xmlns:p14="http://schemas.microsoft.com/office/powerpoint/2010/main" val="1735273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 Put participants in grade-level teams to discuss and complete the next exercise.]</a:t>
            </a:r>
          </a:p>
        </p:txBody>
      </p:sp>
      <p:sp>
        <p:nvSpPr>
          <p:cNvPr id="4" name="Slide Number Placeholder 3"/>
          <p:cNvSpPr>
            <a:spLocks noGrp="1"/>
          </p:cNvSpPr>
          <p:nvPr>
            <p:ph type="sldNum" sz="quarter" idx="5"/>
          </p:nvPr>
        </p:nvSpPr>
        <p:spPr/>
        <p:txBody>
          <a:bodyPr/>
          <a:lstStyle/>
          <a:p>
            <a:fld id="{2BC013DF-1BBD-3547-8ED8-967F630AD9C5}" type="slidenum">
              <a:rPr lang="en-US" smtClean="0"/>
              <a:t>35</a:t>
            </a:fld>
            <a:endParaRPr lang="en-US" dirty="0"/>
          </a:p>
        </p:txBody>
      </p:sp>
    </p:spTree>
    <p:extLst>
      <p:ext uri="{BB962C8B-B14F-4D97-AF65-F5344CB8AC3E}">
        <p14:creationId xmlns:p14="http://schemas.microsoft.com/office/powerpoint/2010/main" val="399309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the question. Have participants discuss. Think about this simple equation. Often, teachers jump directly to the procedure, subtract 3 from both sides and x equals 6. What are two different ways to solve for x?]</a:t>
            </a:r>
          </a:p>
        </p:txBody>
      </p:sp>
      <p:sp>
        <p:nvSpPr>
          <p:cNvPr id="4" name="Slide Number Placeholder 3"/>
          <p:cNvSpPr>
            <a:spLocks noGrp="1"/>
          </p:cNvSpPr>
          <p:nvPr>
            <p:ph type="sldNum" sz="quarter" idx="5"/>
          </p:nvPr>
        </p:nvSpPr>
        <p:spPr/>
        <p:txBody>
          <a:bodyPr/>
          <a:lstStyle/>
          <a:p>
            <a:fld id="{2BC013DF-1BBD-3547-8ED8-967F630AD9C5}" type="slidenum">
              <a:rPr lang="en-US" smtClean="0"/>
              <a:t>36</a:t>
            </a:fld>
            <a:endParaRPr lang="en-US" dirty="0"/>
          </a:p>
        </p:txBody>
      </p:sp>
    </p:spTree>
    <p:extLst>
      <p:ext uri="{BB962C8B-B14F-4D97-AF65-F5344CB8AC3E}">
        <p14:creationId xmlns:p14="http://schemas.microsoft.com/office/powerpoint/2010/main" val="2547578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When you ask students what does “equal” mean, what do most students respond? Most students respond with that equal means the “answer,” not ”the same as.” This hinders their understanding of balancing equations, solving for a variable because they are so used to simply finding the answer. Think about the last equation we solved. Was that problem very different from what students see as early as grade 1? Rather than a variable, students have to find the missing number for a box. Rather than rely on a procedure, they rely on their knowledge of 3 plus 6 equals 9. Unfortunately, in middle school, we jump quickly to a procedure and do not develop or remind them that equal means the same as, so we also can just think about three plus something equals 9, or in this example </a:t>
            </a:r>
            <a:r>
              <a:rPr lang="en-US" b="1" i="0" dirty="0"/>
              <a:t>CLICK FOR ANIMATION </a:t>
            </a:r>
            <a:r>
              <a:rPr lang="en-US" i="0" dirty="0"/>
              <a:t>we show that 5 + 3 + 1 is the same as 9. How could you use a virtual balance or borrow a balance from the science room to show the process for solving for variables?</a:t>
            </a:r>
          </a:p>
        </p:txBody>
      </p:sp>
      <p:sp>
        <p:nvSpPr>
          <p:cNvPr id="4" name="Slide Number Placeholder 3"/>
          <p:cNvSpPr>
            <a:spLocks noGrp="1"/>
          </p:cNvSpPr>
          <p:nvPr>
            <p:ph type="sldNum" sz="quarter" idx="5"/>
          </p:nvPr>
        </p:nvSpPr>
        <p:spPr/>
        <p:txBody>
          <a:bodyPr/>
          <a:lstStyle/>
          <a:p>
            <a:fld id="{2BC013DF-1BBD-3547-8ED8-967F630AD9C5}" type="slidenum">
              <a:rPr lang="en-US" smtClean="0"/>
              <a:t>37</a:t>
            </a:fld>
            <a:endParaRPr lang="en-US" dirty="0"/>
          </a:p>
        </p:txBody>
      </p:sp>
    </p:spTree>
    <p:extLst>
      <p:ext uri="{BB962C8B-B14F-4D97-AF65-F5344CB8AC3E}">
        <p14:creationId xmlns:p14="http://schemas.microsoft.com/office/powerpoint/2010/main" val="32524670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In addition to a balance, we also can consider the use of algebra tiles for more complex equations and polynomials. How many are familiar with algebra tiles? How many of you use them to illustrate expressions and equations?</a:t>
            </a:r>
          </a:p>
        </p:txBody>
      </p:sp>
      <p:sp>
        <p:nvSpPr>
          <p:cNvPr id="4" name="Slide Number Placeholder 3"/>
          <p:cNvSpPr>
            <a:spLocks noGrp="1"/>
          </p:cNvSpPr>
          <p:nvPr>
            <p:ph type="sldNum" sz="quarter" idx="5"/>
          </p:nvPr>
        </p:nvSpPr>
        <p:spPr/>
        <p:txBody>
          <a:bodyPr/>
          <a:lstStyle/>
          <a:p>
            <a:fld id="{2BC013DF-1BBD-3547-8ED8-967F630AD9C5}" type="slidenum">
              <a:rPr lang="en-US" smtClean="0"/>
              <a:t>38</a:t>
            </a:fld>
            <a:endParaRPr lang="en-US" dirty="0"/>
          </a:p>
        </p:txBody>
      </p:sp>
    </p:spTree>
    <p:extLst>
      <p:ext uri="{BB962C8B-B14F-4D97-AF65-F5344CB8AC3E}">
        <p14:creationId xmlns:p14="http://schemas.microsoft.com/office/powerpoint/2010/main" val="1926446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Answers: </a:t>
            </a:r>
          </a:p>
          <a:p>
            <a:endParaRPr lang="en-US" dirty="0">
              <a:cs typeface="Calibri"/>
            </a:endParaRPr>
          </a:p>
          <a:p>
            <a:r>
              <a:rPr lang="en-US" dirty="0">
                <a:cs typeface="Calibri"/>
              </a:rPr>
              <a:t>1. 2</a:t>
            </a:r>
            <a:r>
              <a:rPr lang="en-US" i="1" dirty="0">
                <a:cs typeface="Calibri"/>
              </a:rPr>
              <a:t>x</a:t>
            </a:r>
            <a:r>
              <a:rPr lang="en-US" baseline="30000" dirty="0">
                <a:cs typeface="Calibri"/>
              </a:rPr>
              <a:t>2 </a:t>
            </a:r>
            <a:r>
              <a:rPr lang="en-US" dirty="0">
                <a:cs typeface="Calibri"/>
              </a:rPr>
              <a:t>+ (-2</a:t>
            </a:r>
            <a:r>
              <a:rPr lang="en-US" i="1" dirty="0">
                <a:cs typeface="Calibri"/>
              </a:rPr>
              <a:t>xy</a:t>
            </a:r>
            <a:r>
              <a:rPr lang="en-US" dirty="0">
                <a:cs typeface="Calibri"/>
              </a:rPr>
              <a:t>) + </a:t>
            </a:r>
            <a:r>
              <a:rPr lang="en-US" i="1" dirty="0">
                <a:cs typeface="Calibri"/>
              </a:rPr>
              <a:t>y</a:t>
            </a:r>
            <a:r>
              <a:rPr lang="en-US" baseline="30000" dirty="0">
                <a:cs typeface="Calibri"/>
              </a:rPr>
              <a:t>2</a:t>
            </a:r>
            <a:endParaRPr lang="en-US" dirty="0">
              <a:cs typeface="Calibri"/>
            </a:endParaRPr>
          </a:p>
          <a:p>
            <a:endParaRPr lang="en-US" dirty="0">
              <a:cs typeface="Calibri"/>
            </a:endParaRPr>
          </a:p>
          <a:p>
            <a:r>
              <a:rPr lang="en-US" dirty="0">
                <a:cs typeface="Calibri"/>
              </a:rPr>
              <a:t>2. </a:t>
            </a:r>
            <a:r>
              <a:rPr lang="en-US" i="1" dirty="0">
                <a:cs typeface="Calibri"/>
              </a:rPr>
              <a:t>x</a:t>
            </a:r>
            <a:r>
              <a:rPr lang="en-US" baseline="30000" dirty="0">
                <a:cs typeface="Calibri"/>
              </a:rPr>
              <a:t>2</a:t>
            </a:r>
            <a:r>
              <a:rPr lang="en-US" dirty="0">
                <a:cs typeface="Calibri"/>
              </a:rPr>
              <a:t> + 3</a:t>
            </a:r>
            <a:r>
              <a:rPr lang="en-US" i="1" dirty="0">
                <a:cs typeface="Calibri"/>
              </a:rPr>
              <a:t>xy</a:t>
            </a:r>
            <a:r>
              <a:rPr lang="en-US" dirty="0">
                <a:cs typeface="Calibri"/>
              </a:rPr>
              <a:t> + 5</a:t>
            </a:r>
            <a:r>
              <a:rPr lang="en-US" i="1" dirty="0">
                <a:cs typeface="Calibri"/>
              </a:rPr>
              <a:t>y</a:t>
            </a:r>
            <a:r>
              <a:rPr lang="en-US" baseline="30000" dirty="0">
                <a:cs typeface="Calibri"/>
              </a:rPr>
              <a:t>2</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39</a:t>
            </a:fld>
            <a:endParaRPr lang="en-US" dirty="0"/>
          </a:p>
        </p:txBody>
      </p:sp>
    </p:spTree>
    <p:extLst>
      <p:ext uri="{BB962C8B-B14F-4D97-AF65-F5344CB8AC3E}">
        <p14:creationId xmlns:p14="http://schemas.microsoft.com/office/powerpoint/2010/main" val="413341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between 2003 and 2019, a significant gap exists between scores of fourth-grade students with and without disabilities on the NAEP. Most students with disabilities score at the basic level; those without disabilities score at almost the proficient level. This gap has not decreased across time and, in fact, has increased. These results are for grade 4, but how might these skill gaps impact students in middle school?</a:t>
            </a:r>
          </a:p>
        </p:txBody>
      </p:sp>
      <p:sp>
        <p:nvSpPr>
          <p:cNvPr id="4" name="Slide Number Placeholder 3"/>
          <p:cNvSpPr>
            <a:spLocks noGrp="1"/>
          </p:cNvSpPr>
          <p:nvPr>
            <p:ph type="sldNum" sz="quarter" idx="5"/>
          </p:nvPr>
        </p:nvSpPr>
        <p:spPr/>
        <p:txBody>
          <a:bodyPr/>
          <a:lstStyle/>
          <a:p>
            <a:fld id="{2BC013DF-1BBD-3547-8ED8-967F630AD9C5}" type="slidenum">
              <a:rPr lang="en-US" smtClean="0"/>
              <a:t>4</a:t>
            </a:fld>
            <a:endParaRPr lang="en-US" dirty="0"/>
          </a:p>
        </p:txBody>
      </p:sp>
    </p:spTree>
    <p:extLst>
      <p:ext uri="{BB962C8B-B14F-4D97-AF65-F5344CB8AC3E}">
        <p14:creationId xmlns:p14="http://schemas.microsoft.com/office/powerpoint/2010/main" val="968817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[NAEP, grade 8, year 2017, Algebra, difficulty level: medium]</a:t>
            </a:r>
          </a:p>
          <a:p>
            <a:endParaRPr lang="en-US" dirty="0"/>
          </a:p>
          <a:p>
            <a:r>
              <a:rPr lang="en-US" dirty="0"/>
              <a:t>How did you solve? What do you think is the percentage of eighth-grade students who correctly solved this problem? Only 36 percent of students correctly identified B as the correct answer. Many students (17 percent) selected C, with 16 percent selecting D, 16 percent selecting E, and 12 percent selecting A. Why do you think this problem is so challenging? How can using manipulatives, such as algebra tiles or pictures, help increase conceptual understanding for students?  </a:t>
            </a:r>
          </a:p>
        </p:txBody>
      </p:sp>
      <p:sp>
        <p:nvSpPr>
          <p:cNvPr id="4" name="Slide Number Placeholder 3"/>
          <p:cNvSpPr>
            <a:spLocks noGrp="1"/>
          </p:cNvSpPr>
          <p:nvPr>
            <p:ph type="sldNum" sz="quarter" idx="5"/>
          </p:nvPr>
        </p:nvSpPr>
        <p:spPr/>
        <p:txBody>
          <a:bodyPr/>
          <a:lstStyle/>
          <a:p>
            <a:fld id="{2BC013DF-1BBD-3547-8ED8-967F630AD9C5}" type="slidenum">
              <a:rPr lang="en-US" smtClean="0"/>
              <a:t>40</a:t>
            </a:fld>
            <a:endParaRPr lang="en-US" dirty="0"/>
          </a:p>
        </p:txBody>
      </p:sp>
    </p:spTree>
    <p:extLst>
      <p:ext uri="{BB962C8B-B14F-4D97-AF65-F5344CB8AC3E}">
        <p14:creationId xmlns:p14="http://schemas.microsoft.com/office/powerpoint/2010/main" val="684849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[These are the main standards for expressions and equations from the Common Core State Standards for grade 6. Substitute your own standards as applicable. Use the sample worksheet as an example.] </a:t>
            </a:r>
          </a:p>
          <a:p>
            <a:r>
              <a:rPr lang="en-US" dirty="0"/>
              <a:t>First, review the standards and any possible student data, including universal screeners, state testing results, and in-class homework as applicable. Now identify what prerequisite skills are needed for students to be successful. Identify standards and specific activities that incorporate concrete-pictorial-abstract. </a:t>
            </a:r>
          </a:p>
        </p:txBody>
      </p:sp>
      <p:sp>
        <p:nvSpPr>
          <p:cNvPr id="4" name="Slide Number Placeholder 3"/>
          <p:cNvSpPr>
            <a:spLocks noGrp="1"/>
          </p:cNvSpPr>
          <p:nvPr>
            <p:ph type="sldNum" sz="quarter" idx="5"/>
          </p:nvPr>
        </p:nvSpPr>
        <p:spPr/>
        <p:txBody>
          <a:bodyPr/>
          <a:lstStyle/>
          <a:p>
            <a:fld id="{2BC013DF-1BBD-3547-8ED8-967F630AD9C5}" type="slidenum">
              <a:rPr lang="en-US" smtClean="0"/>
              <a:t>41</a:t>
            </a:fld>
            <a:endParaRPr lang="en-US" dirty="0"/>
          </a:p>
        </p:txBody>
      </p:sp>
    </p:spTree>
    <p:extLst>
      <p:ext uri="{BB962C8B-B14F-4D97-AF65-F5344CB8AC3E}">
        <p14:creationId xmlns:p14="http://schemas.microsoft.com/office/powerpoint/2010/main" val="3070740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42</a:t>
            </a:fld>
            <a:endParaRPr lang="en-US" dirty="0"/>
          </a:p>
        </p:txBody>
      </p:sp>
    </p:spTree>
    <p:extLst>
      <p:ext uri="{BB962C8B-B14F-4D97-AF65-F5344CB8AC3E}">
        <p14:creationId xmlns:p14="http://schemas.microsoft.com/office/powerpoint/2010/main" val="2583270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43</a:t>
            </a:fld>
            <a:endParaRPr lang="en-US" dirty="0"/>
          </a:p>
        </p:txBody>
      </p:sp>
    </p:spTree>
    <p:extLst>
      <p:ext uri="{BB962C8B-B14F-4D97-AF65-F5344CB8AC3E}">
        <p14:creationId xmlns:p14="http://schemas.microsoft.com/office/powerpoint/2010/main" val="1391931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510"/>
              </a:spcBef>
            </a:pPr>
            <a:r>
              <a:rPr lang="en-US" dirty="0">
                <a:cs typeface="Calibri"/>
              </a:rPr>
              <a:t>Let’s discuss specific scaffolds to support students with mathematical difficulty, as well as all students. In small groups, brainstorm specific ways of how to apply these scaffolds to your teaching. </a:t>
            </a:r>
          </a:p>
          <a:p>
            <a:pPr marL="465887" lvl="1">
              <a:lnSpc>
                <a:spcPct val="90000"/>
              </a:lnSpc>
              <a:spcBef>
                <a:spcPts val="510"/>
              </a:spcBef>
            </a:pPr>
            <a:endParaRPr lang="en-US" dirty="0">
              <a:cs typeface="Calibri"/>
            </a:endParaRPr>
          </a:p>
          <a:p>
            <a:pPr>
              <a:lnSpc>
                <a:spcPct val="90000"/>
              </a:lnSpc>
              <a:spcBef>
                <a:spcPts val="510"/>
              </a:spcBef>
            </a:pPr>
            <a:r>
              <a:rPr lang="en-US" i="1" dirty="0">
                <a:cs typeface="Calibri"/>
              </a:rPr>
              <a:t>[Share out with the group. The following are some examples of why and how these scaffolds are key to meeting the needs of all learners:</a:t>
            </a:r>
            <a:endParaRPr lang="en-US" i="1" dirty="0"/>
          </a:p>
          <a:p>
            <a:pPr>
              <a:lnSpc>
                <a:spcPct val="90000"/>
              </a:lnSpc>
              <a:spcBef>
                <a:spcPts val="510"/>
              </a:spcBef>
            </a:pPr>
            <a:endParaRPr lang="en-US" i="1" dirty="0"/>
          </a:p>
          <a:p>
            <a:pPr>
              <a:lnSpc>
                <a:spcPct val="90000"/>
              </a:lnSpc>
              <a:spcBef>
                <a:spcPts val="510"/>
              </a:spcBef>
            </a:pPr>
            <a:r>
              <a:rPr lang="en-US" i="1" dirty="0"/>
              <a:t>Teacher and peer standards: </a:t>
            </a:r>
          </a:p>
          <a:p>
            <a:pPr marL="174708" indent="-174708">
              <a:lnSpc>
                <a:spcPct val="90000"/>
              </a:lnSpc>
              <a:spcBef>
                <a:spcPts val="510"/>
              </a:spcBef>
              <a:buFont typeface="Arial" panose="020B0604020202020204" pitchFamily="34" charset="0"/>
              <a:buChar char="•"/>
            </a:pPr>
            <a:r>
              <a:rPr lang="en-US" i="1" dirty="0"/>
              <a:t>Identify type of support and plan to fade as needed.</a:t>
            </a:r>
          </a:p>
          <a:p>
            <a:pPr marL="174708" indent="-174708">
              <a:lnSpc>
                <a:spcPct val="90000"/>
              </a:lnSpc>
              <a:spcBef>
                <a:spcPts val="510"/>
              </a:spcBef>
              <a:buFont typeface="Arial" panose="020B0604020202020204" pitchFamily="34" charset="0"/>
              <a:buChar char="•"/>
            </a:pPr>
            <a:endParaRPr lang="en-US" i="1" dirty="0"/>
          </a:p>
          <a:p>
            <a:pPr>
              <a:lnSpc>
                <a:spcPct val="90000"/>
              </a:lnSpc>
              <a:spcBef>
                <a:spcPts val="510"/>
              </a:spcBef>
            </a:pPr>
            <a:r>
              <a:rPr lang="en-US" i="1" dirty="0"/>
              <a:t>Content scaffolds:</a:t>
            </a:r>
          </a:p>
          <a:p>
            <a:pPr marL="174708" indent="-174708">
              <a:lnSpc>
                <a:spcPct val="90000"/>
              </a:lnSpc>
              <a:spcBef>
                <a:spcPts val="510"/>
              </a:spcBef>
              <a:buFont typeface="Arial" panose="020B0604020202020204" pitchFamily="34" charset="0"/>
              <a:buChar char="•"/>
            </a:pPr>
            <a:r>
              <a:rPr lang="en-US" i="1" dirty="0"/>
              <a:t>Addresses prerequisite skills.</a:t>
            </a:r>
          </a:p>
          <a:p>
            <a:pPr marL="174708" indent="-174708">
              <a:lnSpc>
                <a:spcPct val="90000"/>
              </a:lnSpc>
              <a:spcBef>
                <a:spcPts val="510"/>
              </a:spcBef>
              <a:buFont typeface="Arial" panose="020B0604020202020204" pitchFamily="34" charset="0"/>
              <a:buChar char="•"/>
            </a:pPr>
            <a:r>
              <a:rPr lang="en-US" i="1" dirty="0"/>
              <a:t>Previews new skills.</a:t>
            </a:r>
          </a:p>
          <a:p>
            <a:pPr>
              <a:lnSpc>
                <a:spcPct val="90000"/>
              </a:lnSpc>
              <a:spcBef>
                <a:spcPts val="510"/>
              </a:spcBef>
            </a:pPr>
            <a:endParaRPr lang="en-US" i="1" dirty="0"/>
          </a:p>
          <a:p>
            <a:pPr>
              <a:lnSpc>
                <a:spcPct val="90000"/>
              </a:lnSpc>
              <a:spcBef>
                <a:spcPts val="510"/>
              </a:spcBef>
            </a:pPr>
            <a:r>
              <a:rPr lang="en-US" i="1" dirty="0"/>
              <a:t>Task scaffolds</a:t>
            </a:r>
          </a:p>
          <a:p>
            <a:pPr marL="174708" indent="-174708">
              <a:lnSpc>
                <a:spcPct val="90000"/>
              </a:lnSpc>
              <a:spcBef>
                <a:spcPts val="510"/>
              </a:spcBef>
              <a:buFont typeface="Arial" panose="020B0604020202020204" pitchFamily="34" charset="0"/>
              <a:buChar char="•"/>
            </a:pPr>
            <a:r>
              <a:rPr lang="en-US" i="1" dirty="0"/>
              <a:t>Teaches student to ask and answer questions.</a:t>
            </a:r>
          </a:p>
          <a:p>
            <a:pPr marL="174708" indent="-174708">
              <a:lnSpc>
                <a:spcPct val="90000"/>
              </a:lnSpc>
              <a:spcBef>
                <a:spcPts val="510"/>
              </a:spcBef>
              <a:buFont typeface="Arial" panose="020B0604020202020204" pitchFamily="34" charset="0"/>
              <a:buChar char="•"/>
            </a:pPr>
            <a:r>
              <a:rPr lang="en-US" i="1" dirty="0"/>
              <a:t>Applies cognitive strategy instruction.</a:t>
            </a:r>
          </a:p>
          <a:p>
            <a:pPr marL="174708" indent="-174708">
              <a:lnSpc>
                <a:spcPct val="90000"/>
              </a:lnSpc>
              <a:spcBef>
                <a:spcPts val="510"/>
              </a:spcBef>
              <a:buFont typeface="Arial" panose="020B0604020202020204" pitchFamily="34" charset="0"/>
              <a:buChar char="•"/>
            </a:pPr>
            <a:r>
              <a:rPr lang="en-US" i="1" dirty="0"/>
              <a:t>Reduces the step size, or jump from one idea to the next, for the learner.</a:t>
            </a:r>
          </a:p>
          <a:p>
            <a:pPr marL="174708" indent="-174708">
              <a:lnSpc>
                <a:spcPct val="90000"/>
              </a:lnSpc>
              <a:spcBef>
                <a:spcPts val="510"/>
              </a:spcBef>
              <a:buFont typeface="Arial" panose="020B0604020202020204" pitchFamily="34" charset="0"/>
              <a:buChar char="•"/>
            </a:pPr>
            <a:r>
              <a:rPr lang="en-US" i="1" dirty="0"/>
              <a:t>Alerts the learner that the instruction is moving to a new idea.</a:t>
            </a:r>
          </a:p>
          <a:p>
            <a:pPr marL="174708" indent="-174708">
              <a:lnSpc>
                <a:spcPct val="90000"/>
              </a:lnSpc>
              <a:spcBef>
                <a:spcPts val="510"/>
              </a:spcBef>
              <a:buFont typeface="Arial" panose="020B0604020202020204" pitchFamily="34" charset="0"/>
              <a:buChar char="•"/>
            </a:pPr>
            <a:endParaRPr lang="en-US" i="1" dirty="0"/>
          </a:p>
          <a:p>
            <a:pPr>
              <a:lnSpc>
                <a:spcPct val="90000"/>
              </a:lnSpc>
              <a:spcBef>
                <a:spcPts val="510"/>
              </a:spcBef>
            </a:pPr>
            <a:r>
              <a:rPr lang="en-US" i="1" dirty="0"/>
              <a:t>Material scaffolds:</a:t>
            </a:r>
          </a:p>
          <a:p>
            <a:pPr marL="174708" indent="-174708">
              <a:lnSpc>
                <a:spcPct val="90000"/>
              </a:lnSpc>
              <a:spcBef>
                <a:spcPts val="510"/>
              </a:spcBef>
              <a:buFont typeface="Arial" panose="020B0604020202020204" pitchFamily="34" charset="0"/>
              <a:buChar char="•"/>
            </a:pPr>
            <a:r>
              <a:rPr lang="en-US" i="1" dirty="0"/>
              <a:t>Moves instructional conversation from teacher-student to student-student.</a:t>
            </a:r>
          </a:p>
          <a:p>
            <a:pPr marL="174708" indent="-174708">
              <a:lnSpc>
                <a:spcPct val="90000"/>
              </a:lnSpc>
              <a:spcBef>
                <a:spcPts val="510"/>
              </a:spcBef>
              <a:buFont typeface="Arial" panose="020B0604020202020204" pitchFamily="34" charset="0"/>
              <a:buChar char="•"/>
            </a:pPr>
            <a:r>
              <a:rPr lang="en-US" i="1" dirty="0"/>
              <a:t>Presses student for explanation.</a:t>
            </a:r>
          </a:p>
          <a:p>
            <a:pPr marL="174708" indent="-174708">
              <a:lnSpc>
                <a:spcPct val="90000"/>
              </a:lnSpc>
              <a:spcBef>
                <a:spcPts val="510"/>
              </a:spcBef>
              <a:buFont typeface="Arial" panose="020B0604020202020204" pitchFamily="34" charset="0"/>
              <a:buChar char="•"/>
            </a:pPr>
            <a:r>
              <a:rPr lang="en-US" i="1" dirty="0"/>
              <a:t>Asks follow-up questions that help provide continuity and extend the discussion.]</a:t>
            </a:r>
          </a:p>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44</a:t>
            </a:fld>
            <a:endParaRPr lang="en-US" dirty="0"/>
          </a:p>
        </p:txBody>
      </p:sp>
    </p:spTree>
    <p:extLst>
      <p:ext uri="{BB962C8B-B14F-4D97-AF65-F5344CB8AC3E}">
        <p14:creationId xmlns:p14="http://schemas.microsoft.com/office/powerpoint/2010/main" val="2470562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Evidence-based practices are proven instructional strategies that have led to increased student understanding and outcomes. We reviewed a few of these practices at the beginning of our session and are bringing them back in now to think about how we can use these specific practices to support students who struggle. </a:t>
            </a:r>
          </a:p>
        </p:txBody>
      </p:sp>
      <p:sp>
        <p:nvSpPr>
          <p:cNvPr id="4" name="Slide Number Placeholder 3"/>
          <p:cNvSpPr>
            <a:spLocks noGrp="1"/>
          </p:cNvSpPr>
          <p:nvPr>
            <p:ph type="sldNum" sz="quarter" idx="5"/>
          </p:nvPr>
        </p:nvSpPr>
        <p:spPr/>
        <p:txBody>
          <a:bodyPr/>
          <a:lstStyle/>
          <a:p>
            <a:fld id="{2BC013DF-1BBD-3547-8ED8-967F630AD9C5}" type="slidenum">
              <a:rPr lang="en-US" smtClean="0"/>
              <a:t>45</a:t>
            </a:fld>
            <a:endParaRPr lang="en-US" dirty="0"/>
          </a:p>
        </p:txBody>
      </p:sp>
    </p:spTree>
    <p:extLst>
      <p:ext uri="{BB962C8B-B14F-4D97-AF65-F5344CB8AC3E}">
        <p14:creationId xmlns:p14="http://schemas.microsoft.com/office/powerpoint/2010/main" val="27201733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46</a:t>
            </a:fld>
            <a:endParaRPr lang="en-US" dirty="0"/>
          </a:p>
        </p:txBody>
      </p:sp>
    </p:spTree>
    <p:extLst>
      <p:ext uri="{BB962C8B-B14F-4D97-AF65-F5344CB8AC3E}">
        <p14:creationId xmlns:p14="http://schemas.microsoft.com/office/powerpoint/2010/main" val="557182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[Give participants time to complete a lesson plan. Include a postassessment that would measure the skills across the grade levels to discuss at a later time.]</a:t>
            </a:r>
          </a:p>
        </p:txBody>
      </p:sp>
      <p:sp>
        <p:nvSpPr>
          <p:cNvPr id="4" name="Slide Number Placeholder 3"/>
          <p:cNvSpPr>
            <a:spLocks noGrp="1"/>
          </p:cNvSpPr>
          <p:nvPr>
            <p:ph type="sldNum" sz="quarter" idx="5"/>
          </p:nvPr>
        </p:nvSpPr>
        <p:spPr/>
        <p:txBody>
          <a:bodyPr/>
          <a:lstStyle/>
          <a:p>
            <a:fld id="{2BC013DF-1BBD-3547-8ED8-967F630AD9C5}" type="slidenum">
              <a:rPr lang="en-US" smtClean="0"/>
              <a:t>47</a:t>
            </a:fld>
            <a:endParaRPr lang="en-US" dirty="0"/>
          </a:p>
        </p:txBody>
      </p:sp>
    </p:spTree>
    <p:extLst>
      <p:ext uri="{BB962C8B-B14F-4D97-AF65-F5344CB8AC3E}">
        <p14:creationId xmlns:p14="http://schemas.microsoft.com/office/powerpoint/2010/main" val="201195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48</a:t>
            </a:fld>
            <a:endParaRPr lang="en-US" dirty="0"/>
          </a:p>
        </p:txBody>
      </p:sp>
    </p:spTree>
    <p:extLst>
      <p:ext uri="{BB962C8B-B14F-4D97-AF65-F5344CB8AC3E}">
        <p14:creationId xmlns:p14="http://schemas.microsoft.com/office/powerpoint/2010/main" val="418060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49</a:t>
            </a:fld>
            <a:endParaRPr lang="en-US" dirty="0"/>
          </a:p>
        </p:txBody>
      </p:sp>
    </p:spTree>
    <p:extLst>
      <p:ext uri="{BB962C8B-B14F-4D97-AF65-F5344CB8AC3E}">
        <p14:creationId xmlns:p14="http://schemas.microsoft.com/office/powerpoint/2010/main" val="423037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grade 4 to grade 8, we see little difference, meaning the gap between students with disabilities and students without disabilities is not closing and is, in fact, widening. </a:t>
            </a:r>
          </a:p>
        </p:txBody>
      </p:sp>
      <p:sp>
        <p:nvSpPr>
          <p:cNvPr id="4" name="Slide Number Placeholder 3"/>
          <p:cNvSpPr>
            <a:spLocks noGrp="1"/>
          </p:cNvSpPr>
          <p:nvPr>
            <p:ph type="sldNum" sz="quarter" idx="5"/>
          </p:nvPr>
        </p:nvSpPr>
        <p:spPr/>
        <p:txBody>
          <a:bodyPr/>
          <a:lstStyle/>
          <a:p>
            <a:fld id="{2BC013DF-1BBD-3547-8ED8-967F630AD9C5}" type="slidenum">
              <a:rPr lang="en-US" smtClean="0"/>
              <a:t>5</a:t>
            </a:fld>
            <a:endParaRPr lang="en-US" dirty="0"/>
          </a:p>
        </p:txBody>
      </p:sp>
    </p:spTree>
    <p:extLst>
      <p:ext uri="{BB962C8B-B14F-4D97-AF65-F5344CB8AC3E}">
        <p14:creationId xmlns:p14="http://schemas.microsoft.com/office/powerpoint/2010/main" val="3167656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fld id="{2BC013DF-1BBD-3547-8ED8-967F630AD9C5}" type="slidenum">
              <a:rPr lang="en-US" smtClean="0"/>
              <a:t>50</a:t>
            </a:fld>
            <a:endParaRPr lang="en-US" dirty="0"/>
          </a:p>
        </p:txBody>
      </p:sp>
    </p:spTree>
    <p:extLst>
      <p:ext uri="{BB962C8B-B14F-4D97-AF65-F5344CB8AC3E}">
        <p14:creationId xmlns:p14="http://schemas.microsoft.com/office/powerpoint/2010/main" val="1565859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51</a:t>
            </a:fld>
            <a:endParaRPr lang="en-US" dirty="0"/>
          </a:p>
        </p:txBody>
      </p:sp>
    </p:spTree>
    <p:extLst>
      <p:ext uri="{BB962C8B-B14F-4D97-AF65-F5344CB8AC3E}">
        <p14:creationId xmlns:p14="http://schemas.microsoft.com/office/powerpoint/2010/main" val="378342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questions that were included are available for free within the coherence map, the NAEP questions tool, and the SBAC sample question bank. </a:t>
            </a:r>
          </a:p>
        </p:txBody>
      </p:sp>
      <p:sp>
        <p:nvSpPr>
          <p:cNvPr id="4" name="Slide Number Placeholder 3"/>
          <p:cNvSpPr>
            <a:spLocks noGrp="1"/>
          </p:cNvSpPr>
          <p:nvPr>
            <p:ph type="sldNum" sz="quarter" idx="5"/>
          </p:nvPr>
        </p:nvSpPr>
        <p:spPr/>
        <p:txBody>
          <a:bodyPr/>
          <a:lstStyle/>
          <a:p>
            <a:fld id="{2BC013DF-1BBD-3547-8ED8-967F630AD9C5}" type="slidenum">
              <a:rPr lang="en-US" smtClean="0"/>
              <a:t>52</a:t>
            </a:fld>
            <a:endParaRPr lang="en-US" dirty="0"/>
          </a:p>
        </p:txBody>
      </p:sp>
    </p:spTree>
    <p:extLst>
      <p:ext uri="{BB962C8B-B14F-4D97-AF65-F5344CB8AC3E}">
        <p14:creationId xmlns:p14="http://schemas.microsoft.com/office/powerpoint/2010/main" val="2903316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53</a:t>
            </a:fld>
            <a:endParaRPr lang="en-US" dirty="0"/>
          </a:p>
        </p:txBody>
      </p:sp>
    </p:spTree>
    <p:extLst>
      <p:ext uri="{BB962C8B-B14F-4D97-AF65-F5344CB8AC3E}">
        <p14:creationId xmlns:p14="http://schemas.microsoft.com/office/powerpoint/2010/main" val="2152883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54</a:t>
            </a:fld>
            <a:endParaRPr lang="en-US" dirty="0"/>
          </a:p>
        </p:txBody>
      </p:sp>
    </p:spTree>
    <p:extLst>
      <p:ext uri="{BB962C8B-B14F-4D97-AF65-F5344CB8AC3E}">
        <p14:creationId xmlns:p14="http://schemas.microsoft.com/office/powerpoint/2010/main" val="4182892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55</a:t>
            </a:fld>
            <a:endParaRPr lang="en-US" dirty="0"/>
          </a:p>
        </p:txBody>
      </p:sp>
    </p:spTree>
    <p:extLst>
      <p:ext uri="{BB962C8B-B14F-4D97-AF65-F5344CB8AC3E}">
        <p14:creationId xmlns:p14="http://schemas.microsoft.com/office/powerpoint/2010/main" val="1635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are providing support, yet the persistent gaps between students with disabilities and those without disabilities still exist. Mathematics is an area in which the skills are highly interconnected, so when students do not fully develop the foundational skills in elementary school, their learning becomes filled with misconceptions, or they lack conceptual understanding. As mathematics becomes more challenging, the holes and misconceptions in student understanding affect concept development in middle school, which can hinder student understanding of algebraic concepts in high school. This situation becomes a problem because algebra is considered the gateway to other mathematics classes and often is the prerequisite for many postsecondary classes. </a:t>
            </a:r>
          </a:p>
        </p:txBody>
      </p:sp>
      <p:sp>
        <p:nvSpPr>
          <p:cNvPr id="4" name="Slide Number Placeholder 3"/>
          <p:cNvSpPr>
            <a:spLocks noGrp="1"/>
          </p:cNvSpPr>
          <p:nvPr>
            <p:ph type="sldNum" sz="quarter" idx="5"/>
          </p:nvPr>
        </p:nvSpPr>
        <p:spPr/>
        <p:txBody>
          <a:bodyPr/>
          <a:lstStyle/>
          <a:p>
            <a:fld id="{8F4C5DC3-A1E8-4D3A-BBB5-362A811EEAB1}" type="slidenum">
              <a:rPr lang="en-US" smtClean="0"/>
              <a:t>6</a:t>
            </a:fld>
            <a:endParaRPr lang="en-US" dirty="0"/>
          </a:p>
        </p:txBody>
      </p:sp>
    </p:spTree>
    <p:extLst>
      <p:ext uri="{BB962C8B-B14F-4D97-AF65-F5344CB8AC3E}">
        <p14:creationId xmlns:p14="http://schemas.microsoft.com/office/powerpoint/2010/main" val="217345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regardless of the skill, is to develop conceptual understanding alongside procedural fluency! We need to consider how we instruct students; how do you get students to conceptually understand the mathematics? [Click for animation.] The key is to develop students’ conceptual understanding and procedural fluency so that they can be successful in the long term, not just for a particular grade level. </a:t>
            </a:r>
          </a:p>
        </p:txBody>
      </p:sp>
      <p:sp>
        <p:nvSpPr>
          <p:cNvPr id="4" name="Slide Number Placeholder 3"/>
          <p:cNvSpPr>
            <a:spLocks noGrp="1"/>
          </p:cNvSpPr>
          <p:nvPr>
            <p:ph type="sldNum" sz="quarter" idx="5"/>
          </p:nvPr>
        </p:nvSpPr>
        <p:spPr/>
        <p:txBody>
          <a:bodyPr/>
          <a:lstStyle/>
          <a:p>
            <a:fld id="{2BC013DF-1BBD-3547-8ED8-967F630AD9C5}" type="slidenum">
              <a:rPr lang="en-US" smtClean="0"/>
              <a:t>7</a:t>
            </a:fld>
            <a:endParaRPr lang="en-US" dirty="0"/>
          </a:p>
        </p:txBody>
      </p:sp>
    </p:spTree>
    <p:extLst>
      <p:ext uri="{BB962C8B-B14F-4D97-AF65-F5344CB8AC3E}">
        <p14:creationId xmlns:p14="http://schemas.microsoft.com/office/powerpoint/2010/main" val="1181992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indicated on the previous slide, many students with mathematics difficulties develop gaps in learning and misconceptions that hinder conceptual understanding. We often see greater skills gaps in middle school when standards often are more difficult and connected to previous standards and when students show an inability to generalize previous skills to more demanding tasks. </a:t>
            </a:r>
          </a:p>
        </p:txBody>
      </p:sp>
      <p:sp>
        <p:nvSpPr>
          <p:cNvPr id="4" name="Slide Number Placeholder 3"/>
          <p:cNvSpPr>
            <a:spLocks noGrp="1"/>
          </p:cNvSpPr>
          <p:nvPr>
            <p:ph type="sldNum" sz="quarter" idx="5"/>
          </p:nvPr>
        </p:nvSpPr>
        <p:spPr/>
        <p:txBody>
          <a:bodyPr/>
          <a:lstStyle/>
          <a:p>
            <a:fld id="{2BC013DF-1BBD-3547-8ED8-967F630AD9C5}" type="slidenum">
              <a:rPr lang="en-US" smtClean="0"/>
              <a:t>8</a:t>
            </a:fld>
            <a:endParaRPr lang="en-US" dirty="0"/>
          </a:p>
        </p:txBody>
      </p:sp>
    </p:spTree>
    <p:extLst>
      <p:ext uri="{BB962C8B-B14F-4D97-AF65-F5344CB8AC3E}">
        <p14:creationId xmlns:p14="http://schemas.microsoft.com/office/powerpoint/2010/main" val="45715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C013DF-1BBD-3547-8ED8-967F630AD9C5}" type="slidenum">
              <a:rPr lang="en-US" smtClean="0"/>
              <a:t>9</a:t>
            </a:fld>
            <a:endParaRPr lang="en-US" dirty="0"/>
          </a:p>
        </p:txBody>
      </p:sp>
    </p:spTree>
    <p:extLst>
      <p:ext uri="{BB962C8B-B14F-4D97-AF65-F5344CB8AC3E}">
        <p14:creationId xmlns:p14="http://schemas.microsoft.com/office/powerpoint/2010/main" val="144196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1749" y="1151932"/>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4" y="2935288"/>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4" y="4427539"/>
            <a:ext cx="10970683" cy="1094957"/>
          </a:xfrm>
        </p:spPr>
        <p:txBody>
          <a:bodyPr/>
          <a:lstStyle>
            <a:lvl2pPr>
              <a:spcBef>
                <a:spcPts val="300"/>
              </a:spcBef>
              <a:defRPr/>
            </a:lvl2pPr>
            <a:lvl3pPr>
              <a:spcBef>
                <a:spcPts val="300"/>
              </a:spcBef>
              <a:defRPr/>
            </a:lvl3pPr>
            <a:lvl4pPr>
              <a:spcBef>
                <a:spcPts val="300"/>
              </a:spcBef>
              <a:defRPr/>
            </a:lvl4pPr>
          </a:lstStyle>
          <a:p>
            <a:pPr lvl="1"/>
            <a:r>
              <a:rPr lang="en-US" dirty="0"/>
              <a:t>Name</a:t>
            </a:r>
          </a:p>
          <a:p>
            <a:pPr lvl="2"/>
            <a:r>
              <a:rPr lang="en-US" dirty="0"/>
              <a:t>Position</a:t>
            </a:r>
          </a:p>
          <a:p>
            <a:pPr lvl="3"/>
            <a:r>
              <a:rPr lang="en-US" dirty="0"/>
              <a:t>Month</a:t>
            </a:r>
          </a:p>
        </p:txBody>
      </p:sp>
      <p:cxnSp>
        <p:nvCxnSpPr>
          <p:cNvPr id="5" name="Straight Connector 4">
            <a:extLst>
              <a:ext uri="{FF2B5EF4-FFF2-40B4-BE49-F238E27FC236}">
                <a16:creationId xmlns:a16="http://schemas.microsoft.com/office/drawing/2014/main" id="{33F7B030-646A-804C-A2FC-BF439BB7F3C0}"/>
              </a:ext>
            </a:extLst>
          </p:cNvPr>
          <p:cNvCxnSpPr>
            <a:cxnSpLocks/>
          </p:cNvCxnSpPr>
          <p:nvPr userDrawn="1"/>
        </p:nvCxnSpPr>
        <p:spPr>
          <a:xfrm>
            <a:off x="911749" y="2820193"/>
            <a:ext cx="4004635"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6" name="Slide Number">
            <a:extLst>
              <a:ext uri="{FF2B5EF4-FFF2-40B4-BE49-F238E27FC236}">
                <a16:creationId xmlns:a16="http://schemas.microsoft.com/office/drawing/2014/main" id="{99EE1236-700B-4A66-9AC9-665A9191DFB5}"/>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590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Line Title, Bulleted Text">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65045"/>
          </a:xfrm>
        </p:spPr>
        <p:txBody>
          <a:bodyPr/>
          <a:lstStyle/>
          <a:p>
            <a:r>
              <a:rPr lang="en-US"/>
              <a:t>Click to edit Master title style</a:t>
            </a:r>
          </a:p>
        </p:txBody>
      </p:sp>
      <p:sp>
        <p:nvSpPr>
          <p:cNvPr id="20" name="Content"/>
          <p:cNvSpPr>
            <a:spLocks noGrp="1"/>
          </p:cNvSpPr>
          <p:nvPr>
            <p:ph sz="quarter" idx="11"/>
          </p:nvPr>
        </p:nvSpPr>
        <p:spPr>
          <a:xfrm>
            <a:off x="916518" y="1634666"/>
            <a:ext cx="10966449" cy="4691523"/>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2" name="Slide Number"/>
          <p:cNvSpPr>
            <a:spLocks noGrp="1"/>
          </p:cNvSpPr>
          <p:nvPr>
            <p:ph type="sldNum" sz="quarter" idx="10"/>
          </p:nvPr>
        </p:nvSpPr>
        <p:spPr>
          <a:xfrm>
            <a:off x="6329210" y="6675976"/>
            <a:ext cx="141064" cy="138499"/>
          </a:xfrm>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6769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ngle Line Title, Two Column">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993793"/>
          </a:xfrm>
        </p:spPr>
        <p:txBody>
          <a:bodyPr/>
          <a:lstStyle/>
          <a:p>
            <a:r>
              <a:rPr lang="en-US"/>
              <a:t>Click to edit Master title style</a:t>
            </a:r>
          </a:p>
        </p:txBody>
      </p:sp>
      <p:sp>
        <p:nvSpPr>
          <p:cNvPr id="20" name="Content Left"/>
          <p:cNvSpPr>
            <a:spLocks noGrp="1"/>
          </p:cNvSpPr>
          <p:nvPr>
            <p:ph sz="quarter" idx="11"/>
          </p:nvPr>
        </p:nvSpPr>
        <p:spPr>
          <a:xfrm>
            <a:off x="908052" y="1531923"/>
            <a:ext cx="5331883" cy="4794266"/>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7" name="Content Right"/>
          <p:cNvSpPr>
            <a:spLocks noGrp="1"/>
          </p:cNvSpPr>
          <p:nvPr>
            <p:ph sz="quarter" idx="12"/>
          </p:nvPr>
        </p:nvSpPr>
        <p:spPr>
          <a:xfrm>
            <a:off x="6551084" y="1531923"/>
            <a:ext cx="5331883" cy="4794266"/>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53692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9"/>
            <a:ext cx="10966449" cy="1025324"/>
          </a:xfrm>
        </p:spPr>
        <p:txBody>
          <a:bodyPr/>
          <a:lstStyle/>
          <a:p>
            <a:r>
              <a:rPr lang="en-US"/>
              <a:t>Click to edit Master title style</a:t>
            </a:r>
          </a:p>
        </p:txBody>
      </p:sp>
      <p:sp>
        <p:nvSpPr>
          <p:cNvPr id="20" name="Content"/>
          <p:cNvSpPr>
            <a:spLocks noGrp="1"/>
          </p:cNvSpPr>
          <p:nvPr>
            <p:ph sz="quarter" idx="11"/>
          </p:nvPr>
        </p:nvSpPr>
        <p:spPr>
          <a:xfrm>
            <a:off x="916518" y="1579418"/>
            <a:ext cx="10966449" cy="474677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1329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rst Level No Bullet, Source">
    <p:spTree>
      <p:nvGrpSpPr>
        <p:cNvPr id="1" name=""/>
        <p:cNvGrpSpPr/>
        <p:nvPr/>
      </p:nvGrpSpPr>
      <p:grpSpPr>
        <a:xfrm>
          <a:off x="0" y="0"/>
          <a:ext cx="0" cy="0"/>
          <a:chOff x="0" y="0"/>
          <a:chExt cx="0" cy="0"/>
        </a:xfrm>
      </p:grpSpPr>
      <p:cxnSp>
        <p:nvCxnSpPr>
          <p:cNvPr id="45" name="Rule"/>
          <p:cNvCxnSpPr/>
          <p:nvPr/>
        </p:nvCxnSpPr>
        <p:spPr>
          <a:xfrm>
            <a:off x="916517" y="1487424"/>
            <a:ext cx="11275483"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916518" y="439393"/>
            <a:ext cx="10966450" cy="935583"/>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2">
                    <a:lumMod val="75000"/>
                  </a:schemeClr>
                </a:solidFill>
              </a:defRPr>
            </a:lvl1pPr>
          </a:lstStyle>
          <a:p>
            <a:r>
              <a:rPr kumimoji="0" lang="en-US" sz="3600" b="0" i="0" u="none" strike="noStrike" kern="1200" cap="none" spc="0" normalizeH="0" baseline="0" noProof="0">
                <a:ln>
                  <a:noFill/>
                </a:ln>
                <a:solidFill>
                  <a:srgbClr val="52419B"/>
                </a:solidFill>
                <a:effectLst/>
                <a:uLnTx/>
                <a:uFillTx/>
                <a:latin typeface="Calibri" panose="020F0502020204030204" pitchFamily="34" charset="0"/>
                <a:ea typeface="ＭＳ Ｐゴシック" charset="0"/>
                <a:cs typeface="Calibri" panose="020F0502020204030204" pitchFamily="34" charset="0"/>
              </a:rPr>
              <a:t>Click to edit Master title style</a:t>
            </a:r>
            <a:endParaRPr lang="en-US"/>
          </a:p>
        </p:txBody>
      </p:sp>
      <p:sp>
        <p:nvSpPr>
          <p:cNvPr id="3" name="Content"/>
          <p:cNvSpPr>
            <a:spLocks noGrp="1"/>
          </p:cNvSpPr>
          <p:nvPr>
            <p:ph idx="1"/>
          </p:nvPr>
        </p:nvSpPr>
        <p:spPr>
          <a:xfrm>
            <a:off x="916518" y="1611467"/>
            <a:ext cx="10966449" cy="471453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6" name="Source"/>
          <p:cNvSpPr>
            <a:spLocks noGrp="1"/>
          </p:cNvSpPr>
          <p:nvPr>
            <p:ph type="body" sz="quarter" idx="11" hasCustomPrompt="1"/>
          </p:nvPr>
        </p:nvSpPr>
        <p:spPr>
          <a:xfrm>
            <a:off x="916518" y="5960192"/>
            <a:ext cx="10966449" cy="365806"/>
          </a:xfrm>
        </p:spPr>
        <p:txBody>
          <a:bodyPr anchor="b" anchorCtr="0">
            <a:spAutoFit/>
          </a:bodyPr>
          <a:lstStyle>
            <a:lvl1pPr marL="0" indent="0">
              <a:buNone/>
              <a:defRPr sz="1000">
                <a:solidFill>
                  <a:schemeClr val="tx1"/>
                </a:solidFill>
              </a:defRPr>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03260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ed Text, Source">
    <p:spTree>
      <p:nvGrpSpPr>
        <p:cNvPr id="1" name=""/>
        <p:cNvGrpSpPr/>
        <p:nvPr/>
      </p:nvGrpSpPr>
      <p:grpSpPr>
        <a:xfrm>
          <a:off x="0" y="0"/>
          <a:ext cx="0" cy="0"/>
          <a:chOff x="0" y="0"/>
          <a:chExt cx="0" cy="0"/>
        </a:xfrm>
      </p:grpSpPr>
      <p:sp>
        <p:nvSpPr>
          <p:cNvPr id="2" name="Title"/>
          <p:cNvSpPr>
            <a:spLocks noGrp="1"/>
          </p:cNvSpPr>
          <p:nvPr>
            <p:ph type="title"/>
          </p:nvPr>
        </p:nvSpPr>
        <p:spPr>
          <a:xfrm>
            <a:off x="916518" y="820980"/>
            <a:ext cx="10966450" cy="553998"/>
          </a:xfrm>
        </p:spPr>
        <p:txBody>
          <a:bodyPr wrap="square">
            <a:spAutoFit/>
          </a:bodyPr>
          <a:lstStyle>
            <a:lvl1pPr>
              <a:defRPr sz="3600"/>
            </a:lvl1pPr>
          </a:lstStyle>
          <a:p>
            <a:r>
              <a:rPr lang="en-US"/>
              <a:t>Click to edit Master title style</a:t>
            </a:r>
          </a:p>
        </p:txBody>
      </p:sp>
      <p:sp>
        <p:nvSpPr>
          <p:cNvPr id="3" name="Content"/>
          <p:cNvSpPr>
            <a:spLocks noGrp="1"/>
          </p:cNvSpPr>
          <p:nvPr>
            <p:ph idx="1"/>
          </p:nvPr>
        </p:nvSpPr>
        <p:spPr bwMode="gray">
          <a:xfrm>
            <a:off x="916702" y="1607853"/>
            <a:ext cx="10966265" cy="4726300"/>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1800">
                <a:solidFill>
                  <a:schemeClr val="tx2"/>
                </a:solidFill>
                <a:latin typeface="+mn-lt"/>
                <a:cs typeface="Franklin Gothic Book"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1400" baseline="0">
                <a:solidFill>
                  <a:schemeClr val="tx2"/>
                </a:solidFill>
                <a:latin typeface="+mn-lt"/>
                <a:cs typeface="Franklin Gothic Book"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1400" baseline="0">
                <a:solidFill>
                  <a:schemeClr val="tx2"/>
                </a:solidFill>
                <a:latin typeface="+mn-lt"/>
                <a:cs typeface="Arial"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3"/>
            <a:endParaRPr lang="en-US"/>
          </a:p>
        </p:txBody>
      </p:sp>
      <p:sp>
        <p:nvSpPr>
          <p:cNvPr id="6" name="Source"/>
          <p:cNvSpPr>
            <a:spLocks noGrp="1"/>
          </p:cNvSpPr>
          <p:nvPr>
            <p:ph type="body" sz="quarter" idx="11" hasCustomPrompt="1"/>
          </p:nvPr>
        </p:nvSpPr>
        <p:spPr>
          <a:xfrm>
            <a:off x="916518" y="6157054"/>
            <a:ext cx="10966449" cy="177100"/>
          </a:xfrm>
        </p:spPr>
        <p:txBody>
          <a:bodyPr anchor="b" anchorCtr="0">
            <a:spAutoFit/>
          </a:bodyPr>
          <a:lstStyle>
            <a:lvl1pPr marL="0" indent="0">
              <a:buNone/>
              <a:defRPr sz="1000">
                <a:solidFill>
                  <a:schemeClr val="tx1"/>
                </a:solidFill>
              </a:defRPr>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51631166"/>
      </p:ext>
    </p:extLst>
  </p:cSld>
  <p:clrMapOvr>
    <a:masterClrMapping/>
  </p:clrMapOvr>
  <p:extLst>
    <p:ext uri="{DCECCB84-F9BA-43D5-87BE-67443E8EF086}">
      <p15:sldGuideLst xmlns:p15="http://schemas.microsoft.com/office/powerpoint/2012/main">
        <p15:guide id="1" orient="horz" pos="397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Source">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40" name="Content Right"/>
          <p:cNvSpPr>
            <a:spLocks noGrp="1"/>
          </p:cNvSpPr>
          <p:nvPr>
            <p:ph sz="quarter" idx="12"/>
          </p:nvPr>
        </p:nvSpPr>
        <p:spPr>
          <a:xfrm>
            <a:off x="916517" y="1599874"/>
            <a:ext cx="5325535"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Left"/>
          <p:cNvSpPr>
            <a:spLocks noGrp="1"/>
          </p:cNvSpPr>
          <p:nvPr>
            <p:ph sz="quarter" idx="13"/>
          </p:nvPr>
        </p:nvSpPr>
        <p:spPr>
          <a:xfrm>
            <a:off x="6551085" y="1599874"/>
            <a:ext cx="5331883"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ource"/>
          <p:cNvSpPr>
            <a:spLocks noGrp="1"/>
          </p:cNvSpPr>
          <p:nvPr>
            <p:ph type="body" sz="quarter" idx="14" hasCustomPrompt="1"/>
          </p:nvPr>
        </p:nvSpPr>
        <p:spPr>
          <a:xfrm>
            <a:off x="916518" y="6015237"/>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1000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ngle Line Title, First Level No Bullet, Source">
    <p:spTree>
      <p:nvGrpSpPr>
        <p:cNvPr id="1" name=""/>
        <p:cNvGrpSpPr/>
        <p:nvPr/>
      </p:nvGrpSpPr>
      <p:grpSpPr>
        <a:xfrm>
          <a:off x="0" y="0"/>
          <a:ext cx="0" cy="0"/>
          <a:chOff x="0" y="0"/>
          <a:chExt cx="0" cy="0"/>
        </a:xfrm>
      </p:grpSpPr>
      <p:sp>
        <p:nvSpPr>
          <p:cNvPr id="2" name="Title"/>
          <p:cNvSpPr>
            <a:spLocks noGrp="1"/>
          </p:cNvSpPr>
          <p:nvPr>
            <p:ph type="title"/>
          </p:nvPr>
        </p:nvSpPr>
        <p:spPr>
          <a:xfrm>
            <a:off x="916518" y="403761"/>
            <a:ext cx="10966449" cy="985652"/>
          </a:xfrm>
        </p:spPr>
        <p:txBody>
          <a:bodyPr/>
          <a:lstStyle>
            <a:lvl1pPr>
              <a:defRPr>
                <a:solidFill>
                  <a:srgbClr val="52419B"/>
                </a:solidFill>
              </a:defRPr>
            </a:lvl1pPr>
          </a:lstStyle>
          <a:p>
            <a:r>
              <a:rPr lang="en-US"/>
              <a:t>Click to edit Master title style</a:t>
            </a:r>
          </a:p>
        </p:txBody>
      </p:sp>
      <p:sp>
        <p:nvSpPr>
          <p:cNvPr id="3" name="Content"/>
          <p:cNvSpPr>
            <a:spLocks noGrp="1"/>
          </p:cNvSpPr>
          <p:nvPr>
            <p:ph idx="1"/>
          </p:nvPr>
        </p:nvSpPr>
        <p:spPr>
          <a:xfrm>
            <a:off x="916518" y="1638797"/>
            <a:ext cx="10966449" cy="4687202"/>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6" name="Source"/>
          <p:cNvSpPr>
            <a:spLocks noGrp="1"/>
          </p:cNvSpPr>
          <p:nvPr>
            <p:ph type="body" sz="quarter" idx="11" hasCustomPrompt="1"/>
          </p:nvPr>
        </p:nvSpPr>
        <p:spPr>
          <a:xfrm>
            <a:off x="916518" y="6019610"/>
            <a:ext cx="10966449" cy="306388"/>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349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ngle Line Title, Bulleted Text,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53170"/>
          </a:xfrm>
        </p:spPr>
        <p:txBody>
          <a:bodyPr/>
          <a:lstStyle/>
          <a:p>
            <a:r>
              <a:rPr lang="en-US"/>
              <a:t>Click to edit Master title style</a:t>
            </a:r>
          </a:p>
        </p:txBody>
      </p:sp>
      <p:sp>
        <p:nvSpPr>
          <p:cNvPr id="20" name="Content"/>
          <p:cNvSpPr>
            <a:spLocks noGrp="1"/>
          </p:cNvSpPr>
          <p:nvPr>
            <p:ph sz="quarter" idx="11"/>
          </p:nvPr>
        </p:nvSpPr>
        <p:spPr>
          <a:xfrm>
            <a:off x="916518" y="1638795"/>
            <a:ext cx="10966449" cy="4687394"/>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788614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ngle Line Title, Two Column,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59994"/>
            <a:ext cx="10966449" cy="1041294"/>
          </a:xfrm>
        </p:spPr>
        <p:txBody>
          <a:bodyPr/>
          <a:lstStyle/>
          <a:p>
            <a:r>
              <a:rPr lang="en-US"/>
              <a:t>Click to edit Master title style</a:t>
            </a:r>
          </a:p>
        </p:txBody>
      </p:sp>
      <p:sp>
        <p:nvSpPr>
          <p:cNvPr id="20" name="Content Left"/>
          <p:cNvSpPr>
            <a:spLocks noGrp="1"/>
          </p:cNvSpPr>
          <p:nvPr>
            <p:ph sz="quarter" idx="11"/>
          </p:nvPr>
        </p:nvSpPr>
        <p:spPr>
          <a:xfrm>
            <a:off x="916518" y="1626922"/>
            <a:ext cx="5323417" cy="4699267"/>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7" name="Content Right"/>
          <p:cNvSpPr>
            <a:spLocks noGrp="1"/>
          </p:cNvSpPr>
          <p:nvPr>
            <p:ph sz="quarter" idx="12"/>
          </p:nvPr>
        </p:nvSpPr>
        <p:spPr>
          <a:xfrm>
            <a:off x="6559550" y="1626922"/>
            <a:ext cx="5323417" cy="4699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50964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o Rule, Source">
    <p:spTree>
      <p:nvGrpSpPr>
        <p:cNvPr id="1" name=""/>
        <p:cNvGrpSpPr/>
        <p:nvPr/>
      </p:nvGrpSpPr>
      <p:grpSpPr>
        <a:xfrm>
          <a:off x="0" y="0"/>
          <a:ext cx="0" cy="0"/>
          <a:chOff x="0" y="0"/>
          <a:chExt cx="0" cy="0"/>
        </a:xfrm>
      </p:grpSpPr>
      <p:sp>
        <p:nvSpPr>
          <p:cNvPr id="3" name="Title"/>
          <p:cNvSpPr>
            <a:spLocks noGrp="1"/>
          </p:cNvSpPr>
          <p:nvPr>
            <p:ph type="title"/>
          </p:nvPr>
        </p:nvSpPr>
        <p:spPr>
          <a:xfrm>
            <a:off x="916518" y="364088"/>
            <a:ext cx="10966449" cy="1072825"/>
          </a:xfrm>
        </p:spPr>
        <p:txBody>
          <a:bodyPr/>
          <a:lstStyle/>
          <a:p>
            <a:r>
              <a:rPr lang="en-US"/>
              <a:t>Click to edit Master title style</a:t>
            </a:r>
          </a:p>
        </p:txBody>
      </p:sp>
      <p:sp>
        <p:nvSpPr>
          <p:cNvPr id="20" name="Content"/>
          <p:cNvSpPr>
            <a:spLocks noGrp="1"/>
          </p:cNvSpPr>
          <p:nvPr>
            <p:ph sz="quarter" idx="11"/>
          </p:nvPr>
        </p:nvSpPr>
        <p:spPr>
          <a:xfrm>
            <a:off x="916518" y="1615044"/>
            <a:ext cx="10966449" cy="471114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916518" y="6018412"/>
            <a:ext cx="10966449" cy="307777"/>
          </a:xfrm>
        </p:spPr>
        <p:txBody>
          <a:bodyPr anchor="b" anchorCtr="0">
            <a:spAutoFit/>
          </a:bodyPr>
          <a:lstStyle>
            <a:lvl1pPr marL="0" indent="0">
              <a:buNone/>
              <a:defRPr sz="2400"/>
            </a:lvl1pPr>
          </a:lstStyle>
          <a:p>
            <a:pPr lvl="0"/>
            <a:r>
              <a:rPr lang="en-US" sz="1000" i="1">
                <a:solidFill>
                  <a:schemeClr val="tx2"/>
                </a:solidFill>
                <a:latin typeface="+mn-lt"/>
                <a:ea typeface="ITC Franklin Gothic Std Bk Cd"/>
                <a:cs typeface="ITC Franklin Gothic Std Bk Cd"/>
              </a:rPr>
              <a:t>Source: </a:t>
            </a:r>
            <a:r>
              <a:rPr lang="en-US" sz="100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a:p>
        </p:txBody>
      </p:sp>
      <p:sp>
        <p:nvSpPr>
          <p:cNvPr id="2" name="Slide Numbe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8641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9359"/>
            <a:ext cx="9144000" cy="1846659"/>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1524000" y="353198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6EA67680-7413-2349-A911-F0EA6ED83C13}"/>
              </a:ext>
            </a:extLst>
          </p:cNvPr>
          <p:cNvCxnSpPr>
            <a:cxnSpLocks/>
          </p:cNvCxnSpPr>
          <p:nvPr userDrawn="1"/>
        </p:nvCxnSpPr>
        <p:spPr>
          <a:xfrm>
            <a:off x="1524000" y="3429000"/>
            <a:ext cx="4698670"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7" name="Slide Number">
            <a:extLst>
              <a:ext uri="{FF2B5EF4-FFF2-40B4-BE49-F238E27FC236}">
                <a16:creationId xmlns:a16="http://schemas.microsoft.com/office/drawing/2014/main" id="{7EB073EA-6E53-408E-804F-3A2CC9C7C5E0}"/>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9628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916518" y="357158"/>
            <a:ext cx="10966449" cy="1056006"/>
          </a:xfrm>
        </p:spPr>
        <p:txBody>
          <a:bodyPr/>
          <a:lstStyle/>
          <a:p>
            <a:r>
              <a:rPr lang="en-US"/>
              <a:t>Click to edit Master title style</a:t>
            </a:r>
          </a:p>
        </p:txBody>
      </p:sp>
      <p:sp>
        <p:nvSpPr>
          <p:cNvPr id="3" name="Content Placeholder 2"/>
          <p:cNvSpPr>
            <a:spLocks noGrp="1"/>
          </p:cNvSpPr>
          <p:nvPr>
            <p:ph idx="1"/>
          </p:nvPr>
        </p:nvSpPr>
        <p:spPr bwMode="gray">
          <a:xfrm>
            <a:off x="916518" y="1603169"/>
            <a:ext cx="10966449" cy="4719081"/>
          </a:xfrm>
          <a:prstGeom prst="rect">
            <a:avLst/>
          </a:prstGeo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sz="1800">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1"/>
                </a:solidFill>
                <a:latin typeface="Franklin Gothic Book"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1"/>
                </a:solidFill>
                <a:latin typeface="Franklin Gothic Book"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1"/>
                </a:solidFill>
                <a:latin typeface="Franklin Gothic Book"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1"/>
                </a:solidFill>
                <a:latin typeface="Franklin Gothic Book"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509766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6518" y="463138"/>
            <a:ext cx="10966449" cy="911838"/>
          </a:xfrm>
        </p:spPr>
        <p:txBody>
          <a:bodyPr/>
          <a:lstStyle/>
          <a:p>
            <a:r>
              <a:rPr lang="en-US"/>
              <a:t>Click to edit Master title style</a:t>
            </a:r>
          </a:p>
        </p:txBody>
      </p:sp>
      <p:sp>
        <p:nvSpPr>
          <p:cNvPr id="3" name="Content Placeholder 2"/>
          <p:cNvSpPr>
            <a:spLocks noGrp="1"/>
          </p:cNvSpPr>
          <p:nvPr>
            <p:ph sz="half" idx="1"/>
          </p:nvPr>
        </p:nvSpPr>
        <p:spPr>
          <a:xfrm>
            <a:off x="916518" y="1603169"/>
            <a:ext cx="5103282" cy="4456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603169"/>
            <a:ext cx="5710767" cy="44566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15015827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912284" y="1661019"/>
            <a:ext cx="10971217" cy="1538883"/>
          </a:xfrm>
        </p:spPr>
        <p:txBody>
          <a:bodyPr>
            <a:normAutofit/>
          </a:bodyPr>
          <a:lstStyle>
            <a:lvl1pPr>
              <a:defRPr/>
            </a:lvl1pPr>
          </a:lstStyle>
          <a:p>
            <a:r>
              <a:rPr lang="en-US"/>
              <a:t>Click to edit Master title style</a:t>
            </a:r>
          </a:p>
        </p:txBody>
      </p:sp>
      <p:sp>
        <p:nvSpPr>
          <p:cNvPr id="15" name="Subtitle"/>
          <p:cNvSpPr>
            <a:spLocks noGrp="1"/>
          </p:cNvSpPr>
          <p:nvPr>
            <p:ph type="body" sz="quarter" idx="16"/>
          </p:nvPr>
        </p:nvSpPr>
        <p:spPr>
          <a:xfrm>
            <a:off x="912283" y="3429000"/>
            <a:ext cx="10970683" cy="1263650"/>
          </a:xfrm>
        </p:spPr>
        <p:txBody>
          <a:bodyPr/>
          <a:lstStyle/>
          <a:p>
            <a:pPr lvl="0"/>
            <a:r>
              <a:rPr lang="en-US"/>
              <a:t>Click to edit Master text styles</a:t>
            </a:r>
          </a:p>
        </p:txBody>
      </p:sp>
      <p:sp>
        <p:nvSpPr>
          <p:cNvPr id="13" name="Text Placeholder"/>
          <p:cNvSpPr>
            <a:spLocks noGrp="1"/>
          </p:cNvSpPr>
          <p:nvPr>
            <p:ph type="body" sz="quarter" idx="15" hasCustomPrompt="1"/>
          </p:nvPr>
        </p:nvSpPr>
        <p:spPr>
          <a:xfrm>
            <a:off x="912283" y="4925728"/>
            <a:ext cx="10970683" cy="1094957"/>
          </a:xfrm>
        </p:spPr>
        <p:txBody>
          <a:bodyPr/>
          <a:lstStyle>
            <a:lvl2pPr>
              <a:spcBef>
                <a:spcPts val="300"/>
              </a:spcBef>
              <a:defRPr/>
            </a:lvl2pPr>
            <a:lvl3pPr>
              <a:spcBef>
                <a:spcPts val="300"/>
              </a:spcBef>
              <a:defRPr/>
            </a:lvl3pPr>
            <a:lvl4pPr>
              <a:spcBef>
                <a:spcPts val="300"/>
              </a:spcBef>
              <a:defRPr/>
            </a:lvl4pPr>
          </a:lstStyle>
          <a:p>
            <a:pPr lvl="1"/>
            <a:r>
              <a:rPr lang="en-US"/>
              <a:t>Name</a:t>
            </a:r>
          </a:p>
          <a:p>
            <a:pPr lvl="2"/>
            <a:r>
              <a:rPr lang="en-US"/>
              <a:t>Position</a:t>
            </a:r>
          </a:p>
          <a:p>
            <a:pPr lvl="3"/>
            <a:r>
              <a:rPr lang="en-US"/>
              <a:t>Month</a:t>
            </a:r>
          </a:p>
        </p:txBody>
      </p:sp>
    </p:spTree>
    <p:extLst>
      <p:ext uri="{BB962C8B-B14F-4D97-AF65-F5344CB8AC3E}">
        <p14:creationId xmlns:p14="http://schemas.microsoft.com/office/powerpoint/2010/main" val="258050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14300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2318728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C66-98B7-48FD-9098-AC958C56C24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41221-83CF-4826-B04F-DBAD805F62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a:extLst>
              <a:ext uri="{FF2B5EF4-FFF2-40B4-BE49-F238E27FC236}">
                <a16:creationId xmlns:a16="http://schemas.microsoft.com/office/drawing/2014/main" id="{6B33365A-F66B-4666-8870-0CF87B567ED3}"/>
              </a:ext>
            </a:extLst>
          </p:cNvPr>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7904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41297D"/>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914400" y="483287"/>
            <a:ext cx="10972800" cy="769441"/>
          </a:xfrm>
        </p:spPr>
        <p:txBody>
          <a:bodyPr/>
          <a:lstStyle/>
          <a:p>
            <a:r>
              <a:rPr lang="en-US"/>
              <a:t>Click to edit Master title style</a:t>
            </a:r>
          </a:p>
        </p:txBody>
      </p:sp>
      <p:sp>
        <p:nvSpPr>
          <p:cNvPr id="3" name="Content"/>
          <p:cNvSpPr>
            <a:spLocks noGrp="1"/>
          </p:cNvSpPr>
          <p:nvPr>
            <p:ph idx="1"/>
          </p:nvPr>
        </p:nvSpPr>
        <p:spPr>
          <a:xfrm>
            <a:off x="910167" y="1579503"/>
            <a:ext cx="10972800" cy="4144403"/>
          </a:xfrm>
        </p:spPr>
        <p:txBody>
          <a:bodyPr/>
          <a:lstStyle>
            <a:lvl1pPr>
              <a:spcBef>
                <a:spcPts val="1800"/>
              </a:spcBef>
              <a:spcAft>
                <a:spcPts val="0"/>
              </a:spcAft>
              <a:defRPr>
                <a:solidFill>
                  <a:schemeClr val="tx1">
                    <a:lumMod val="85000"/>
                    <a:lumOff val="15000"/>
                  </a:schemeClr>
                </a:solidFill>
              </a:defRPr>
            </a:lvl1pPr>
            <a:lvl2pPr marL="365125" indent="-365125">
              <a:spcBef>
                <a:spcPts val="1800"/>
              </a:spcBef>
              <a:spcAft>
                <a:spcPts val="0"/>
              </a:spcAft>
              <a:defRPr>
                <a:solidFill>
                  <a:schemeClr val="tx1">
                    <a:lumMod val="85000"/>
                    <a:lumOff val="15000"/>
                  </a:schemeClr>
                </a:solidFill>
              </a:defRPr>
            </a:lvl2pPr>
            <a:lvl3pPr marL="731520" indent="-365125">
              <a:spcBef>
                <a:spcPts val="400"/>
              </a:spcBef>
              <a:spcAft>
                <a:spcPts val="0"/>
              </a:spcAft>
              <a:defRPr>
                <a:solidFill>
                  <a:schemeClr val="tx1">
                    <a:lumMod val="85000"/>
                    <a:lumOff val="15000"/>
                  </a:schemeClr>
                </a:solidFill>
              </a:defRPr>
            </a:lvl3pPr>
            <a:lvl4pPr marL="1097280" indent="-365125">
              <a:spcBef>
                <a:spcPts val="400"/>
              </a:spcBef>
              <a:spcAft>
                <a:spcPts val="0"/>
              </a:spcAft>
              <a:defRPr>
                <a:solidFill>
                  <a:schemeClr val="tx1">
                    <a:lumMod val="85000"/>
                    <a:lumOff val="15000"/>
                  </a:schemeClr>
                </a:solidFill>
              </a:defRPr>
            </a:lvl4pPr>
            <a:lvl5pPr marL="1463040" indent="-365125">
              <a:spcBef>
                <a:spcPts val="400"/>
              </a:spcBef>
              <a:spcAft>
                <a:spcPts val="0"/>
              </a:spcAft>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48147994-D89F-AD41-9609-EB2EC037175E}"/>
              </a:ext>
            </a:extLst>
          </p:cNvPr>
          <p:cNvCxnSpPr>
            <a:cxnSpLocks/>
          </p:cNvCxnSpPr>
          <p:nvPr userDrawn="1"/>
        </p:nvCxnSpPr>
        <p:spPr>
          <a:xfrm>
            <a:off x="910167" y="1466406"/>
            <a:ext cx="2961189" cy="0"/>
          </a:xfrm>
          <a:prstGeom prst="line">
            <a:avLst/>
          </a:prstGeom>
          <a:ln w="57150">
            <a:solidFill>
              <a:srgbClr val="9E9DFF"/>
            </a:solidFill>
          </a:ln>
        </p:spPr>
        <p:style>
          <a:lnRef idx="1">
            <a:schemeClr val="accent1"/>
          </a:lnRef>
          <a:fillRef idx="0">
            <a:schemeClr val="accent1"/>
          </a:fillRef>
          <a:effectRef idx="0">
            <a:schemeClr val="accent1"/>
          </a:effectRef>
          <a:fontRef idx="minor">
            <a:schemeClr val="tx1"/>
          </a:fontRef>
        </p:style>
      </p:cxnSp>
      <p:sp>
        <p:nvSpPr>
          <p:cNvPr id="7" name="Slide Number">
            <a:extLst>
              <a:ext uri="{FF2B5EF4-FFF2-40B4-BE49-F238E27FC236}">
                <a16:creationId xmlns:a16="http://schemas.microsoft.com/office/drawing/2014/main" id="{B6C0B2B2-0678-4E49-94E6-91A61B43C14C}"/>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524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bg>
      <p:bgPr>
        <a:solidFill>
          <a:srgbClr val="41297D"/>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5" name="Slide Number">
            <a:extLst>
              <a:ext uri="{FF2B5EF4-FFF2-40B4-BE49-F238E27FC236}">
                <a16:creationId xmlns:a16="http://schemas.microsoft.com/office/drawing/2014/main" id="{72E16345-EBF4-4B62-A12F-A900363A9827}"/>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2942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p:nvPr>
        </p:nvSpPr>
        <p:spPr>
          <a:xfrm>
            <a:off x="916518" y="851756"/>
            <a:ext cx="10966449" cy="523220"/>
          </a:xfrm>
        </p:spPr>
        <p:txBody>
          <a:bodyPr/>
          <a:lstStyle>
            <a:lvl1pPr>
              <a:defRPr>
                <a:solidFill>
                  <a:srgbClr val="52419B"/>
                </a:solidFill>
              </a:defRPr>
            </a:lvl1pPr>
          </a:lstStyle>
          <a:p>
            <a:r>
              <a:rPr lang="en-US"/>
              <a:t>Click to edit Master title style</a:t>
            </a:r>
          </a:p>
        </p:txBody>
      </p:sp>
      <p:sp>
        <p:nvSpPr>
          <p:cNvPr id="3" name="Content"/>
          <p:cNvSpPr>
            <a:spLocks noGrp="1"/>
          </p:cNvSpPr>
          <p:nvPr>
            <p:ph idx="1"/>
          </p:nvPr>
        </p:nvSpPr>
        <p:spPr>
          <a:xfrm>
            <a:off x="916518" y="1611467"/>
            <a:ext cx="10966449" cy="471453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kumimoji="0" lang="en-US" sz="2200" b="0" i="0" u="none" strike="noStrike" kern="1200" cap="none" spc="0" normalizeH="0" baseline="0" noProof="0">
                <a:ln>
                  <a:noFill/>
                </a:ln>
                <a:solidFill>
                  <a:prstClr val="black"/>
                </a:solidFill>
                <a:effectLst/>
                <a:uLnTx/>
                <a:uFillTx/>
                <a:latin typeface="Calibri"/>
                <a:cs typeface="Arial" panose="020B060402020202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kumimoji="0" lang="en-US" sz="2200" b="0" i="0" u="none" strike="noStrike" kern="1200" cap="none" spc="0" normalizeH="0" baseline="0" noProof="0">
                <a:ln>
                  <a:noFill/>
                </a:ln>
                <a:solidFill>
                  <a:srgbClr val="002060"/>
                </a:solidFill>
                <a:effectLst/>
                <a:uLnTx/>
                <a:uFillTx/>
                <a:latin typeface="Calibri"/>
                <a:cs typeface="Arial" panose="020B060402020202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kumimoji="0" lang="en-US" sz="2200" b="0" i="0" u="none" strike="noStrike" kern="1200" cap="none" spc="0" normalizeH="0" baseline="0" noProof="0">
                <a:ln>
                  <a:noFill/>
                </a:ln>
                <a:solidFill>
                  <a:schemeClr val="accent4"/>
                </a:solidFill>
                <a:effectLst/>
                <a:uLnTx/>
                <a:uFillTx/>
                <a:latin typeface="Calibri"/>
                <a:cs typeface="Arial" panose="020B060402020202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kumimoji="0" lang="en-US" sz="2200" b="0" i="0" u="none" strike="noStrike" kern="1200" cap="none" spc="0" normalizeH="0" baseline="0" noProof="0">
                <a:ln>
                  <a:noFill/>
                </a:ln>
                <a:solidFill>
                  <a:schemeClr val="accent6"/>
                </a:solidFill>
                <a:effectLst/>
                <a:uLnTx/>
                <a:uFillTx/>
                <a:latin typeface="Calibri"/>
                <a:cs typeface="Arial" panose="020B060402020202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kumimoji="0" lang="en-US" sz="2200" b="0" i="0" u="none" strike="noStrike" kern="1200" cap="none" spc="0" normalizeH="0" baseline="0" noProof="0">
                <a:ln>
                  <a:noFill/>
                </a:ln>
                <a:solidFill>
                  <a:srgbClr val="5982DB">
                    <a:lumMod val="50000"/>
                  </a:srgbClr>
                </a:solidFill>
                <a:effectLst/>
                <a:uLnTx/>
                <a:uFillTx/>
                <a:latin typeface="Calibri"/>
                <a:cs typeface="Arial" panose="020B0604020202020204" pitchFamily="34" charset="0"/>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77863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sp>
        <p:nvSpPr>
          <p:cNvPr id="2" name="Title"/>
          <p:cNvSpPr>
            <a:spLocks noGrp="1"/>
          </p:cNvSpPr>
          <p:nvPr>
            <p:ph type="title"/>
          </p:nvPr>
        </p:nvSpPr>
        <p:spPr>
          <a:xfrm>
            <a:off x="916518" y="820978"/>
            <a:ext cx="10966449" cy="553998"/>
          </a:xfrm>
        </p:spPr>
        <p:txBody>
          <a:bodyPr>
            <a:spAutoFit/>
          </a:bodyPr>
          <a:lstStyle>
            <a:lvl1pPr>
              <a:defRPr sz="3600"/>
            </a:lvl1pPr>
          </a:lstStyle>
          <a:p>
            <a:r>
              <a:rPr lang="en-US"/>
              <a:t>Click to edit Master title style</a:t>
            </a:r>
          </a:p>
        </p:txBody>
      </p:sp>
      <p:sp>
        <p:nvSpPr>
          <p:cNvPr id="3" name="Content"/>
          <p:cNvSpPr>
            <a:spLocks noGrp="1"/>
          </p:cNvSpPr>
          <p:nvPr>
            <p:ph idx="1"/>
          </p:nvPr>
        </p:nvSpPr>
        <p:spPr bwMode="gray">
          <a:xfrm>
            <a:off x="916518" y="1662326"/>
            <a:ext cx="10966265" cy="4726300"/>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a:solidFill>
                  <a:schemeClr val="tx2"/>
                </a:solidFill>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baseline="0">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2200" baseline="0">
                <a:solidFill>
                  <a:schemeClr val="accent6"/>
                </a:solidFill>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9708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5325535"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dirty="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dirty="0"/>
          </a:p>
        </p:txBody>
      </p:sp>
      <p:sp>
        <p:nvSpPr>
          <p:cNvPr id="42" name="Content Left"/>
          <p:cNvSpPr>
            <a:spLocks noGrp="1"/>
          </p:cNvSpPr>
          <p:nvPr>
            <p:ph sz="quarter" idx="13"/>
          </p:nvPr>
        </p:nvSpPr>
        <p:spPr>
          <a:xfrm>
            <a:off x="6551085" y="1599874"/>
            <a:ext cx="5331883"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307017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hree Column">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916517" y="1599874"/>
            <a:ext cx="3433233"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accent4"/>
                </a:solidFill>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dirty="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dirty="0"/>
          </a:p>
        </p:txBody>
      </p:sp>
      <p:sp>
        <p:nvSpPr>
          <p:cNvPr id="42" name="Content Left"/>
          <p:cNvSpPr>
            <a:spLocks noGrp="1"/>
          </p:cNvSpPr>
          <p:nvPr>
            <p:ph sz="quarter" idx="13"/>
          </p:nvPr>
        </p:nvSpPr>
        <p:spPr>
          <a:xfrm>
            <a:off x="4683126" y="1599874"/>
            <a:ext cx="3433233"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dirty="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
        <p:nvSpPr>
          <p:cNvPr id="6" name="Content Left">
            <a:extLst>
              <a:ext uri="{FF2B5EF4-FFF2-40B4-BE49-F238E27FC236}">
                <a16:creationId xmlns:a16="http://schemas.microsoft.com/office/drawing/2014/main" id="{0FB0B0DF-5A17-4A1B-B978-3D7C0A2EB1EA}"/>
              </a:ext>
            </a:extLst>
          </p:cNvPr>
          <p:cNvSpPr>
            <a:spLocks noGrp="1"/>
          </p:cNvSpPr>
          <p:nvPr>
            <p:ph sz="quarter" idx="14"/>
          </p:nvPr>
        </p:nvSpPr>
        <p:spPr>
          <a:xfrm>
            <a:off x="8449734" y="1599874"/>
            <a:ext cx="3433233" cy="4723139"/>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1"/>
                </a:solidFill>
                <a:latin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latin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latin typeface="Calibri" panose="020F0502020204030204" pitchFamily="34" charset="0"/>
                <a:cs typeface="Calibri" panose="020F0502020204030204" pitchFamily="34" charset="0"/>
              </a:defRPr>
            </a:lvl5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dirty="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dirty="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3462"/>
                </a:solidFill>
                <a:effectLst/>
                <a:uLnTx/>
                <a:uFillTx/>
                <a:latin typeface="Calibri" panose="020F0502020204030204" pitchFamily="34" charset="0"/>
                <a:cs typeface="Calibri" panose="020F0502020204030204" pitchFamily="34" charset="0"/>
              </a:rPr>
              <a:t>Fifth level</a:t>
            </a:r>
          </a:p>
          <a:p>
            <a:pPr lvl="4"/>
            <a:endParaRPr lang="en-US" dirty="0"/>
          </a:p>
        </p:txBody>
      </p:sp>
    </p:spTree>
    <p:extLst>
      <p:ext uri="{BB962C8B-B14F-4D97-AF65-F5344CB8AC3E}">
        <p14:creationId xmlns:p14="http://schemas.microsoft.com/office/powerpoint/2010/main" val="32591547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ingle Line Title, First Level No Bullet">
    <p:spTree>
      <p:nvGrpSpPr>
        <p:cNvPr id="1" name=""/>
        <p:cNvGrpSpPr/>
        <p:nvPr/>
      </p:nvGrpSpPr>
      <p:grpSpPr>
        <a:xfrm>
          <a:off x="0" y="0"/>
          <a:ext cx="0" cy="0"/>
          <a:chOff x="0" y="0"/>
          <a:chExt cx="0" cy="0"/>
        </a:xfrm>
      </p:grpSpPr>
      <p:sp>
        <p:nvSpPr>
          <p:cNvPr id="2" name="Title"/>
          <p:cNvSpPr>
            <a:spLocks noGrp="1"/>
          </p:cNvSpPr>
          <p:nvPr>
            <p:ph type="title"/>
          </p:nvPr>
        </p:nvSpPr>
        <p:spPr>
          <a:xfrm>
            <a:off x="862019" y="510639"/>
            <a:ext cx="10966449" cy="82506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2">
                    <a:lumMod val="75000"/>
                  </a:schemeClr>
                </a:solidFill>
              </a:defRPr>
            </a:lvl1pPr>
          </a:lstStyle>
          <a:p>
            <a:r>
              <a:rPr kumimoji="0" lang="en-US" sz="3600" b="0" i="0" u="none" strike="noStrike" kern="1200" cap="none" spc="0" normalizeH="0" baseline="0" noProof="0">
                <a:ln>
                  <a:noFill/>
                </a:ln>
                <a:solidFill>
                  <a:srgbClr val="52419B"/>
                </a:solidFill>
                <a:effectLst/>
                <a:uLnTx/>
                <a:uFillTx/>
                <a:latin typeface="Calibri" panose="020F0502020204030204" pitchFamily="34" charset="0"/>
                <a:ea typeface="ＭＳ Ｐゴシック" charset="0"/>
                <a:cs typeface="Calibri" panose="020F0502020204030204" pitchFamily="34" charset="0"/>
              </a:rPr>
              <a:t>Click to edit Master title style</a:t>
            </a:r>
            <a:endParaRPr lang="en-US"/>
          </a:p>
        </p:txBody>
      </p:sp>
      <p:sp>
        <p:nvSpPr>
          <p:cNvPr id="3" name="Content"/>
          <p:cNvSpPr>
            <a:spLocks noGrp="1"/>
          </p:cNvSpPr>
          <p:nvPr>
            <p:ph idx="1"/>
          </p:nvPr>
        </p:nvSpPr>
        <p:spPr>
          <a:xfrm>
            <a:off x="807522" y="1666749"/>
            <a:ext cx="11075445" cy="4830351"/>
          </a:xfrm>
        </p:spPr>
        <p:txBody>
          <a:bodyPr/>
          <a:lst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solidFill>
                  <a:schemeClr val="tx2"/>
                </a:solidFill>
                <a:latin typeface="+mn-lt"/>
                <a:cs typeface="Franklin Gothic Book"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solidFill>
                  <a:schemeClr val="tx2"/>
                </a:solidFill>
                <a:latin typeface="+mn-lt"/>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solidFill>
                  <a:schemeClr val="tx2"/>
                </a:solidFill>
                <a:latin typeface="+mn-lt"/>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marL="240030" marR="0" lvl="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to edit Master text styles</a:t>
            </a:r>
          </a:p>
          <a:p>
            <a:pPr marL="480060" marR="0" lvl="1"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4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Second level</a:t>
            </a:r>
          </a:p>
          <a:p>
            <a:pPr marL="720090" marR="0" lvl="2"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a:pPr>
            <a:r>
              <a:rPr kumimoji="0" lang="en-US" sz="2200" b="0" i="0" u="none" strike="noStrike" kern="1200" cap="none" spc="0" normalizeH="0" baseline="0" noProof="0">
                <a:ln>
                  <a:noFill/>
                </a:ln>
                <a:solidFill>
                  <a:srgbClr val="773C75"/>
                </a:solidFill>
                <a:effectLst/>
                <a:uLnTx/>
                <a:uFillTx/>
                <a:latin typeface="Calibri" panose="020F0502020204030204" pitchFamily="34" charset="0"/>
                <a:cs typeface="Calibri" panose="020F0502020204030204" pitchFamily="34" charset="0"/>
              </a:rPr>
              <a:t>Third level</a:t>
            </a:r>
          </a:p>
          <a:p>
            <a:pPr marL="960120" marR="0" lvl="3"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a:pPr>
            <a:r>
              <a:rPr kumimoji="0" lang="en-US" sz="2000" b="0" i="0" u="none" strike="noStrike" kern="1200" cap="none" spc="0" normalizeH="0" baseline="0" noProof="0">
                <a:ln>
                  <a:noFill/>
                </a:ln>
                <a:solidFill>
                  <a:srgbClr val="35A396"/>
                </a:solidFill>
                <a:effectLst/>
                <a:uLnTx/>
                <a:uFillTx/>
                <a:latin typeface="Calibri" panose="020F0502020204030204" pitchFamily="34" charset="0"/>
                <a:cs typeface="Calibri" panose="020F0502020204030204" pitchFamily="34" charset="0"/>
              </a:rPr>
              <a:t>Fourth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462"/>
                </a:solidFill>
                <a:effectLst/>
                <a:uLnTx/>
                <a:uFillTx/>
                <a:latin typeface="Calibri" panose="020F0502020204030204" pitchFamily="34" charset="0"/>
                <a:cs typeface="Calibri" panose="020F0502020204030204" pitchFamily="34" charset="0"/>
              </a:rPr>
              <a:t>Fifth level</a:t>
            </a:r>
          </a:p>
          <a:p>
            <a:pPr marL="1200150" marR="0" lvl="4"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a:pPr>
            <a:endParaRPr lang="en-US"/>
          </a:p>
        </p:txBody>
      </p:sp>
      <p:sp>
        <p:nvSpPr>
          <p:cNvPr id="4" name="Slide Number"/>
          <p:cNvSpPr>
            <a:spLocks noGrp="1"/>
          </p:cNvSpPr>
          <p:nvPr>
            <p:ph type="sldNum" sz="quarter" idx="10"/>
          </p:nvPr>
        </p:nvSpPr>
        <p:spPr>
          <a:xfrm>
            <a:off x="11741903" y="6666758"/>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1875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4.jpe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6.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5.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1297D"/>
        </a:solidFill>
        <a:effectLst/>
      </p:bgPr>
    </p:bg>
    <p:spTree>
      <p:nvGrpSpPr>
        <p:cNvPr id="1" name=""/>
        <p:cNvGrpSpPr/>
        <p:nvPr/>
      </p:nvGrpSpPr>
      <p:grpSpPr>
        <a:xfrm>
          <a:off x="0" y="0"/>
          <a:ext cx="0" cy="0"/>
          <a:chOff x="0" y="0"/>
          <a:chExt cx="0" cy="0"/>
        </a:xfrm>
      </p:grpSpPr>
      <p:sp>
        <p:nvSpPr>
          <p:cNvPr id="2051" name="Title"/>
          <p:cNvSpPr>
            <a:spLocks noGrp="1"/>
          </p:cNvSpPr>
          <p:nvPr>
            <p:ph type="title"/>
          </p:nvPr>
        </p:nvSpPr>
        <p:spPr bwMode="gray">
          <a:xfrm>
            <a:off x="911749" y="1767485"/>
            <a:ext cx="10971223" cy="923330"/>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2052" name="Text"/>
          <p:cNvSpPr>
            <a:spLocks noGrp="1"/>
          </p:cNvSpPr>
          <p:nvPr>
            <p:ph type="body" idx="1"/>
          </p:nvPr>
        </p:nvSpPr>
        <p:spPr bwMode="gray">
          <a:xfrm>
            <a:off x="911858" y="2935823"/>
            <a:ext cx="10971108"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Rectangle 7"/>
          <p:cNvSpPr/>
          <p:nvPr userDrawn="1"/>
        </p:nvSpPr>
        <p:spPr>
          <a:xfrm>
            <a:off x="0" y="5806661"/>
            <a:ext cx="12192000" cy="10513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pic>
        <p:nvPicPr>
          <p:cNvPr id="7" name="Picture 6"/>
          <p:cNvPicPr>
            <a:picLocks noChangeAspect="1"/>
          </p:cNvPicPr>
          <p:nvPr userDrawn="1"/>
        </p:nvPicPr>
        <p:blipFill>
          <a:blip r:embed="rId6"/>
          <a:stretch>
            <a:fillRect/>
          </a:stretch>
        </p:blipFill>
        <p:spPr>
          <a:xfrm>
            <a:off x="11089133" y="5865150"/>
            <a:ext cx="948350" cy="907594"/>
          </a:xfrm>
          <a:prstGeom prst="rect">
            <a:avLst/>
          </a:prstGeom>
        </p:spPr>
      </p:pic>
      <p:pic>
        <p:nvPicPr>
          <p:cNvPr id="9" name="Picture 8" descr="A picture containing bottle&#10;&#10;Description automatically generated">
            <a:extLst>
              <a:ext uri="{FF2B5EF4-FFF2-40B4-BE49-F238E27FC236}">
                <a16:creationId xmlns:a16="http://schemas.microsoft.com/office/drawing/2014/main" id="{547973F1-E9CD-274A-B9EF-6FD5FBC698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55572" y="5896626"/>
            <a:ext cx="4318000" cy="914400"/>
          </a:xfrm>
          <a:prstGeom prst="rect">
            <a:avLst/>
          </a:prstGeom>
        </p:spPr>
      </p:pic>
      <p:pic>
        <p:nvPicPr>
          <p:cNvPr id="10" name="Picture 9">
            <a:extLst>
              <a:ext uri="{FF2B5EF4-FFF2-40B4-BE49-F238E27FC236}">
                <a16:creationId xmlns:a16="http://schemas.microsoft.com/office/drawing/2014/main" id="{B8EE5FE3-210F-4C85-A809-BC0A8D8D3F41}"/>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34336" y="6050605"/>
            <a:ext cx="1888292" cy="605060"/>
          </a:xfrm>
          <a:prstGeom prst="rect">
            <a:avLst/>
          </a:prstGeom>
          <a:noFill/>
          <a:ln>
            <a:noFill/>
          </a:ln>
        </p:spPr>
      </p:pic>
      <p:sp>
        <p:nvSpPr>
          <p:cNvPr id="11" name="Slide Number">
            <a:extLst>
              <a:ext uri="{FF2B5EF4-FFF2-40B4-BE49-F238E27FC236}">
                <a16:creationId xmlns:a16="http://schemas.microsoft.com/office/drawing/2014/main" id="{CE8DDD73-CA4C-48DB-821E-4ACAC2F4B710}"/>
              </a:ext>
            </a:extLst>
          </p:cNvPr>
          <p:cNvSpPr>
            <a:spLocks noGrp="1"/>
          </p:cNvSpPr>
          <p:nvPr>
            <p:ph type="sldNum" sz="quarter" idx="4"/>
          </p:nvPr>
        </p:nvSpPr>
        <p:spPr>
          <a:xfrm>
            <a:off x="10650662" y="6542560"/>
            <a:ext cx="438471" cy="230184"/>
          </a:xfrm>
          <a:prstGeom prst="rect">
            <a:avLst/>
          </a:prstGeom>
        </p:spPr>
        <p:txBody>
          <a:bodyPr/>
          <a:lstStyle>
            <a:lvl1pPr>
              <a:defRPr sz="900"/>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379612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812" r:id="rId3"/>
    <p:sldLayoutId id="2147483815" r:id="rId4"/>
  </p:sldLayoutIdLst>
  <p:txStyles>
    <p:titleStyle>
      <a:lvl1pPr algn="l" rtl="0" eaLnBrk="1" fontAlgn="base" hangingPunct="1">
        <a:spcBef>
          <a:spcPct val="0"/>
        </a:spcBef>
        <a:spcAft>
          <a:spcPct val="0"/>
        </a:spcAft>
        <a:defRPr sz="6000" b="1" i="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4400" kern="1200">
          <a:solidFill>
            <a:schemeClr val="bg1"/>
          </a:solidFill>
          <a:latin typeface="Calibri" panose="020F0502020204030204" pitchFamily="34" charset="0"/>
          <a:ea typeface="+mn-ea"/>
          <a:cs typeface="Calibri" panose="020F0502020204030204" pitchFamily="34" charset="0"/>
        </a:defRPr>
      </a:lvl1pPr>
      <a:lvl2pPr marL="0" indent="0" algn="l" rtl="0" eaLnBrk="1" fontAlgn="base" hangingPunct="1">
        <a:spcBef>
          <a:spcPts val="600"/>
        </a:spcBef>
        <a:spcAft>
          <a:spcPct val="0"/>
        </a:spcAft>
        <a:defRPr sz="2400" kern="1200">
          <a:solidFill>
            <a:schemeClr val="bg1"/>
          </a:solidFill>
          <a:latin typeface="Calibri" panose="020F0502020204030204" pitchFamily="34" charset="0"/>
          <a:ea typeface="+mn-ea"/>
          <a:cs typeface="Calibri" panose="020F0502020204030204" pitchFamily="34" charset="0"/>
        </a:defRPr>
      </a:lvl2pPr>
      <a:lvl3pPr marL="0" indent="0" algn="l" rtl="0" eaLnBrk="1" fontAlgn="base" hangingPunct="1">
        <a:spcBef>
          <a:spcPts val="600"/>
        </a:spcBef>
        <a:spcAft>
          <a:spcPct val="0"/>
        </a:spcAft>
        <a:defRPr sz="2000" kern="1200">
          <a:solidFill>
            <a:schemeClr val="bg1"/>
          </a:solidFill>
          <a:latin typeface="Calibri" panose="020F0502020204030204" pitchFamily="34" charset="0"/>
          <a:ea typeface="+mn-ea"/>
          <a:cs typeface="Calibri" panose="020F0502020204030204" pitchFamily="34" charset="0"/>
        </a:defRPr>
      </a:lvl3pPr>
      <a:lvl4pPr marL="0" indent="0" algn="l" rtl="0" eaLnBrk="1" fontAlgn="base" hangingPunct="1">
        <a:spcBef>
          <a:spcPts val="600"/>
        </a:spcBef>
        <a:spcAft>
          <a:spcPct val="0"/>
        </a:spcAft>
        <a:defRPr sz="1600" kern="1200">
          <a:solidFill>
            <a:schemeClr val="bg1"/>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lumMod val="40000"/>
                <a:lumOff val="60000"/>
              </a:schemeClr>
            </a:gs>
            <a:gs pos="58000">
              <a:srgbClr val="52419B"/>
            </a:gs>
            <a:gs pos="100000">
              <a:schemeClr val="accent1">
                <a:lumMod val="75000"/>
              </a:schemeClr>
            </a:gs>
            <a:gs pos="81000">
              <a:schemeClr val="accent1">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Basic Background"/>
          <p:cNvPicPr>
            <a:picLocks noChangeAspect="1"/>
          </p:cNvPicPr>
          <p:nvPr/>
        </p:nvPicPr>
        <p:blipFill>
          <a:blip r:embed="rId21">
            <a:extLst>
              <a:ext uri="{28A0092B-C50C-407E-A947-70E740481C1C}">
                <a14:useLocalDpi xmlns:a14="http://schemas.microsoft.com/office/drawing/2010/main" val="0"/>
              </a:ext>
            </a:extLst>
          </a:blip>
          <a:stretch>
            <a:fillRect/>
          </a:stretch>
        </p:blipFill>
        <p:spPr bwMode="gray">
          <a:xfrm>
            <a:off x="0" y="0"/>
            <a:ext cx="12220692" cy="6858000"/>
          </a:xfrm>
          <a:prstGeom prst="rect">
            <a:avLst/>
          </a:prstGeom>
          <a:solidFill>
            <a:srgbClr val="41297D"/>
          </a:solidFill>
          <a:ln>
            <a:noFill/>
          </a:ln>
        </p:spPr>
      </p:pic>
      <p:sp>
        <p:nvSpPr>
          <p:cNvPr id="5123" name="Title"/>
          <p:cNvSpPr>
            <a:spLocks noGrp="1"/>
          </p:cNvSpPr>
          <p:nvPr>
            <p:ph type="title"/>
          </p:nvPr>
        </p:nvSpPr>
        <p:spPr bwMode="gray">
          <a:xfrm>
            <a:off x="916518" y="820978"/>
            <a:ext cx="10966449" cy="5539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4" name="Text"/>
          <p:cNvSpPr>
            <a:spLocks noGrp="1"/>
          </p:cNvSpPr>
          <p:nvPr>
            <p:ph type="body" idx="1"/>
          </p:nvPr>
        </p:nvSpPr>
        <p:spPr bwMode="gray">
          <a:xfrm>
            <a:off x="916518" y="1611466"/>
            <a:ext cx="10966449"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
        <p:nvSpPr>
          <p:cNvPr id="7" name="Rectangle 6"/>
          <p:cNvSpPr/>
          <p:nvPr userDrawn="1"/>
        </p:nvSpPr>
        <p:spPr>
          <a:xfrm>
            <a:off x="0" y="-43525"/>
            <a:ext cx="1223042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62144" y="6471822"/>
            <a:ext cx="12168276" cy="386178"/>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2"/>
          <a:stretch>
            <a:fillRect/>
          </a:stretch>
        </p:blipFill>
        <p:spPr>
          <a:xfrm>
            <a:off x="11345919" y="6037022"/>
            <a:ext cx="807661" cy="77295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DEABC062-47EB-1E4F-BE2D-C60585ED4B14}"/>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2144" y="6260476"/>
            <a:ext cx="939606" cy="553999"/>
          </a:xfrm>
          <a:prstGeom prst="rect">
            <a:avLst/>
          </a:prstGeom>
        </p:spPr>
      </p:pic>
      <p:cxnSp>
        <p:nvCxnSpPr>
          <p:cNvPr id="11" name="Straight Connector 10">
            <a:extLst>
              <a:ext uri="{FF2B5EF4-FFF2-40B4-BE49-F238E27FC236}">
                <a16:creationId xmlns:a16="http://schemas.microsoft.com/office/drawing/2014/main" id="{292CDC66-6A5E-6242-910D-9EB864C15E55}"/>
              </a:ext>
            </a:extLst>
          </p:cNvPr>
          <p:cNvCxnSpPr>
            <a:cxnSpLocks/>
          </p:cNvCxnSpPr>
          <p:nvPr userDrawn="1"/>
        </p:nvCxnSpPr>
        <p:spPr>
          <a:xfrm>
            <a:off x="916518" y="1502032"/>
            <a:ext cx="1696053" cy="0"/>
          </a:xfrm>
          <a:prstGeom prst="line">
            <a:avLst/>
          </a:prstGeom>
          <a:ln w="57150">
            <a:solidFill>
              <a:srgbClr val="8280FF"/>
            </a:solidFill>
          </a:ln>
        </p:spPr>
        <p:style>
          <a:lnRef idx="1">
            <a:schemeClr val="accent1"/>
          </a:lnRef>
          <a:fillRef idx="0">
            <a:schemeClr val="accent1"/>
          </a:fillRef>
          <a:effectRef idx="0">
            <a:schemeClr val="accent1"/>
          </a:effectRef>
          <a:fontRef idx="minor">
            <a:schemeClr val="tx1"/>
          </a:fontRef>
        </p:style>
      </p:cxnSp>
      <p:sp>
        <p:nvSpPr>
          <p:cNvPr id="12" name="Slide Number">
            <a:extLst>
              <a:ext uri="{FF2B5EF4-FFF2-40B4-BE49-F238E27FC236}">
                <a16:creationId xmlns:a16="http://schemas.microsoft.com/office/drawing/2014/main" id="{671DF3EA-81B9-400A-8BE8-CD7EDCA93ACD}"/>
              </a:ext>
            </a:extLst>
          </p:cNvPr>
          <p:cNvSpPr txBox="1">
            <a:spLocks/>
          </p:cNvSpPr>
          <p:nvPr userDrawn="1"/>
        </p:nvSpPr>
        <p:spPr>
          <a:xfrm>
            <a:off x="10837173" y="6545499"/>
            <a:ext cx="438471" cy="230184"/>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3477EC8-074D-41C4-94AE-E9EA7CEEA348}" type="slidenum">
              <a:rPr lang="en-US" smtClean="0">
                <a:solidFill>
                  <a:schemeClr val="bg1">
                    <a:lumMod val="85000"/>
                  </a:schemeClr>
                </a:solidFill>
              </a:rPr>
              <a:pPr algn="r"/>
              <a:t>‹#›</a:t>
            </a:fld>
            <a:endParaRPr lang="en-US" dirty="0">
              <a:solidFill>
                <a:schemeClr val="bg1">
                  <a:lumMod val="85000"/>
                </a:schemeClr>
              </a:solidFill>
            </a:endParaRPr>
          </a:p>
        </p:txBody>
      </p:sp>
      <p:pic>
        <p:nvPicPr>
          <p:cNvPr id="14" name="Picture 13">
            <a:extLst>
              <a:ext uri="{FF2B5EF4-FFF2-40B4-BE49-F238E27FC236}">
                <a16:creationId xmlns:a16="http://schemas.microsoft.com/office/drawing/2014/main" id="{CC42C60F-6BF4-4C1E-BF79-BF5C93ABE081}"/>
              </a:ext>
            </a:extLst>
          </p:cNvPr>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11285932" y="4211"/>
            <a:ext cx="807662" cy="246824"/>
          </a:xfrm>
          <a:prstGeom prst="rect">
            <a:avLst/>
          </a:prstGeom>
          <a:noFill/>
          <a:ln>
            <a:noFill/>
          </a:ln>
        </p:spPr>
      </p:pic>
    </p:spTree>
    <p:extLst>
      <p:ext uri="{BB962C8B-B14F-4D97-AF65-F5344CB8AC3E}">
        <p14:creationId xmlns:p14="http://schemas.microsoft.com/office/powerpoint/2010/main" val="15133885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817"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809" r:id="rId17"/>
    <p:sldLayoutId id="2147483811" r:id="rId18"/>
    <p:sldLayoutId id="2147483816" r:id="rId19"/>
  </p:sldLayoutIdLst>
  <p:hf hdr="0" ftr="0" dt="0"/>
  <p:txStyles>
    <p:titleStyle>
      <a:lvl1pPr algn="l" rtl="0" eaLnBrk="1" fontAlgn="base" hangingPunct="1">
        <a:spcBef>
          <a:spcPct val="0"/>
        </a:spcBef>
        <a:spcAft>
          <a:spcPct val="0"/>
        </a:spcAft>
        <a:defRPr lang="en-US" sz="3600" b="0" kern="1200" dirty="0">
          <a:solidFill>
            <a:srgbClr val="52419B"/>
          </a:solidFill>
          <a:latin typeface="Calibri" panose="020F0502020204030204" pitchFamily="34" charset="0"/>
          <a:ea typeface="ＭＳ Ｐゴシック" charset="0"/>
          <a:cs typeface="Calibri" panose="020F0502020204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40030" marR="0" indent="-240030" algn="l" defTabSz="685800" rtl="0" eaLnBrk="1" fontAlgn="auto" latinLnBrk="0" hangingPunct="1">
        <a:lnSpc>
          <a:spcPct val="125000"/>
        </a:lnSpc>
        <a:spcBef>
          <a:spcPts val="750"/>
        </a:spcBef>
        <a:spcAft>
          <a:spcPts val="0"/>
        </a:spcAft>
        <a:buClrTx/>
        <a:buSzTx/>
        <a:buFont typeface="Arial" panose="020B0604020202020204" pitchFamily="34" charset="0"/>
        <a:buChar char="•"/>
        <a:tabLst/>
        <a:defRPr sz="26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8006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400" kern="1200">
          <a:solidFill>
            <a:schemeClr val="tx2"/>
          </a:solidFill>
          <a:latin typeface="Calibri" panose="020F0502020204030204" pitchFamily="34" charset="0"/>
          <a:ea typeface="Calibri" panose="020F0502020204030204" pitchFamily="34" charset="0"/>
          <a:cs typeface="Calibri" panose="020F0502020204030204" pitchFamily="34" charset="0"/>
        </a:defRPr>
      </a:lvl2pPr>
      <a:lvl3pPr marL="720090" marR="0" indent="-240030" algn="l" defTabSz="685800" rtl="0" eaLnBrk="1" fontAlgn="auto" latinLnBrk="0" hangingPunct="1">
        <a:lnSpc>
          <a:spcPct val="125000"/>
        </a:lnSpc>
        <a:spcBef>
          <a:spcPts val="450"/>
        </a:spcBef>
        <a:spcAft>
          <a:spcPts val="0"/>
        </a:spcAft>
        <a:buClrTx/>
        <a:buSzTx/>
        <a:buFont typeface="Calibri" panose="020F0502020204030204" pitchFamily="34" charset="0"/>
        <a:buChar char="»"/>
        <a:tabLst/>
        <a:defRPr sz="2200" kern="1200">
          <a:solidFill>
            <a:schemeClr val="accent4"/>
          </a:solidFill>
          <a:latin typeface="Calibri" panose="020F0502020204030204" pitchFamily="34" charset="0"/>
          <a:ea typeface="Calibri" panose="020F0502020204030204" pitchFamily="34" charset="0"/>
          <a:cs typeface="Calibri" panose="020F0502020204030204" pitchFamily="34" charset="0"/>
        </a:defRPr>
      </a:lvl3pPr>
      <a:lvl4pPr marL="960120" marR="0" indent="-240030" algn="l" defTabSz="685800" rtl="0" eaLnBrk="1" fontAlgn="auto" latinLnBrk="0" hangingPunct="1">
        <a:lnSpc>
          <a:spcPct val="125000"/>
        </a:lnSpc>
        <a:spcBef>
          <a:spcPts val="450"/>
        </a:spcBef>
        <a:spcAft>
          <a:spcPts val="0"/>
        </a:spcAft>
        <a:buClrTx/>
        <a:buSzPct val="100000"/>
        <a:buFont typeface="Calibri" panose="020F0502020204030204" pitchFamily="34" charset="0"/>
        <a:buChar char="◦"/>
        <a:tabLst/>
        <a:defRPr sz="2000" kern="1200">
          <a:solidFill>
            <a:srgbClr val="27776E"/>
          </a:solidFill>
          <a:latin typeface="Calibri" panose="020F0502020204030204" pitchFamily="34" charset="0"/>
          <a:ea typeface="Calibri" panose="020F0502020204030204" pitchFamily="34" charset="0"/>
          <a:cs typeface="Calibri" panose="020F0502020204030204" pitchFamily="34" charset="0"/>
        </a:defRPr>
      </a:lvl4pPr>
      <a:lvl5pPr marL="1200150" marR="0" indent="-240030" algn="l" defTabSz="685800" rtl="0" eaLnBrk="1" fontAlgn="auto" latinLnBrk="0" hangingPunct="1">
        <a:lnSpc>
          <a:spcPct val="125000"/>
        </a:lnSpc>
        <a:spcBef>
          <a:spcPts val="450"/>
        </a:spcBef>
        <a:spcAft>
          <a:spcPts val="0"/>
        </a:spcAft>
        <a:buClrTx/>
        <a:buSzTx/>
        <a:buFont typeface="Arial" panose="020B0604020202020204" pitchFamily="34" charset="0"/>
        <a:buChar char="•"/>
        <a:tabLst/>
        <a:defRPr sz="1800" kern="1200" baseline="0">
          <a:solidFill>
            <a:schemeClr val="tx2"/>
          </a:solidFill>
          <a:latin typeface="Calibri" panose="020F0502020204030204" pitchFamily="34" charset="0"/>
          <a:ea typeface="Calibri" panose="020F0502020204030204" pitchFamily="34" charset="0"/>
          <a:cs typeface="Calibri" panose="020F0502020204030204"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cNvSpPr>
            <a:spLocks noGrp="1"/>
          </p:cNvSpPr>
          <p:nvPr>
            <p:ph type="sldNum" sz="quarter" idx="4"/>
          </p:nvPr>
        </p:nvSpPr>
        <p:spPr bwMode="gray">
          <a:xfrm>
            <a:off x="11741903" y="6675976"/>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
        <p:nvSpPr>
          <p:cNvPr id="7" name="Rectangle 6"/>
          <p:cNvSpPr/>
          <p:nvPr userDrawn="1"/>
        </p:nvSpPr>
        <p:spPr>
          <a:xfrm>
            <a:off x="0" y="-43525"/>
            <a:ext cx="12192000" cy="323651"/>
          </a:xfrm>
          <a:prstGeom prst="rect">
            <a:avLst/>
          </a:prstGeom>
          <a:solidFill>
            <a:srgbClr val="524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8" name="Rectangle 7"/>
          <p:cNvSpPr/>
          <p:nvPr userDrawn="1"/>
        </p:nvSpPr>
        <p:spPr>
          <a:xfrm>
            <a:off x="0" y="6471822"/>
            <a:ext cx="12254144" cy="386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2321210"/>
      </p:ext>
    </p:extLst>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rtl="0" eaLnBrk="1" fontAlgn="base" hangingPunct="1">
        <a:spcBef>
          <a:spcPct val="0"/>
        </a:spcBef>
        <a:spcAft>
          <a:spcPct val="0"/>
        </a:spcAft>
        <a:defRPr lang="en-US" sz="3200" b="0" kern="1200" dirty="0">
          <a:solidFill>
            <a:schemeClr val="bg2">
              <a:lumMod val="75000"/>
            </a:schemeClr>
          </a:solidFill>
          <a:latin typeface="Arial Narrow" panose="020B0606020202030204" pitchFamily="34" charset="0"/>
          <a:ea typeface="ＭＳ Ｐゴシック" charset="0"/>
          <a:cs typeface="Arial Narrow" panose="020B0606020202030204"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p:titleStyle>
    <p:bodyStyle>
      <a:lvl1pPr marL="228600" indent="-228600" algn="l" rtl="0" eaLnBrk="1" fontAlgn="base" hangingPunct="1">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1" fontAlgn="base" hangingPunct="1">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1" fontAlgn="base" hangingPunct="1">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1" fontAlgn="base" hangingPunct="1">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1" fontAlgn="base"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promotingprogress.org/sites/default/files/2021-05/StatementServ_IEP_Tips_1.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inclusive.tki.org.nz/guides/universal-design-for-learning/udl-and-differentiation-and-how-they-are-connect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nlvm.usu.edu/en/nav/vlibrary.html" TargetMode="External"/><Relationship Id="rId3" Type="http://schemas.openxmlformats.org/officeDocument/2006/relationships/hyperlink" Target="https://achievethecore.org/coherence-map/" TargetMode="External"/><Relationship Id="rId7" Type="http://schemas.openxmlformats.org/officeDocument/2006/relationships/hyperlink" Target="https://toytheater.com/fraction-strips/"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hyperlink" Target="https://www.didax.com/math/virtual-manipulatives.html" TargetMode="External"/><Relationship Id="rId5" Type="http://schemas.openxmlformats.org/officeDocument/2006/relationships/hyperlink" Target="https://sampleitems.smarterbalanced.org/BrowseItems?Claim=MATH1&amp;Subject=MATH&amp;Grade=8" TargetMode="External"/><Relationship Id="rId4" Type="http://schemas.openxmlformats.org/officeDocument/2006/relationships/hyperlink" Target="https://nces.ed.gov/nationsreportcard/nqt"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i.org/10.1177%2F0741932517721712"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hyperlink" Target="https://ies.ed.gov/ncee/wwc/Docs/PracticeGuide/rti_math_pg_042109.pdf" TargetMode="External"/><Relationship Id="rId4" Type="http://schemas.openxmlformats.org/officeDocument/2006/relationships/hyperlink" Target="https://ies.ed.gov/ncee/wwc/Docs/PracticeGuide/WWC2021006-Math-PG.pdf"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promotingprogress.org/resources/iep-tip-sheet-series"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hyperlink" Target="https://ies.ed.gov/ncee/wwc/docs/practiceguide/wwc_algebra_040715.pdf" TargetMode="External"/><Relationship Id="rId4" Type="http://schemas.openxmlformats.org/officeDocument/2006/relationships/hyperlink" Target="https://iris.peabody.vanderbilt.edu/module/ebp_01/#content"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achievethecore.org/coherence-map/"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www.corestandards.org/Mat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5619BFD-D1F1-4D3D-8BCA-3AF8C08EF336}"/>
              </a:ext>
            </a:extLst>
          </p:cNvPr>
          <p:cNvSpPr>
            <a:spLocks noGrp="1"/>
          </p:cNvSpPr>
          <p:nvPr>
            <p:ph type="title"/>
          </p:nvPr>
        </p:nvSpPr>
        <p:spPr>
          <a:xfrm>
            <a:off x="911750" y="1170982"/>
            <a:ext cx="10971217" cy="1538883"/>
          </a:xfrm>
        </p:spPr>
        <p:txBody>
          <a:bodyPr>
            <a:normAutofit/>
          </a:bodyPr>
          <a:lstStyle/>
          <a:p>
            <a:r>
              <a:rPr lang="en-US" sz="4800" dirty="0"/>
              <a:t>Embedding Multiple Representations in Middle School Mathematics Classrooms</a:t>
            </a:r>
          </a:p>
        </p:txBody>
      </p:sp>
      <p:sp>
        <p:nvSpPr>
          <p:cNvPr id="5" name="Text Placeholder 4">
            <a:extLst>
              <a:ext uri="{FF2B5EF4-FFF2-40B4-BE49-F238E27FC236}">
                <a16:creationId xmlns:a16="http://schemas.microsoft.com/office/drawing/2014/main" id="{AFC03463-7348-46BB-A835-22064430050F}"/>
              </a:ext>
            </a:extLst>
          </p:cNvPr>
          <p:cNvSpPr>
            <a:spLocks noGrp="1"/>
          </p:cNvSpPr>
          <p:nvPr>
            <p:ph type="body" sz="quarter" idx="16"/>
          </p:nvPr>
        </p:nvSpPr>
        <p:spPr/>
        <p:txBody>
          <a:bodyPr>
            <a:noAutofit/>
          </a:bodyPr>
          <a:lstStyle/>
          <a:p>
            <a:r>
              <a:rPr lang="en-US" sz="3200" dirty="0"/>
              <a:t>Expanding Middle School Students’ Understanding of Algebraic Reasoning for Students With Disabilities </a:t>
            </a:r>
          </a:p>
          <a:p>
            <a:r>
              <a:rPr lang="en-US" sz="2400" dirty="0"/>
              <a:t>American Institutes for Research</a:t>
            </a:r>
          </a:p>
        </p:txBody>
      </p:sp>
      <p:pic>
        <p:nvPicPr>
          <p:cNvPr id="7" name="Picture 6" descr="Logo of A I R registered trademark: American Institutes for Research ">
            <a:extLst>
              <a:ext uri="{FF2B5EF4-FFF2-40B4-BE49-F238E27FC236}">
                <a16:creationId xmlns:a16="http://schemas.microsoft.com/office/drawing/2014/main" id="{350645C2-3E13-4FD0-B595-A804D8BC750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36" y="6050605"/>
            <a:ext cx="1888292" cy="605060"/>
          </a:xfrm>
          <a:prstGeom prst="rect">
            <a:avLst/>
          </a:prstGeom>
          <a:noFill/>
          <a:ln>
            <a:noFill/>
          </a:ln>
        </p:spPr>
      </p:pic>
      <p:pic>
        <p:nvPicPr>
          <p:cNvPr id="6" name="Picture 5" descr="Logo for Teacher Instructional Practices for Algebraic Readiness ">
            <a:extLst>
              <a:ext uri="{FF2B5EF4-FFF2-40B4-BE49-F238E27FC236}">
                <a16:creationId xmlns:a16="http://schemas.microsoft.com/office/drawing/2014/main" id="{C7F4C4DF-62F3-49BD-A87F-BD59F5F9C3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5572" y="5896626"/>
            <a:ext cx="4318000" cy="914400"/>
          </a:xfrm>
          <a:prstGeom prst="rect">
            <a:avLst/>
          </a:prstGeom>
        </p:spPr>
      </p:pic>
      <p:pic>
        <p:nvPicPr>
          <p:cNvPr id="4" name="Picture 3" descr="Logo for IDEAs that Work, U.S. Department of Special Education Programs ">
            <a:extLst>
              <a:ext uri="{FF2B5EF4-FFF2-40B4-BE49-F238E27FC236}">
                <a16:creationId xmlns:a16="http://schemas.microsoft.com/office/drawing/2014/main" id="{92281342-4561-4921-A418-B92483CC4A31}"/>
              </a:ext>
            </a:extLst>
          </p:cNvPr>
          <p:cNvPicPr>
            <a:picLocks noChangeAspect="1"/>
          </p:cNvPicPr>
          <p:nvPr/>
        </p:nvPicPr>
        <p:blipFill>
          <a:blip r:embed="rId5"/>
          <a:stretch>
            <a:fillRect/>
          </a:stretch>
        </p:blipFill>
        <p:spPr>
          <a:xfrm>
            <a:off x="11089133" y="5865150"/>
            <a:ext cx="948350" cy="907594"/>
          </a:xfrm>
          <a:prstGeom prst="rect">
            <a:avLst/>
          </a:prstGeom>
        </p:spPr>
      </p:pic>
    </p:spTree>
    <p:extLst>
      <p:ext uri="{BB962C8B-B14F-4D97-AF65-F5344CB8AC3E}">
        <p14:creationId xmlns:p14="http://schemas.microsoft.com/office/powerpoint/2010/main" val="2964922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351B-A7EA-8241-3C0F-B7E0B458F264}"/>
              </a:ext>
            </a:extLst>
          </p:cNvPr>
          <p:cNvSpPr>
            <a:spLocks noGrp="1"/>
          </p:cNvSpPr>
          <p:nvPr>
            <p:ph type="title"/>
          </p:nvPr>
        </p:nvSpPr>
        <p:spPr>
          <a:xfrm>
            <a:off x="914400" y="463138"/>
            <a:ext cx="10968567" cy="911838"/>
          </a:xfrm>
        </p:spPr>
        <p:txBody>
          <a:bodyPr/>
          <a:lstStyle/>
          <a:p>
            <a:r>
              <a:rPr lang="en-US" dirty="0"/>
              <a:t>Let’s Chat</a:t>
            </a:r>
          </a:p>
        </p:txBody>
      </p:sp>
      <p:sp>
        <p:nvSpPr>
          <p:cNvPr id="3" name="Content Placeholder 2">
            <a:extLst>
              <a:ext uri="{FF2B5EF4-FFF2-40B4-BE49-F238E27FC236}">
                <a16:creationId xmlns:a16="http://schemas.microsoft.com/office/drawing/2014/main" id="{9BF76C29-1DC7-B139-7D91-66D46598A828}"/>
              </a:ext>
            </a:extLst>
          </p:cNvPr>
          <p:cNvSpPr>
            <a:spLocks noGrp="1"/>
          </p:cNvSpPr>
          <p:nvPr>
            <p:ph sz="half" idx="1"/>
          </p:nvPr>
        </p:nvSpPr>
        <p:spPr>
          <a:xfrm>
            <a:off x="914400" y="1615869"/>
            <a:ext cx="5105400" cy="4456668"/>
          </a:xfrm>
        </p:spPr>
        <p:txBody>
          <a:bodyPr/>
          <a:lstStyle/>
          <a:p>
            <a:pPr>
              <a:lnSpc>
                <a:spcPct val="114000"/>
              </a:lnSpc>
            </a:pPr>
            <a:r>
              <a:rPr lang="en-US" dirty="0"/>
              <a:t>How do special and general educators collaborate to meet student needs?</a:t>
            </a:r>
          </a:p>
          <a:p>
            <a:pPr>
              <a:lnSpc>
                <a:spcPct val="114000"/>
              </a:lnSpc>
            </a:pPr>
            <a:r>
              <a:rPr lang="en-US" dirty="0"/>
              <a:t>How are you currently providing support to students with disabilities and students who struggle? How are you ensuring that students develop conceptual understanding and procedural fluency?</a:t>
            </a:r>
          </a:p>
        </p:txBody>
      </p:sp>
      <p:pic>
        <p:nvPicPr>
          <p:cNvPr id="7" name="Content Placeholder 6">
            <a:extLst>
              <a:ext uri="{FF2B5EF4-FFF2-40B4-BE49-F238E27FC236}">
                <a16:creationId xmlns:a16="http://schemas.microsoft.com/office/drawing/2014/main" id="{FDE63263-3074-4F6D-F6D4-B149827E0DCB}"/>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10942" b="-1"/>
          <a:stretch/>
        </p:blipFill>
        <p:spPr>
          <a:xfrm>
            <a:off x="6172202" y="1603169"/>
            <a:ext cx="5710767" cy="4456668"/>
          </a:xfrm>
        </p:spPr>
      </p:pic>
      <p:sp>
        <p:nvSpPr>
          <p:cNvPr id="5" name="Slide Number Placeholder 4">
            <a:extLst>
              <a:ext uri="{FF2B5EF4-FFF2-40B4-BE49-F238E27FC236}">
                <a16:creationId xmlns:a16="http://schemas.microsoft.com/office/drawing/2014/main" id="{C66EB36D-22AF-708B-2AB0-A445724EAA2D}"/>
              </a:ext>
            </a:extLst>
          </p:cNvPr>
          <p:cNvSpPr>
            <a:spLocks noGrp="1"/>
          </p:cNvSpPr>
          <p:nvPr>
            <p:ph type="sldNum" sz="quarter" idx="12"/>
          </p:nvPr>
        </p:nvSpPr>
        <p:spPr/>
        <p:txBody>
          <a:bodyPr/>
          <a:lstStyle/>
          <a:p>
            <a:fld id="{F3477EC8-074D-41C4-94AE-E9EA7CEEA348}" type="slidenum">
              <a:rPr lang="en-US" smtClean="0"/>
              <a:pPr/>
              <a:t>10</a:t>
            </a:fld>
            <a:endParaRPr lang="en-US" dirty="0"/>
          </a:p>
        </p:txBody>
      </p:sp>
    </p:spTree>
    <p:extLst>
      <p:ext uri="{BB962C8B-B14F-4D97-AF65-F5344CB8AC3E}">
        <p14:creationId xmlns:p14="http://schemas.microsoft.com/office/powerpoint/2010/main" val="3088420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5E03-7640-C5E5-6EC5-012C927EE5B2}"/>
              </a:ext>
            </a:extLst>
          </p:cNvPr>
          <p:cNvSpPr>
            <a:spLocks noGrp="1"/>
          </p:cNvSpPr>
          <p:nvPr>
            <p:ph type="title"/>
          </p:nvPr>
        </p:nvSpPr>
        <p:spPr/>
        <p:txBody>
          <a:bodyPr/>
          <a:lstStyle/>
          <a:p>
            <a:r>
              <a:rPr lang="en-US" dirty="0"/>
              <a:t>What Is Specially Designed Instruction?</a:t>
            </a:r>
          </a:p>
        </p:txBody>
      </p:sp>
      <p:sp>
        <p:nvSpPr>
          <p:cNvPr id="3" name="Content Placeholder 2">
            <a:extLst>
              <a:ext uri="{FF2B5EF4-FFF2-40B4-BE49-F238E27FC236}">
                <a16:creationId xmlns:a16="http://schemas.microsoft.com/office/drawing/2014/main" id="{388D7F54-D5EB-C245-8F7A-218F6F41C1B3}"/>
              </a:ext>
            </a:extLst>
          </p:cNvPr>
          <p:cNvSpPr>
            <a:spLocks noGrp="1"/>
          </p:cNvSpPr>
          <p:nvPr>
            <p:ph idx="1"/>
          </p:nvPr>
        </p:nvSpPr>
        <p:spPr>
          <a:xfrm>
            <a:off x="914400" y="1662326"/>
            <a:ext cx="10968383" cy="4726300"/>
          </a:xfrm>
        </p:spPr>
        <p:txBody>
          <a:bodyPr/>
          <a:lstStyle/>
          <a:p>
            <a:pPr marL="0" indent="0">
              <a:buNone/>
            </a:pPr>
            <a:r>
              <a:rPr lang="en-US" dirty="0"/>
              <a:t>Specially designed instruction (SDI) is </a:t>
            </a:r>
            <a:r>
              <a:rPr lang="en-US" b="1" dirty="0"/>
              <a:t>adapting</a:t>
            </a:r>
            <a:r>
              <a:rPr lang="en-US" dirty="0"/>
              <a:t> content, methods, and/or instructional delivery to meet the unique needs of a student. </a:t>
            </a:r>
          </a:p>
          <a:p>
            <a:pPr lvl="1"/>
            <a:r>
              <a:rPr lang="en-US" dirty="0">
                <a:latin typeface="Calibri"/>
                <a:cs typeface="Calibri"/>
              </a:rPr>
              <a:t>Different from </a:t>
            </a:r>
            <a:r>
              <a:rPr lang="en-US" dirty="0"/>
              <a:t>Universal Design for Learning (</a:t>
            </a:r>
            <a:r>
              <a:rPr lang="en-US" dirty="0">
                <a:latin typeface="Calibri"/>
                <a:cs typeface="Calibri"/>
              </a:rPr>
              <a:t>UDL) and differentiation because the student needs it </a:t>
            </a:r>
            <a:r>
              <a:rPr lang="en-US" b="1" dirty="0">
                <a:latin typeface="Calibri"/>
                <a:cs typeface="Calibri"/>
              </a:rPr>
              <a:t>ALL</a:t>
            </a:r>
            <a:r>
              <a:rPr lang="en-US" dirty="0">
                <a:latin typeface="Calibri"/>
                <a:cs typeface="Calibri"/>
              </a:rPr>
              <a:t> the time to access education; and</a:t>
            </a:r>
          </a:p>
          <a:p>
            <a:pPr lvl="1"/>
            <a:r>
              <a:rPr lang="en-US" dirty="0"/>
              <a:t>SDI can look, feel, and include differentiation and scaffolding, the difference is that it is </a:t>
            </a:r>
            <a:r>
              <a:rPr lang="en-US" b="1" dirty="0"/>
              <a:t>required</a:t>
            </a:r>
            <a:r>
              <a:rPr lang="en-US" dirty="0"/>
              <a:t> and a </a:t>
            </a:r>
            <a:r>
              <a:rPr lang="en-US" b="1" dirty="0"/>
              <a:t>necessity</a:t>
            </a:r>
            <a:r>
              <a:rPr lang="en-US" dirty="0"/>
              <a:t> for students in special education.</a:t>
            </a:r>
          </a:p>
        </p:txBody>
      </p:sp>
      <p:sp>
        <p:nvSpPr>
          <p:cNvPr id="5" name="TextBox 4">
            <a:extLst>
              <a:ext uri="{FF2B5EF4-FFF2-40B4-BE49-F238E27FC236}">
                <a16:creationId xmlns:a16="http://schemas.microsoft.com/office/drawing/2014/main" id="{DF5C4851-7D27-6511-3A92-93BDC7978852}"/>
              </a:ext>
            </a:extLst>
          </p:cNvPr>
          <p:cNvSpPr txBox="1"/>
          <p:nvPr/>
        </p:nvSpPr>
        <p:spPr>
          <a:xfrm>
            <a:off x="952500" y="6105935"/>
            <a:ext cx="3613490" cy="246221"/>
          </a:xfrm>
          <a:prstGeom prst="rect">
            <a:avLst/>
          </a:prstGeom>
          <a:noFill/>
        </p:spPr>
        <p:txBody>
          <a:bodyPr wrap="none" rtlCol="0">
            <a:spAutoFit/>
          </a:bodyPr>
          <a:lstStyle/>
          <a:p>
            <a:r>
              <a:rPr lang="en-US" sz="1000" dirty="0">
                <a:hlinkClick r:id="rId3"/>
              </a:rPr>
              <a:t>IEP Tip Sheet: Overview of the Statement of Services &amp; Aids</a:t>
            </a:r>
            <a:endParaRPr lang="en-US" sz="1000" dirty="0"/>
          </a:p>
        </p:txBody>
      </p:sp>
    </p:spTree>
    <p:extLst>
      <p:ext uri="{BB962C8B-B14F-4D97-AF65-F5344CB8AC3E}">
        <p14:creationId xmlns:p14="http://schemas.microsoft.com/office/powerpoint/2010/main" val="366413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4141-73C3-EE73-C453-AB74898C44E8}"/>
              </a:ext>
            </a:extLst>
          </p:cNvPr>
          <p:cNvSpPr>
            <a:spLocks noGrp="1"/>
          </p:cNvSpPr>
          <p:nvPr>
            <p:ph type="title"/>
          </p:nvPr>
        </p:nvSpPr>
        <p:spPr>
          <a:xfrm>
            <a:off x="916518" y="820978"/>
            <a:ext cx="10966449" cy="553998"/>
          </a:xfrm>
        </p:spPr>
        <p:txBody>
          <a:bodyPr/>
          <a:lstStyle/>
          <a:p>
            <a:r>
              <a:rPr lang="en-US" dirty="0"/>
              <a:t>Differentiation and Scaffolding </a:t>
            </a:r>
          </a:p>
        </p:txBody>
      </p:sp>
      <p:sp>
        <p:nvSpPr>
          <p:cNvPr id="3" name="Content Placeholder 2">
            <a:extLst>
              <a:ext uri="{FF2B5EF4-FFF2-40B4-BE49-F238E27FC236}">
                <a16:creationId xmlns:a16="http://schemas.microsoft.com/office/drawing/2014/main" id="{3D1E7162-B2F1-EC76-EE6B-A6C6EEA27B45}"/>
              </a:ext>
            </a:extLst>
          </p:cNvPr>
          <p:cNvSpPr>
            <a:spLocks noGrp="1"/>
          </p:cNvSpPr>
          <p:nvPr>
            <p:ph sz="quarter" idx="12"/>
          </p:nvPr>
        </p:nvSpPr>
        <p:spPr>
          <a:xfrm>
            <a:off x="916518" y="1599874"/>
            <a:ext cx="5325534" cy="4723139"/>
          </a:xfrm>
        </p:spPr>
        <p:txBody>
          <a:bodyPr/>
          <a:lstStyle/>
          <a:p>
            <a:pPr>
              <a:lnSpc>
                <a:spcPct val="114000"/>
              </a:lnSpc>
            </a:pPr>
            <a:r>
              <a:rPr lang="en-US" b="1" dirty="0"/>
              <a:t>Differentiation</a:t>
            </a:r>
            <a:r>
              <a:rPr lang="en-US" dirty="0"/>
              <a:t> means tailoring instruction to meet individual needs. Teachers can differentiate content, process, products, or the learning environment, based on individual student needs.</a:t>
            </a:r>
          </a:p>
        </p:txBody>
      </p:sp>
      <p:sp>
        <p:nvSpPr>
          <p:cNvPr id="4" name="Content Placeholder 3">
            <a:extLst>
              <a:ext uri="{FF2B5EF4-FFF2-40B4-BE49-F238E27FC236}">
                <a16:creationId xmlns:a16="http://schemas.microsoft.com/office/drawing/2014/main" id="{BFAB7138-C3CB-2183-FB87-358E1750388D}"/>
              </a:ext>
            </a:extLst>
          </p:cNvPr>
          <p:cNvSpPr>
            <a:spLocks noGrp="1"/>
          </p:cNvSpPr>
          <p:nvPr>
            <p:ph sz="quarter" idx="13"/>
          </p:nvPr>
        </p:nvSpPr>
        <p:spPr/>
        <p:txBody>
          <a:bodyPr/>
          <a:lstStyle/>
          <a:p>
            <a:pPr>
              <a:lnSpc>
                <a:spcPct val="114000"/>
              </a:lnSpc>
            </a:pPr>
            <a:r>
              <a:rPr lang="en-US" b="1" dirty="0"/>
              <a:t>Scaffolding</a:t>
            </a:r>
            <a:r>
              <a:rPr lang="en-US" dirty="0"/>
              <a:t> provides students with supports that help them accomplish goals in a step-by-step process. It also may be considered an approach to differentiation.</a:t>
            </a:r>
          </a:p>
        </p:txBody>
      </p:sp>
      <p:pic>
        <p:nvPicPr>
          <p:cNvPr id="7" name="Picture 6">
            <a:extLst>
              <a:ext uri="{FF2B5EF4-FFF2-40B4-BE49-F238E27FC236}">
                <a16:creationId xmlns:a16="http://schemas.microsoft.com/office/drawing/2014/main" id="{631FD0EE-D9D6-3F79-08C4-04E888136D3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482" y="4021654"/>
            <a:ext cx="3703887" cy="2472944"/>
          </a:xfrm>
          <a:prstGeom prst="rect">
            <a:avLst/>
          </a:prstGeom>
        </p:spPr>
      </p:pic>
    </p:spTree>
    <p:extLst>
      <p:ext uri="{BB962C8B-B14F-4D97-AF65-F5344CB8AC3E}">
        <p14:creationId xmlns:p14="http://schemas.microsoft.com/office/powerpoint/2010/main" val="39735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7452-D66D-504B-443A-01D8976E763B}"/>
              </a:ext>
            </a:extLst>
          </p:cNvPr>
          <p:cNvSpPr>
            <a:spLocks noGrp="1"/>
          </p:cNvSpPr>
          <p:nvPr>
            <p:ph type="title"/>
          </p:nvPr>
        </p:nvSpPr>
        <p:spPr/>
        <p:txBody>
          <a:bodyPr wrap="square" anchor="b">
            <a:normAutofit/>
          </a:bodyPr>
          <a:lstStyle/>
          <a:p>
            <a:pPr>
              <a:lnSpc>
                <a:spcPct val="90000"/>
              </a:lnSpc>
            </a:pPr>
            <a:r>
              <a:rPr lang="en-US" dirty="0"/>
              <a:t>Universal Design for Learning Versus Differentiation</a:t>
            </a:r>
          </a:p>
        </p:txBody>
      </p:sp>
      <p:sp>
        <p:nvSpPr>
          <p:cNvPr id="3" name="Content Placeholder 2">
            <a:extLst>
              <a:ext uri="{FF2B5EF4-FFF2-40B4-BE49-F238E27FC236}">
                <a16:creationId xmlns:a16="http://schemas.microsoft.com/office/drawing/2014/main" id="{18C588C5-A2CD-432D-71AC-1DCC25B0C845}"/>
              </a:ext>
            </a:extLst>
          </p:cNvPr>
          <p:cNvSpPr>
            <a:spLocks noGrp="1"/>
          </p:cNvSpPr>
          <p:nvPr>
            <p:ph sz="quarter" idx="12"/>
          </p:nvPr>
        </p:nvSpPr>
        <p:spPr>
          <a:xfrm>
            <a:off x="157377" y="1617132"/>
            <a:ext cx="3480706" cy="3922021"/>
          </a:xfrm>
        </p:spPr>
        <p:txBody>
          <a:bodyPr wrap="square" anchor="t">
            <a:normAutofit fontScale="85000" lnSpcReduction="10000"/>
          </a:bodyPr>
          <a:lstStyle/>
          <a:p>
            <a:r>
              <a:rPr lang="en-US" dirty="0">
                <a:solidFill>
                  <a:srgbClr val="000000"/>
                </a:solidFill>
              </a:rPr>
              <a:t>UDL is an overarching approach focused on the inclusive design of the environment.</a:t>
            </a:r>
          </a:p>
          <a:p>
            <a:r>
              <a:rPr lang="en-US" dirty="0">
                <a:solidFill>
                  <a:srgbClr val="000000"/>
                </a:solidFill>
              </a:rPr>
              <a:t>Differentiation is a strategy aimed at addressing individual levels of readiness, interest, and learning profiles.</a:t>
            </a:r>
          </a:p>
        </p:txBody>
      </p:sp>
      <p:pic>
        <p:nvPicPr>
          <p:cNvPr id="4" name="Picture 3" descr="A Venn diagram.  Two circles overlapping.  The left side circle is labeled: Universal Design for Learning. Plan the lesson; consider what students may need. Build tools, methods, differing instruction strategies into lesson. Prior/planning stage of lesson. The right side circle is labeled: Differentiated Instruction. Changes or modifications are in response to student learning. Occurs during and post-instruction. The overlapping center where the two circles meet is labeled: Meet individual needs. Provide to all students. Provide multiple ways for students to show knowledge. Collect student progress. ">
            <a:extLst>
              <a:ext uri="{FF2B5EF4-FFF2-40B4-BE49-F238E27FC236}">
                <a16:creationId xmlns:a16="http://schemas.microsoft.com/office/drawing/2014/main" id="{944CD10D-82B1-4BB0-B3C5-1D0129781510}"/>
              </a:ext>
            </a:extLst>
          </p:cNvPr>
          <p:cNvPicPr>
            <a:picLocks noChangeAspect="1"/>
          </p:cNvPicPr>
          <p:nvPr/>
        </p:nvPicPr>
        <p:blipFill rotWithShape="1">
          <a:blip r:embed="rId3"/>
          <a:srcRect l="9413" r="9940"/>
          <a:stretch/>
        </p:blipFill>
        <p:spPr>
          <a:xfrm>
            <a:off x="3563332" y="1428047"/>
            <a:ext cx="8628668" cy="4608975"/>
          </a:xfrm>
          <a:prstGeom prst="rect">
            <a:avLst/>
          </a:prstGeom>
        </p:spPr>
      </p:pic>
      <p:sp>
        <p:nvSpPr>
          <p:cNvPr id="6" name="TextBox 5">
            <a:extLst>
              <a:ext uri="{FF2B5EF4-FFF2-40B4-BE49-F238E27FC236}">
                <a16:creationId xmlns:a16="http://schemas.microsoft.com/office/drawing/2014/main" id="{90200E71-EB51-E244-28B2-39E4B348FB8A}"/>
              </a:ext>
            </a:extLst>
          </p:cNvPr>
          <p:cNvSpPr txBox="1"/>
          <p:nvPr/>
        </p:nvSpPr>
        <p:spPr>
          <a:xfrm>
            <a:off x="1032935" y="5966303"/>
            <a:ext cx="5143500" cy="400110"/>
          </a:xfrm>
          <a:prstGeom prst="rect">
            <a:avLst/>
          </a:prstGeom>
          <a:noFill/>
        </p:spPr>
        <p:txBody>
          <a:bodyPr wrap="square" rtlCol="0">
            <a:spAutoFit/>
          </a:bodyPr>
          <a:lstStyle/>
          <a:p>
            <a:r>
              <a:rPr lang="en-US" sz="1000" dirty="0">
                <a:hlinkClick r:id="rId4"/>
              </a:rPr>
              <a:t>https://www.inclusive.tki.org.nz/guides/universal-design-for-learning/udl-and-differentiation-and-how-they-are-connected</a:t>
            </a:r>
            <a:endParaRPr lang="en-US" sz="1000" dirty="0"/>
          </a:p>
        </p:txBody>
      </p:sp>
    </p:spTree>
    <p:extLst>
      <p:ext uri="{BB962C8B-B14F-4D97-AF65-F5344CB8AC3E}">
        <p14:creationId xmlns:p14="http://schemas.microsoft.com/office/powerpoint/2010/main" val="181594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F14A-728F-8C22-8584-C9D3863DB8AC}"/>
              </a:ext>
            </a:extLst>
          </p:cNvPr>
          <p:cNvSpPr>
            <a:spLocks noGrp="1"/>
          </p:cNvSpPr>
          <p:nvPr>
            <p:ph type="title"/>
          </p:nvPr>
        </p:nvSpPr>
        <p:spPr/>
        <p:txBody>
          <a:bodyPr/>
          <a:lstStyle/>
          <a:p>
            <a:r>
              <a:rPr lang="en-US" dirty="0"/>
              <a:t>Leveraging All Educators to Provide SDI, UDL, and Differentiation </a:t>
            </a:r>
          </a:p>
        </p:txBody>
      </p:sp>
      <p:sp>
        <p:nvSpPr>
          <p:cNvPr id="3" name="Content Placeholder 2">
            <a:extLst>
              <a:ext uri="{FF2B5EF4-FFF2-40B4-BE49-F238E27FC236}">
                <a16:creationId xmlns:a16="http://schemas.microsoft.com/office/drawing/2014/main" id="{477FB274-E3C1-4F4F-A220-B700073B8833}"/>
              </a:ext>
            </a:extLst>
          </p:cNvPr>
          <p:cNvSpPr>
            <a:spLocks noGrp="1"/>
          </p:cNvSpPr>
          <p:nvPr>
            <p:ph sz="quarter" idx="12"/>
          </p:nvPr>
        </p:nvSpPr>
        <p:spPr>
          <a:xfrm>
            <a:off x="916517" y="1722425"/>
            <a:ext cx="3433233" cy="4723139"/>
          </a:xfrm>
        </p:spPr>
        <p:txBody>
          <a:bodyPr/>
          <a:lstStyle/>
          <a:p>
            <a:pPr marL="0" indent="0">
              <a:lnSpc>
                <a:spcPct val="100000"/>
              </a:lnSpc>
              <a:spcAft>
                <a:spcPts val="2400"/>
              </a:spcAft>
              <a:buNone/>
              <a:tabLst>
                <a:tab pos="1141413" algn="l"/>
              </a:tabLst>
            </a:pPr>
            <a:r>
              <a:rPr lang="en-US" sz="2400" b="1" dirty="0">
                <a:latin typeface="Calibri" panose="020F0502020204030204" pitchFamily="34" charset="0"/>
                <a:cs typeface="Calibri" panose="020F0502020204030204" pitchFamily="34" charset="0"/>
              </a:rPr>
              <a:t>	Special Educator</a:t>
            </a:r>
            <a:endParaRPr lang="en-US" sz="2400" b="1" i="0" u="none" dirty="0">
              <a:latin typeface="Calibri" panose="020F0502020204030204" pitchFamily="34" charset="0"/>
              <a:cs typeface="Calibri" panose="020F0502020204030204" pitchFamily="34" charset="0"/>
            </a:endParaRPr>
          </a:p>
          <a:p>
            <a:pPr marL="0" lvl="0" indent="0">
              <a:lnSpc>
                <a:spcPct val="100000"/>
              </a:lnSpc>
              <a:buNone/>
            </a:pPr>
            <a:r>
              <a:rPr lang="en-US" sz="1800" b="0" i="0" u="none" dirty="0">
                <a:latin typeface="Calibri" panose="020F0502020204030204" pitchFamily="34" charset="0"/>
                <a:cs typeface="Calibri" panose="020F0502020204030204" pitchFamily="34" charset="0"/>
              </a:rPr>
              <a:t>Expertise in how students with disabilities experience barriers in accessing curriculum to determine necessary accommodations to facilitate greater access to learning outcomes for those students.</a:t>
            </a:r>
            <a:endParaRPr lang="en-US" sz="1800" dirty="0">
              <a:latin typeface="Calibri" panose="020F0502020204030204" pitchFamily="34" charset="0"/>
              <a:cs typeface="Calibri" panose="020F0502020204030204" pitchFamily="34" charset="0"/>
            </a:endParaRPr>
          </a:p>
          <a:p>
            <a:pPr marL="0" lvl="0" indent="0">
              <a:lnSpc>
                <a:spcPct val="100000"/>
              </a:lnSpc>
              <a:buNone/>
            </a:pPr>
            <a:r>
              <a:rPr lang="en-US" sz="1800" b="0" i="0" u="none" dirty="0">
                <a:latin typeface="Calibri" panose="020F0502020204030204" pitchFamily="34" charset="0"/>
                <a:cs typeface="Calibri" panose="020F0502020204030204" pitchFamily="34" charset="0"/>
              </a:rPr>
              <a:t>Expertise in content knowledge and resources related to instruction, assessment, and evidence-based interventions to support a flexible learning environment that responds to the variable needs of teachers and learners.</a:t>
            </a:r>
            <a:endParaRPr lang="en-US" sz="18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F680287-1D80-400B-8F81-B82D77AA9F62}"/>
              </a:ext>
            </a:extLst>
          </p:cNvPr>
          <p:cNvSpPr>
            <a:spLocks noGrp="1"/>
          </p:cNvSpPr>
          <p:nvPr>
            <p:ph sz="quarter" idx="13"/>
          </p:nvPr>
        </p:nvSpPr>
        <p:spPr>
          <a:xfrm>
            <a:off x="4683126" y="1722425"/>
            <a:ext cx="3433233" cy="4723139"/>
          </a:xfrm>
        </p:spPr>
        <p:txBody>
          <a:bodyPr/>
          <a:lstStyle/>
          <a:p>
            <a:pPr marL="0" indent="0">
              <a:lnSpc>
                <a:spcPct val="100000"/>
              </a:lnSpc>
              <a:spcAft>
                <a:spcPts val="2400"/>
              </a:spcAft>
              <a:buNone/>
              <a:tabLst>
                <a:tab pos="1141413" algn="l"/>
              </a:tabLst>
            </a:pPr>
            <a:r>
              <a:rPr lang="en-US" sz="2400" b="1" dirty="0">
                <a:latin typeface="Calibri" panose="020F0502020204030204" pitchFamily="34" charset="0"/>
                <a:cs typeface="Calibri" panose="020F0502020204030204" pitchFamily="34" charset="0"/>
              </a:rPr>
              <a:t>	Interventionist</a:t>
            </a:r>
            <a:endParaRPr lang="en-US" sz="2400" b="1" dirty="0"/>
          </a:p>
          <a:p>
            <a:pPr marL="0" indent="0">
              <a:lnSpc>
                <a:spcPct val="100000"/>
              </a:lnSpc>
              <a:buNone/>
            </a:pPr>
            <a:r>
              <a:rPr lang="en-US" sz="1800" b="0" i="0" u="none" dirty="0">
                <a:latin typeface="Calibri" panose="020F0502020204030204" pitchFamily="34" charset="0"/>
                <a:cs typeface="Calibri" panose="020F0502020204030204" pitchFamily="34" charset="0"/>
              </a:rPr>
              <a:t>Expertise in content knowledge and resources related to instruction, assessment, and evidence-based interventions to support a flexible learning environment that responds to the variable needs of teachers and learners.</a:t>
            </a:r>
            <a:endParaRPr lang="en-US" sz="1800"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F24DD51F-D279-4FEF-A1E4-B07B7532CFCC}"/>
              </a:ext>
            </a:extLst>
          </p:cNvPr>
          <p:cNvSpPr>
            <a:spLocks noGrp="1"/>
          </p:cNvSpPr>
          <p:nvPr>
            <p:ph sz="quarter" idx="14"/>
          </p:nvPr>
        </p:nvSpPr>
        <p:spPr>
          <a:xfrm>
            <a:off x="8449734" y="1722425"/>
            <a:ext cx="3433233" cy="4723139"/>
          </a:xfrm>
        </p:spPr>
        <p:txBody>
          <a:bodyPr/>
          <a:lstStyle/>
          <a:p>
            <a:pPr marL="0" indent="0" algn="r">
              <a:lnSpc>
                <a:spcPct val="100000"/>
              </a:lnSpc>
              <a:spcAft>
                <a:spcPts val="2400"/>
              </a:spcAft>
              <a:buNone/>
            </a:pPr>
            <a:r>
              <a:rPr lang="en-US" sz="2400" b="1" dirty="0"/>
              <a:t>Classroom Teacher</a:t>
            </a:r>
          </a:p>
          <a:p>
            <a:pPr marL="0" indent="0">
              <a:lnSpc>
                <a:spcPct val="100000"/>
              </a:lnSpc>
              <a:buNone/>
            </a:pPr>
            <a:r>
              <a:rPr lang="en-US" sz="1800" b="0" i="0" u="none" dirty="0">
                <a:latin typeface="Calibri" panose="020F0502020204030204" pitchFamily="34" charset="0"/>
                <a:cs typeface="Calibri" panose="020F0502020204030204" pitchFamily="34" charset="0"/>
              </a:rPr>
              <a:t>Expertise in student learning profiles and skills for curriculum planning to design and implement lesson units using the instructional frameworks to ensure equitable access to learning outcomes for </a:t>
            </a:r>
            <a:r>
              <a:rPr lang="en-US" sz="1800" b="1" i="0" u="none" dirty="0">
                <a:latin typeface="Calibri" panose="020F0502020204030204" pitchFamily="34" charset="0"/>
                <a:cs typeface="Calibri" panose="020F0502020204030204" pitchFamily="34" charset="0"/>
              </a:rPr>
              <a:t>all</a:t>
            </a:r>
            <a:r>
              <a:rPr lang="en-US" sz="1800" b="0" i="0" u="none" dirty="0">
                <a:latin typeface="Calibri" panose="020F0502020204030204" pitchFamily="34" charset="0"/>
                <a:cs typeface="Calibri" panose="020F0502020204030204" pitchFamily="34" charset="0"/>
              </a:rPr>
              <a:t> learners. Collaborates with special educators and develops pedagogy for supporting students with disabilities. </a:t>
            </a:r>
            <a:endParaRPr lang="en-US" sz="1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B97318B-AA86-484C-BC81-DF355AA830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8897" y="1478449"/>
            <a:ext cx="10966449" cy="3055846"/>
          </a:xfrm>
          <a:prstGeom prst="rect">
            <a:avLst/>
          </a:prstGeom>
        </p:spPr>
      </p:pic>
    </p:spTree>
    <p:extLst>
      <p:ext uri="{BB962C8B-B14F-4D97-AF65-F5344CB8AC3E}">
        <p14:creationId xmlns:p14="http://schemas.microsoft.com/office/powerpoint/2010/main" val="411508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94FF-DE25-FF5E-CC99-588C3968F60D}"/>
              </a:ext>
            </a:extLst>
          </p:cNvPr>
          <p:cNvSpPr>
            <a:spLocks noGrp="1"/>
          </p:cNvSpPr>
          <p:nvPr>
            <p:ph type="title"/>
          </p:nvPr>
        </p:nvSpPr>
        <p:spPr/>
        <p:txBody>
          <a:bodyPr/>
          <a:lstStyle/>
          <a:p>
            <a:r>
              <a:rPr lang="en-US" dirty="0"/>
              <a:t>Evidence-Based Practices</a:t>
            </a:r>
          </a:p>
        </p:txBody>
      </p:sp>
    </p:spTree>
    <p:extLst>
      <p:ext uri="{BB962C8B-B14F-4D97-AF65-F5344CB8AC3E}">
        <p14:creationId xmlns:p14="http://schemas.microsoft.com/office/powerpoint/2010/main" val="1397976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4F7D-0F76-CFA4-259D-1D341E504F4B}"/>
              </a:ext>
            </a:extLst>
          </p:cNvPr>
          <p:cNvSpPr>
            <a:spLocks noGrp="1"/>
          </p:cNvSpPr>
          <p:nvPr>
            <p:ph type="title"/>
          </p:nvPr>
        </p:nvSpPr>
        <p:spPr/>
        <p:txBody>
          <a:bodyPr/>
          <a:lstStyle/>
          <a:p>
            <a:r>
              <a:rPr lang="en-US" dirty="0"/>
              <a:t>What Is an Evidence-Based Practice?</a:t>
            </a:r>
          </a:p>
        </p:txBody>
      </p:sp>
      <p:sp>
        <p:nvSpPr>
          <p:cNvPr id="3" name="Content Placeholder 2">
            <a:extLst>
              <a:ext uri="{FF2B5EF4-FFF2-40B4-BE49-F238E27FC236}">
                <a16:creationId xmlns:a16="http://schemas.microsoft.com/office/drawing/2014/main" id="{093327D2-6FDD-6C4B-79B4-789BE086CDAD}"/>
              </a:ext>
            </a:extLst>
          </p:cNvPr>
          <p:cNvSpPr>
            <a:spLocks noGrp="1"/>
          </p:cNvSpPr>
          <p:nvPr>
            <p:ph idx="1"/>
          </p:nvPr>
        </p:nvSpPr>
        <p:spPr>
          <a:xfrm>
            <a:off x="952500" y="1600200"/>
            <a:ext cx="10930283" cy="4788426"/>
          </a:xfrm>
        </p:spPr>
        <p:txBody>
          <a:bodyPr>
            <a:normAutofit/>
          </a:bodyPr>
          <a:lstStyle/>
          <a:p>
            <a:pPr>
              <a:lnSpc>
                <a:spcPct val="114000"/>
              </a:lnSpc>
            </a:pPr>
            <a:r>
              <a:rPr lang="en-US" dirty="0">
                <a:latin typeface="Calibri"/>
                <a:ea typeface="Calibri"/>
                <a:cs typeface="Calibri"/>
              </a:rPr>
              <a:t>Evidence-based practices</a:t>
            </a:r>
          </a:p>
          <a:p>
            <a:pPr lvl="1">
              <a:lnSpc>
                <a:spcPct val="114000"/>
              </a:lnSpc>
            </a:pPr>
            <a:r>
              <a:rPr lang="en-US" dirty="0">
                <a:latin typeface="Calibri"/>
                <a:ea typeface="Calibri"/>
                <a:cs typeface="Calibri"/>
              </a:rPr>
              <a:t>are instructional practices, skills, and strategies that have been proven to work through experimental studies or large-scale research studies and</a:t>
            </a:r>
          </a:p>
          <a:p>
            <a:pPr lvl="1">
              <a:lnSpc>
                <a:spcPct val="114000"/>
              </a:lnSpc>
            </a:pPr>
            <a:r>
              <a:rPr lang="en-US" dirty="0">
                <a:latin typeface="Calibri"/>
                <a:ea typeface="Calibri"/>
                <a:cs typeface="Calibri"/>
              </a:rPr>
              <a:t>have been reviewed by a reputable organization.</a:t>
            </a:r>
          </a:p>
          <a:p>
            <a:pPr>
              <a:lnSpc>
                <a:spcPct val="114000"/>
              </a:lnSpc>
            </a:pPr>
            <a:r>
              <a:rPr lang="en-US" dirty="0">
                <a:latin typeface="Calibri"/>
                <a:ea typeface="Calibri"/>
                <a:cs typeface="Calibri"/>
              </a:rPr>
              <a:t>Promising practices have been shown to have a positive effects for students, but not enough studies have been performed to declare them as evidence based yet.</a:t>
            </a:r>
          </a:p>
          <a:p>
            <a:pPr>
              <a:lnSpc>
                <a:spcPct val="114000"/>
              </a:lnSpc>
            </a:pPr>
            <a:r>
              <a:rPr lang="en-US" dirty="0">
                <a:latin typeface="Calibri"/>
                <a:ea typeface="Calibri"/>
                <a:cs typeface="Calibri"/>
              </a:rPr>
              <a:t>Research-based practices</a:t>
            </a:r>
            <a:endParaRPr lang="en-US" dirty="0"/>
          </a:p>
          <a:p>
            <a:pPr lvl="1">
              <a:lnSpc>
                <a:spcPct val="114000"/>
              </a:lnSpc>
            </a:pPr>
            <a:r>
              <a:rPr lang="en-US" dirty="0">
                <a:latin typeface="Calibri"/>
                <a:ea typeface="Calibri"/>
                <a:cs typeface="Calibri"/>
              </a:rPr>
              <a:t>Some studies have shown positive effects, but positivity is not consistent across all studies.</a:t>
            </a:r>
          </a:p>
          <a:p>
            <a:pPr lvl="1">
              <a:lnSpc>
                <a:spcPct val="114000"/>
              </a:lnSpc>
            </a:pPr>
            <a:r>
              <a:rPr lang="en-US" dirty="0">
                <a:latin typeface="Calibri"/>
                <a:ea typeface="Calibri"/>
                <a:cs typeface="Calibri"/>
              </a:rPr>
              <a:t>Multiple studies have been completed.</a:t>
            </a:r>
          </a:p>
        </p:txBody>
      </p:sp>
      <p:sp>
        <p:nvSpPr>
          <p:cNvPr id="5" name="TextBox 4">
            <a:extLst>
              <a:ext uri="{FF2B5EF4-FFF2-40B4-BE49-F238E27FC236}">
                <a16:creationId xmlns:a16="http://schemas.microsoft.com/office/drawing/2014/main" id="{3B8BE86F-433A-9A09-9D0E-E0700682D8B4}"/>
              </a:ext>
            </a:extLst>
          </p:cNvPr>
          <p:cNvSpPr txBox="1"/>
          <p:nvPr/>
        </p:nvSpPr>
        <p:spPr>
          <a:xfrm>
            <a:off x="1003300" y="6189297"/>
            <a:ext cx="1290738" cy="246221"/>
          </a:xfrm>
          <a:prstGeom prst="rect">
            <a:avLst/>
          </a:prstGeom>
          <a:noFill/>
        </p:spPr>
        <p:txBody>
          <a:bodyPr wrap="none" rtlCol="0">
            <a:spAutoFit/>
          </a:bodyPr>
          <a:lstStyle/>
          <a:p>
            <a:r>
              <a:rPr lang="en-US" sz="1000" dirty="0">
                <a:solidFill>
                  <a:schemeClr val="tx2"/>
                </a:solidFill>
              </a:rPr>
              <a:t>(IRIS Center, 2014)</a:t>
            </a:r>
          </a:p>
        </p:txBody>
      </p:sp>
    </p:spTree>
    <p:extLst>
      <p:ext uri="{BB962C8B-B14F-4D97-AF65-F5344CB8AC3E}">
        <p14:creationId xmlns:p14="http://schemas.microsoft.com/office/powerpoint/2010/main" val="49958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5021D-4B6B-4C09-672D-0BEA97ED64A3}"/>
              </a:ext>
            </a:extLst>
          </p:cNvPr>
          <p:cNvSpPr>
            <a:spLocks noGrp="1"/>
          </p:cNvSpPr>
          <p:nvPr>
            <p:ph type="title"/>
          </p:nvPr>
        </p:nvSpPr>
        <p:spPr>
          <a:xfrm>
            <a:off x="916518" y="463138"/>
            <a:ext cx="10966449" cy="911838"/>
          </a:xfrm>
        </p:spPr>
        <p:txBody>
          <a:bodyPr wrap="square" anchor="b">
            <a:normAutofit/>
          </a:bodyPr>
          <a:lstStyle/>
          <a:p>
            <a:pPr>
              <a:lnSpc>
                <a:spcPct val="90000"/>
              </a:lnSpc>
            </a:pPr>
            <a:r>
              <a:rPr lang="en-US" sz="3300" dirty="0"/>
              <a:t>Teaching Strategies for Improving Algebra Knowledge in Middle and High School Students</a:t>
            </a:r>
          </a:p>
        </p:txBody>
      </p:sp>
      <p:sp>
        <p:nvSpPr>
          <p:cNvPr id="3" name="Content Placeholder 2">
            <a:extLst>
              <a:ext uri="{FF2B5EF4-FFF2-40B4-BE49-F238E27FC236}">
                <a16:creationId xmlns:a16="http://schemas.microsoft.com/office/drawing/2014/main" id="{D05DFABA-F1D2-A84E-7735-D232DAFE4183}"/>
              </a:ext>
            </a:extLst>
          </p:cNvPr>
          <p:cNvSpPr>
            <a:spLocks noGrp="1"/>
          </p:cNvSpPr>
          <p:nvPr>
            <p:ph sz="half" idx="1"/>
          </p:nvPr>
        </p:nvSpPr>
        <p:spPr>
          <a:xfrm>
            <a:off x="914400" y="1603169"/>
            <a:ext cx="5105400" cy="4456668"/>
          </a:xfrm>
        </p:spPr>
        <p:txBody>
          <a:bodyPr wrap="square" anchor="t">
            <a:normAutofit/>
          </a:bodyPr>
          <a:lstStyle/>
          <a:p>
            <a:r>
              <a:rPr lang="en-US" sz="2400" dirty="0"/>
              <a:t>Use solved problems to engage students in analyzing algebraic reasoning and strategies.</a:t>
            </a:r>
          </a:p>
          <a:p>
            <a:pPr marL="237490"/>
            <a:r>
              <a:rPr lang="en-US" sz="2400" dirty="0"/>
              <a:t>Teach students to use the structure of algebraic representations. </a:t>
            </a:r>
          </a:p>
          <a:p>
            <a:pPr marL="237490"/>
            <a:r>
              <a:rPr lang="en-US" sz="2400" dirty="0"/>
              <a:t>Teach students to intentionally choose from alternative algebraic strategies when solving problems. </a:t>
            </a:r>
          </a:p>
        </p:txBody>
      </p:sp>
      <p:pic>
        <p:nvPicPr>
          <p:cNvPr id="5" name="Picture 4" descr="Photo of the I E S publication: Educators' Practice Guide Summary: What Works Clearinghouse ">
            <a:extLst>
              <a:ext uri="{FF2B5EF4-FFF2-40B4-BE49-F238E27FC236}">
                <a16:creationId xmlns:a16="http://schemas.microsoft.com/office/drawing/2014/main" id="{4CCB106D-2E32-EBAC-23D0-51C2A881217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233774" y="1603169"/>
            <a:ext cx="3587616" cy="4456668"/>
          </a:xfrm>
          <a:prstGeom prst="rect">
            <a:avLst/>
          </a:prstGeom>
          <a:noFill/>
        </p:spPr>
      </p:pic>
      <p:sp>
        <p:nvSpPr>
          <p:cNvPr id="6" name="TextBox 5">
            <a:extLst>
              <a:ext uri="{FF2B5EF4-FFF2-40B4-BE49-F238E27FC236}">
                <a16:creationId xmlns:a16="http://schemas.microsoft.com/office/drawing/2014/main" id="{A1D05BED-57FD-3343-4D63-0DB0CE18C72E}"/>
              </a:ext>
            </a:extLst>
          </p:cNvPr>
          <p:cNvSpPr txBox="1"/>
          <p:nvPr/>
        </p:nvSpPr>
        <p:spPr>
          <a:xfrm>
            <a:off x="7119474" y="6121099"/>
            <a:ext cx="1080745"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(Star et al., 2015)</a:t>
            </a:r>
          </a:p>
        </p:txBody>
      </p:sp>
    </p:spTree>
    <p:extLst>
      <p:ext uri="{BB962C8B-B14F-4D97-AF65-F5344CB8AC3E}">
        <p14:creationId xmlns:p14="http://schemas.microsoft.com/office/powerpoint/2010/main" val="4244901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66AD-BD1C-B413-2780-87D74860B335}"/>
              </a:ext>
            </a:extLst>
          </p:cNvPr>
          <p:cNvSpPr>
            <a:spLocks noGrp="1"/>
          </p:cNvSpPr>
          <p:nvPr>
            <p:ph type="title"/>
          </p:nvPr>
        </p:nvSpPr>
        <p:spPr>
          <a:xfrm>
            <a:off x="916518" y="359994"/>
            <a:ext cx="10966449" cy="1041294"/>
          </a:xfrm>
        </p:spPr>
        <p:txBody>
          <a:bodyPr wrap="square" anchor="b">
            <a:normAutofit/>
          </a:bodyPr>
          <a:lstStyle/>
          <a:p>
            <a:pPr>
              <a:lnSpc>
                <a:spcPct val="90000"/>
              </a:lnSpc>
            </a:pPr>
            <a:r>
              <a:rPr lang="en-US" dirty="0"/>
              <a:t>Assisting Students Struggling With Mathematics: Intervention in the Elementary Grades</a:t>
            </a:r>
          </a:p>
        </p:txBody>
      </p:sp>
      <p:pic>
        <p:nvPicPr>
          <p:cNvPr id="7" name="Picture 6" descr="Photo of the I E S publication: Assisting Students Struggling with Mathematics: Intervention in the Elementary Grades (Educators' Practice Guide—What Works Clearinghouse) ">
            <a:extLst>
              <a:ext uri="{FF2B5EF4-FFF2-40B4-BE49-F238E27FC236}">
                <a16:creationId xmlns:a16="http://schemas.microsoft.com/office/drawing/2014/main" id="{61B4660F-207A-11BE-4F1F-1EED16F4569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85" y="1596015"/>
            <a:ext cx="3465415" cy="4500540"/>
          </a:xfrm>
          <a:prstGeom prst="rect">
            <a:avLst/>
          </a:prstGeom>
          <a:noFill/>
        </p:spPr>
      </p:pic>
      <p:sp>
        <p:nvSpPr>
          <p:cNvPr id="5" name="TextBox 4">
            <a:extLst>
              <a:ext uri="{FF2B5EF4-FFF2-40B4-BE49-F238E27FC236}">
                <a16:creationId xmlns:a16="http://schemas.microsoft.com/office/drawing/2014/main" id="{A43393C3-423F-A7F2-616C-B538A4531C8D}"/>
              </a:ext>
            </a:extLst>
          </p:cNvPr>
          <p:cNvSpPr txBox="1"/>
          <p:nvPr/>
        </p:nvSpPr>
        <p:spPr bwMode="gray">
          <a:xfrm>
            <a:off x="1005418" y="6075454"/>
            <a:ext cx="2184785" cy="307776"/>
          </a:xfrm>
          <a:prstGeom prst="rect">
            <a:avLst/>
          </a:prstGeom>
          <a:noFill/>
          <a:ln w="9525">
            <a:noFill/>
            <a:miter lim="800000"/>
            <a:headEnd/>
            <a:tailEnd/>
          </a:ln>
        </p:spPr>
        <p:txBody>
          <a:bodyPr wrap="square" rtlCol="0" anchor="b">
            <a:noAutofit/>
          </a:bodyPr>
          <a:lstStyle/>
          <a:p>
            <a:pPr>
              <a:spcAft>
                <a:spcPts val="600"/>
              </a:spcAft>
            </a:pPr>
            <a:r>
              <a:rPr lang="en-US" sz="1000" dirty="0">
                <a:solidFill>
                  <a:schemeClr val="tx2"/>
                </a:solidFill>
                <a:latin typeface="Calibri" panose="020F0502020204030204" pitchFamily="34" charset="0"/>
                <a:cs typeface="Calibri" panose="020F0502020204030204" pitchFamily="34" charset="0"/>
              </a:rPr>
              <a:t>(Fuchs et al., 2021)</a:t>
            </a:r>
          </a:p>
        </p:txBody>
      </p:sp>
      <p:sp>
        <p:nvSpPr>
          <p:cNvPr id="3" name="Content Placeholder 2">
            <a:extLst>
              <a:ext uri="{FF2B5EF4-FFF2-40B4-BE49-F238E27FC236}">
                <a16:creationId xmlns:a16="http://schemas.microsoft.com/office/drawing/2014/main" id="{CE0A2A47-C3C6-BC54-6CC3-492D79869CD1}"/>
              </a:ext>
            </a:extLst>
          </p:cNvPr>
          <p:cNvSpPr>
            <a:spLocks noGrp="1"/>
          </p:cNvSpPr>
          <p:nvPr>
            <p:ph sz="quarter" idx="12"/>
          </p:nvPr>
        </p:nvSpPr>
        <p:spPr>
          <a:xfrm>
            <a:off x="4795922" y="1626922"/>
            <a:ext cx="6769546" cy="4699267"/>
          </a:xfrm>
        </p:spPr>
        <p:txBody>
          <a:bodyPr wrap="square" anchor="t">
            <a:normAutofit/>
          </a:bodyPr>
          <a:lstStyle/>
          <a:p>
            <a:pPr>
              <a:lnSpc>
                <a:spcPct val="115000"/>
              </a:lnSpc>
            </a:pPr>
            <a:r>
              <a:rPr lang="en-US" sz="2400" dirty="0"/>
              <a:t>Provide systemic instruction.</a:t>
            </a:r>
          </a:p>
          <a:p>
            <a:pPr>
              <a:lnSpc>
                <a:spcPct val="115000"/>
              </a:lnSpc>
            </a:pPr>
            <a:r>
              <a:rPr lang="en-US" sz="2400" dirty="0"/>
              <a:t>Teach clear and concise mathematical language.</a:t>
            </a:r>
          </a:p>
          <a:p>
            <a:pPr>
              <a:lnSpc>
                <a:spcPct val="115000"/>
              </a:lnSpc>
            </a:pPr>
            <a:r>
              <a:rPr lang="en-US" sz="2400" dirty="0"/>
              <a:t>Use a well-chosen set of concrete and semi-concrete representations.</a:t>
            </a:r>
          </a:p>
          <a:p>
            <a:pPr>
              <a:lnSpc>
                <a:spcPct val="115000"/>
              </a:lnSpc>
            </a:pPr>
            <a:r>
              <a:rPr lang="en-US" sz="2400" dirty="0"/>
              <a:t>Use number lines to facilitate learning.</a:t>
            </a:r>
          </a:p>
          <a:p>
            <a:pPr>
              <a:lnSpc>
                <a:spcPct val="115000"/>
              </a:lnSpc>
            </a:pPr>
            <a:r>
              <a:rPr lang="en-US" sz="2400" dirty="0"/>
              <a:t>Provide deliberate instruction on word problems.</a:t>
            </a:r>
          </a:p>
          <a:p>
            <a:pPr>
              <a:lnSpc>
                <a:spcPct val="115000"/>
              </a:lnSpc>
            </a:pPr>
            <a:r>
              <a:rPr lang="en-US" sz="2400" dirty="0"/>
              <a:t>Regularly include timed activities to build fluency. </a:t>
            </a:r>
          </a:p>
        </p:txBody>
      </p:sp>
    </p:spTree>
    <p:extLst>
      <p:ext uri="{BB962C8B-B14F-4D97-AF65-F5344CB8AC3E}">
        <p14:creationId xmlns:p14="http://schemas.microsoft.com/office/powerpoint/2010/main" val="209172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EA27-55FE-B519-3921-BC94D328B547}"/>
              </a:ext>
            </a:extLst>
          </p:cNvPr>
          <p:cNvSpPr>
            <a:spLocks noGrp="1"/>
          </p:cNvSpPr>
          <p:nvPr>
            <p:ph type="title"/>
          </p:nvPr>
        </p:nvSpPr>
        <p:spPr>
          <a:xfrm>
            <a:off x="916518" y="266980"/>
            <a:ext cx="10966449" cy="1107996"/>
          </a:xfrm>
        </p:spPr>
        <p:txBody>
          <a:bodyPr/>
          <a:lstStyle/>
          <a:p>
            <a:r>
              <a:rPr lang="en-US" dirty="0"/>
              <a:t>Assisting Students Struggling With Mathematics: Response to Intervention for Elementary and Middle Schools</a:t>
            </a:r>
          </a:p>
        </p:txBody>
      </p:sp>
      <p:sp>
        <p:nvSpPr>
          <p:cNvPr id="3" name="Content Placeholder 2">
            <a:extLst>
              <a:ext uri="{FF2B5EF4-FFF2-40B4-BE49-F238E27FC236}">
                <a16:creationId xmlns:a16="http://schemas.microsoft.com/office/drawing/2014/main" id="{C8291B0E-D808-4970-19FF-8242516412F6}"/>
              </a:ext>
            </a:extLst>
          </p:cNvPr>
          <p:cNvSpPr>
            <a:spLocks noGrp="1"/>
          </p:cNvSpPr>
          <p:nvPr>
            <p:ph idx="1"/>
          </p:nvPr>
        </p:nvSpPr>
        <p:spPr>
          <a:xfrm>
            <a:off x="914400" y="1600200"/>
            <a:ext cx="10968383" cy="4788426"/>
          </a:xfrm>
        </p:spPr>
        <p:txBody>
          <a:bodyPr>
            <a:normAutofit fontScale="77500" lnSpcReduction="20000"/>
          </a:bodyPr>
          <a:lstStyle/>
          <a:p>
            <a:r>
              <a:rPr lang="en-US" dirty="0"/>
              <a:t>Materials for intervention should focus on </a:t>
            </a:r>
          </a:p>
          <a:p>
            <a:pPr lvl="1"/>
            <a:r>
              <a:rPr lang="en-US" dirty="0"/>
              <a:t>whole numbers (kindergarten–grade 5) and</a:t>
            </a:r>
          </a:p>
          <a:p>
            <a:pPr lvl="1"/>
            <a:r>
              <a:rPr lang="en-US" dirty="0"/>
              <a:t>rational numbers (grade 4–8).</a:t>
            </a:r>
          </a:p>
          <a:p>
            <a:r>
              <a:rPr lang="en-US" dirty="0"/>
              <a:t>Instruction should be explicit and systematic.</a:t>
            </a:r>
          </a:p>
          <a:p>
            <a:r>
              <a:rPr lang="en-US" dirty="0"/>
              <a:t>Instruction on solving word problems is based on</a:t>
            </a:r>
            <a:br>
              <a:rPr lang="en-US" dirty="0"/>
            </a:br>
            <a:r>
              <a:rPr lang="en-US" dirty="0"/>
              <a:t>common underlying structures.</a:t>
            </a:r>
          </a:p>
          <a:p>
            <a:r>
              <a:rPr lang="en-US" dirty="0"/>
              <a:t>Students need opportunities to work with concrete materials</a:t>
            </a:r>
            <a:br>
              <a:rPr lang="en-US" dirty="0"/>
            </a:br>
            <a:r>
              <a:rPr lang="en-US" dirty="0"/>
              <a:t>and visual representations.</a:t>
            </a:r>
          </a:p>
          <a:p>
            <a:r>
              <a:rPr lang="en-US" dirty="0"/>
              <a:t>Intervention should include ≈10 minutes of fact</a:t>
            </a:r>
            <a:br>
              <a:rPr lang="en-US" dirty="0"/>
            </a:br>
            <a:r>
              <a:rPr lang="en-US" dirty="0"/>
              <a:t>instruction and practice in each session. </a:t>
            </a:r>
          </a:p>
          <a:p>
            <a:r>
              <a:rPr lang="en-US" dirty="0"/>
              <a:t>Monitor the progress of students.</a:t>
            </a:r>
          </a:p>
          <a:p>
            <a:r>
              <a:rPr lang="en-US" dirty="0"/>
              <a:t>Include motivational strategies.</a:t>
            </a:r>
          </a:p>
        </p:txBody>
      </p:sp>
      <p:pic>
        <p:nvPicPr>
          <p:cNvPr id="5" name="Picture 4" descr="Photo of the I E S publication: Assisting Students Struggling with Mathematics: Response to Intervention (RtI) for Elementary and Middle Schools (I E S Practice Guide—What Works Clearinghouse) ">
            <a:extLst>
              <a:ext uri="{FF2B5EF4-FFF2-40B4-BE49-F238E27FC236}">
                <a16:creationId xmlns:a16="http://schemas.microsoft.com/office/drawing/2014/main" id="{975B56DD-C75A-D0BC-AF55-B1B633ABC79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600367" y="1600201"/>
            <a:ext cx="3470494" cy="4521814"/>
          </a:xfrm>
          <a:prstGeom prst="rect">
            <a:avLst/>
          </a:prstGeom>
          <a:noFill/>
        </p:spPr>
      </p:pic>
      <p:sp>
        <p:nvSpPr>
          <p:cNvPr id="6" name="TextBox 5">
            <a:extLst>
              <a:ext uri="{FF2B5EF4-FFF2-40B4-BE49-F238E27FC236}">
                <a16:creationId xmlns:a16="http://schemas.microsoft.com/office/drawing/2014/main" id="{98AF43AD-A6D0-CFD5-5EAD-8185843D9DE7}"/>
              </a:ext>
            </a:extLst>
          </p:cNvPr>
          <p:cNvSpPr txBox="1"/>
          <p:nvPr/>
        </p:nvSpPr>
        <p:spPr>
          <a:xfrm>
            <a:off x="7506983" y="6127086"/>
            <a:ext cx="1285929"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(Gersten et al., 2009)</a:t>
            </a:r>
          </a:p>
        </p:txBody>
      </p:sp>
    </p:spTree>
    <p:extLst>
      <p:ext uri="{BB962C8B-B14F-4D97-AF65-F5344CB8AC3E}">
        <p14:creationId xmlns:p14="http://schemas.microsoft.com/office/powerpoint/2010/main" val="366628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4164D-7BB5-0A4A-9CCD-FB1893AEF746}"/>
              </a:ext>
            </a:extLst>
          </p:cNvPr>
          <p:cNvSpPr>
            <a:spLocks noGrp="1"/>
          </p:cNvSpPr>
          <p:nvPr>
            <p:ph type="title"/>
          </p:nvPr>
        </p:nvSpPr>
        <p:spPr>
          <a:xfrm>
            <a:off x="916518" y="820978"/>
            <a:ext cx="10966449" cy="553998"/>
          </a:xfrm>
        </p:spPr>
        <p:txBody>
          <a:bodyPr/>
          <a:lstStyle/>
          <a:p>
            <a:r>
              <a:rPr lang="en-US" dirty="0"/>
              <a:t>Objectives</a:t>
            </a:r>
          </a:p>
        </p:txBody>
      </p:sp>
      <p:sp>
        <p:nvSpPr>
          <p:cNvPr id="5" name="Content Placeholder 4">
            <a:extLst>
              <a:ext uri="{FF2B5EF4-FFF2-40B4-BE49-F238E27FC236}">
                <a16:creationId xmlns:a16="http://schemas.microsoft.com/office/drawing/2014/main" id="{B12E58DC-AE2E-4547-AE2D-7EF44B101737}"/>
              </a:ext>
            </a:extLst>
          </p:cNvPr>
          <p:cNvSpPr>
            <a:spLocks noGrp="1"/>
          </p:cNvSpPr>
          <p:nvPr>
            <p:ph idx="1"/>
          </p:nvPr>
        </p:nvSpPr>
        <p:spPr>
          <a:xfrm>
            <a:off x="916518" y="1662326"/>
            <a:ext cx="10966265" cy="4726300"/>
          </a:xfrm>
        </p:spPr>
        <p:txBody>
          <a:bodyPr>
            <a:normAutofit/>
          </a:bodyPr>
          <a:lstStyle/>
          <a:p>
            <a:pPr marL="0" indent="0">
              <a:buNone/>
            </a:pPr>
            <a:r>
              <a:rPr lang="en-US" dirty="0"/>
              <a:t>Participants will </a:t>
            </a:r>
          </a:p>
          <a:p>
            <a:r>
              <a:rPr lang="en-US" dirty="0">
                <a:latin typeface="Calibri"/>
                <a:cs typeface="Calibri"/>
              </a:rPr>
              <a:t>gain knowledge about national trends in mathematics,</a:t>
            </a:r>
          </a:p>
          <a:p>
            <a:r>
              <a:rPr lang="en-US" dirty="0">
                <a:latin typeface="Calibri"/>
                <a:cs typeface="Calibri"/>
              </a:rPr>
              <a:t>discuss the importance of specially designed instruction to support students with disabilities, </a:t>
            </a:r>
            <a:endParaRPr lang="en-US" dirty="0"/>
          </a:p>
          <a:p>
            <a:r>
              <a:rPr lang="en-US" dirty="0">
                <a:latin typeface="Calibri"/>
                <a:cs typeface="Calibri"/>
              </a:rPr>
              <a:t>learn the importance of embedding multiple representations to build conceptual understanding for all students, and</a:t>
            </a:r>
            <a:endParaRPr lang="en-US" dirty="0"/>
          </a:p>
          <a:p>
            <a:r>
              <a:rPr lang="en-US" dirty="0">
                <a:latin typeface="Calibri"/>
                <a:cs typeface="Calibri"/>
              </a:rPr>
              <a:t>learn the importance of leveraging multiple representations within mathematics lesson planning. </a:t>
            </a:r>
            <a:endParaRPr lang="en-US" dirty="0"/>
          </a:p>
        </p:txBody>
      </p:sp>
    </p:spTree>
    <p:extLst>
      <p:ext uri="{BB962C8B-B14F-4D97-AF65-F5344CB8AC3E}">
        <p14:creationId xmlns:p14="http://schemas.microsoft.com/office/powerpoint/2010/main" val="2776610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5029-BAE6-594F-5B9A-46DE9D6656B0}"/>
              </a:ext>
            </a:extLst>
          </p:cNvPr>
          <p:cNvSpPr>
            <a:spLocks noGrp="1"/>
          </p:cNvSpPr>
          <p:nvPr>
            <p:ph type="title"/>
          </p:nvPr>
        </p:nvSpPr>
        <p:spPr/>
        <p:txBody>
          <a:bodyPr>
            <a:normAutofit fontScale="90000"/>
          </a:bodyPr>
          <a:lstStyle/>
          <a:p>
            <a:r>
              <a:rPr lang="en-US" dirty="0"/>
              <a:t>Focus: Multiple Representations in Mathematics</a:t>
            </a:r>
          </a:p>
        </p:txBody>
      </p:sp>
    </p:spTree>
    <p:extLst>
      <p:ext uri="{BB962C8B-B14F-4D97-AF65-F5344CB8AC3E}">
        <p14:creationId xmlns:p14="http://schemas.microsoft.com/office/powerpoint/2010/main" val="276481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B97C-EFE3-E057-9D34-2F71EDE4A5E6}"/>
              </a:ext>
            </a:extLst>
          </p:cNvPr>
          <p:cNvSpPr>
            <a:spLocks noGrp="1"/>
          </p:cNvSpPr>
          <p:nvPr>
            <p:ph type="title"/>
          </p:nvPr>
        </p:nvSpPr>
        <p:spPr>
          <a:xfrm>
            <a:off x="914400" y="463138"/>
            <a:ext cx="10968567" cy="911838"/>
          </a:xfrm>
        </p:spPr>
        <p:txBody>
          <a:bodyPr wrap="square" anchor="b">
            <a:normAutofit/>
          </a:bodyPr>
          <a:lstStyle/>
          <a:p>
            <a:r>
              <a:rPr lang="en-US" dirty="0"/>
              <a:t>Activity: Step One</a:t>
            </a:r>
          </a:p>
        </p:txBody>
      </p:sp>
      <p:sp>
        <p:nvSpPr>
          <p:cNvPr id="3" name="Content Placeholder 2">
            <a:extLst>
              <a:ext uri="{FF2B5EF4-FFF2-40B4-BE49-F238E27FC236}">
                <a16:creationId xmlns:a16="http://schemas.microsoft.com/office/drawing/2014/main" id="{A39506D6-537F-6898-C946-8BA0DA881263}"/>
              </a:ext>
            </a:extLst>
          </p:cNvPr>
          <p:cNvSpPr>
            <a:spLocks noGrp="1"/>
          </p:cNvSpPr>
          <p:nvPr>
            <p:ph sz="half" idx="1"/>
          </p:nvPr>
        </p:nvSpPr>
        <p:spPr>
          <a:xfrm>
            <a:off x="914400" y="1603169"/>
            <a:ext cx="5105400" cy="4456668"/>
          </a:xfrm>
        </p:spPr>
        <p:txBody>
          <a:bodyPr wrap="square" anchor="t">
            <a:normAutofit/>
          </a:bodyPr>
          <a:lstStyle/>
          <a:p>
            <a:r>
              <a:rPr lang="en-US" dirty="0"/>
              <a:t>Take out a piece of paper.</a:t>
            </a:r>
          </a:p>
          <a:p>
            <a:r>
              <a:rPr lang="en-US" dirty="0"/>
              <a:t>Take 1 minute to write down all the characteristics of a banana!</a:t>
            </a:r>
          </a:p>
        </p:txBody>
      </p:sp>
      <p:pic>
        <p:nvPicPr>
          <p:cNvPr id="6" name="Picture 5">
            <a:extLst>
              <a:ext uri="{FF2B5EF4-FFF2-40B4-BE49-F238E27FC236}">
                <a16:creationId xmlns:a16="http://schemas.microsoft.com/office/drawing/2014/main" id="{5FD7C175-F540-69EA-B38B-47D14642B86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04" r="7881" b="2"/>
          <a:stretch/>
        </p:blipFill>
        <p:spPr>
          <a:xfrm>
            <a:off x="6172199" y="1603169"/>
            <a:ext cx="5710767" cy="4456668"/>
          </a:xfrm>
          <a:prstGeom prst="rect">
            <a:avLst/>
          </a:prstGeom>
          <a:noFill/>
        </p:spPr>
      </p:pic>
      <p:sp>
        <p:nvSpPr>
          <p:cNvPr id="4" name="Slide Number Placeholder 3">
            <a:extLst>
              <a:ext uri="{FF2B5EF4-FFF2-40B4-BE49-F238E27FC236}">
                <a16:creationId xmlns:a16="http://schemas.microsoft.com/office/drawing/2014/main" id="{8AC6447E-5779-FA87-69EA-8C99688857D6}"/>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21</a:t>
            </a:fld>
            <a:endParaRPr lang="en-US" dirty="0"/>
          </a:p>
        </p:txBody>
      </p:sp>
    </p:spTree>
    <p:extLst>
      <p:ext uri="{BB962C8B-B14F-4D97-AF65-F5344CB8AC3E}">
        <p14:creationId xmlns:p14="http://schemas.microsoft.com/office/powerpoint/2010/main" val="3632450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7C9-74A1-ACC3-0413-A34DBC11FCD3}"/>
              </a:ext>
            </a:extLst>
          </p:cNvPr>
          <p:cNvSpPr>
            <a:spLocks noGrp="1"/>
          </p:cNvSpPr>
          <p:nvPr>
            <p:ph type="title"/>
          </p:nvPr>
        </p:nvSpPr>
        <p:spPr>
          <a:xfrm>
            <a:off x="952500" y="820978"/>
            <a:ext cx="10930467" cy="553998"/>
          </a:xfrm>
        </p:spPr>
        <p:txBody>
          <a:bodyPr/>
          <a:lstStyle/>
          <a:p>
            <a:r>
              <a:rPr lang="en-US" dirty="0"/>
              <a:t>Activity: Step Two</a:t>
            </a:r>
          </a:p>
        </p:txBody>
      </p:sp>
      <p:sp>
        <p:nvSpPr>
          <p:cNvPr id="3" name="Content Placeholder 2">
            <a:extLst>
              <a:ext uri="{FF2B5EF4-FFF2-40B4-BE49-F238E27FC236}">
                <a16:creationId xmlns:a16="http://schemas.microsoft.com/office/drawing/2014/main" id="{2435E7C8-38B2-96BB-11B5-B9042EE0B372}"/>
              </a:ext>
            </a:extLst>
          </p:cNvPr>
          <p:cNvSpPr>
            <a:spLocks noGrp="1"/>
          </p:cNvSpPr>
          <p:nvPr>
            <p:ph idx="1"/>
          </p:nvPr>
        </p:nvSpPr>
        <p:spPr>
          <a:xfrm>
            <a:off x="952500" y="1662326"/>
            <a:ext cx="10930283" cy="4726300"/>
          </a:xfrm>
        </p:spPr>
        <p:txBody>
          <a:bodyPr/>
          <a:lstStyle/>
          <a:p>
            <a:r>
              <a:rPr lang="en-US" dirty="0"/>
              <a:t>Now you will see a banana.</a:t>
            </a:r>
          </a:p>
          <a:p>
            <a:r>
              <a:rPr lang="en-US" dirty="0"/>
              <a:t>For 1–2 minutes,</a:t>
            </a:r>
          </a:p>
          <a:p>
            <a:pPr lvl="1"/>
            <a:r>
              <a:rPr lang="en-US" dirty="0"/>
              <a:t>add to your list and</a:t>
            </a:r>
          </a:p>
          <a:p>
            <a:pPr lvl="1"/>
            <a:r>
              <a:rPr lang="en-US" dirty="0"/>
              <a:t>revise your list.</a:t>
            </a:r>
          </a:p>
          <a:p>
            <a:r>
              <a:rPr lang="en-US" dirty="0"/>
              <a:t>After 1–2 minutes,</a:t>
            </a:r>
          </a:p>
          <a:p>
            <a:pPr lvl="1"/>
            <a:r>
              <a:rPr lang="en-US" dirty="0"/>
              <a:t>How did your list change?</a:t>
            </a:r>
          </a:p>
          <a:p>
            <a:pPr lvl="1"/>
            <a:r>
              <a:rPr lang="en-US" dirty="0"/>
              <a:t>Were the characteristics of a banana different once you saw a banana versus when just thinking about a banana? How? </a:t>
            </a:r>
          </a:p>
        </p:txBody>
      </p:sp>
    </p:spTree>
    <p:extLst>
      <p:ext uri="{BB962C8B-B14F-4D97-AF65-F5344CB8AC3E}">
        <p14:creationId xmlns:p14="http://schemas.microsoft.com/office/powerpoint/2010/main" val="14452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A93-AE47-262D-BFBE-458C0B3139D9}"/>
              </a:ext>
            </a:extLst>
          </p:cNvPr>
          <p:cNvSpPr>
            <a:spLocks noGrp="1"/>
          </p:cNvSpPr>
          <p:nvPr>
            <p:ph type="title"/>
          </p:nvPr>
        </p:nvSpPr>
        <p:spPr>
          <a:xfrm>
            <a:off x="901700" y="463138"/>
            <a:ext cx="10981267" cy="911838"/>
          </a:xfrm>
        </p:spPr>
        <p:txBody>
          <a:bodyPr wrap="square" anchor="b">
            <a:normAutofit/>
          </a:bodyPr>
          <a:lstStyle/>
          <a:p>
            <a:r>
              <a:rPr lang="en-US" dirty="0"/>
              <a:t>Activity: Step Three</a:t>
            </a:r>
          </a:p>
        </p:txBody>
      </p:sp>
      <p:sp>
        <p:nvSpPr>
          <p:cNvPr id="3" name="Content Placeholder 2">
            <a:extLst>
              <a:ext uri="{FF2B5EF4-FFF2-40B4-BE49-F238E27FC236}">
                <a16:creationId xmlns:a16="http://schemas.microsoft.com/office/drawing/2014/main" id="{088FFD4E-A153-32F1-3288-765AB01F7A36}"/>
              </a:ext>
            </a:extLst>
          </p:cNvPr>
          <p:cNvSpPr>
            <a:spLocks noGrp="1"/>
          </p:cNvSpPr>
          <p:nvPr>
            <p:ph sz="half" idx="1"/>
          </p:nvPr>
        </p:nvSpPr>
        <p:spPr>
          <a:xfrm>
            <a:off x="916518" y="1603169"/>
            <a:ext cx="5103282" cy="4456668"/>
          </a:xfrm>
        </p:spPr>
        <p:txBody>
          <a:bodyPr wrap="square" anchor="t">
            <a:normAutofit/>
          </a:bodyPr>
          <a:lstStyle/>
          <a:p>
            <a:pPr>
              <a:lnSpc>
                <a:spcPct val="115000"/>
              </a:lnSpc>
            </a:pPr>
            <a:r>
              <a:rPr lang="en-US" sz="2200" dirty="0"/>
              <a:t>Now you will see a picture of a banana.</a:t>
            </a:r>
          </a:p>
          <a:p>
            <a:pPr>
              <a:lnSpc>
                <a:spcPct val="115000"/>
              </a:lnSpc>
            </a:pPr>
            <a:r>
              <a:rPr lang="en-US" sz="2200" dirty="0"/>
              <a:t>For 1–2 minutes,</a:t>
            </a:r>
          </a:p>
          <a:p>
            <a:pPr lvl="1">
              <a:lnSpc>
                <a:spcPct val="115000"/>
              </a:lnSpc>
            </a:pPr>
            <a:r>
              <a:rPr lang="en-US" sz="2200" dirty="0">
                <a:solidFill>
                  <a:schemeClr val="tx1"/>
                </a:solidFill>
              </a:rPr>
              <a:t>add to your list and</a:t>
            </a:r>
          </a:p>
          <a:p>
            <a:pPr lvl="1">
              <a:lnSpc>
                <a:spcPct val="115000"/>
              </a:lnSpc>
            </a:pPr>
            <a:r>
              <a:rPr lang="en-US" sz="2200" dirty="0">
                <a:solidFill>
                  <a:schemeClr val="tx1"/>
                </a:solidFill>
              </a:rPr>
              <a:t>revise your list.</a:t>
            </a:r>
          </a:p>
          <a:p>
            <a:pPr>
              <a:lnSpc>
                <a:spcPct val="115000"/>
              </a:lnSpc>
            </a:pPr>
            <a:r>
              <a:rPr lang="en-US" sz="2200" dirty="0"/>
              <a:t>After the 1</a:t>
            </a:r>
            <a:r>
              <a:rPr lang="en-US" sz="2400" i="1" dirty="0"/>
              <a:t>–</a:t>
            </a:r>
            <a:r>
              <a:rPr lang="en-US" sz="2200" dirty="0"/>
              <a:t>2 minutes,</a:t>
            </a:r>
          </a:p>
          <a:p>
            <a:pPr lvl="1">
              <a:lnSpc>
                <a:spcPct val="115000"/>
              </a:lnSpc>
            </a:pPr>
            <a:r>
              <a:rPr lang="en-US" sz="2200" dirty="0">
                <a:solidFill>
                  <a:schemeClr val="tx1"/>
                </a:solidFill>
              </a:rPr>
              <a:t>how did you list change?</a:t>
            </a:r>
          </a:p>
          <a:p>
            <a:pPr lvl="1">
              <a:lnSpc>
                <a:spcPct val="115000"/>
              </a:lnSpc>
            </a:pPr>
            <a:r>
              <a:rPr lang="en-US" sz="2200" dirty="0">
                <a:solidFill>
                  <a:schemeClr val="tx1"/>
                </a:solidFill>
              </a:rPr>
              <a:t>were the characteristics of a banana different once you saw a banana versus when just thinking about a banana? How?</a:t>
            </a:r>
          </a:p>
        </p:txBody>
      </p:sp>
      <p:pic>
        <p:nvPicPr>
          <p:cNvPr id="6" name="Picture 5">
            <a:extLst>
              <a:ext uri="{FF2B5EF4-FFF2-40B4-BE49-F238E27FC236}">
                <a16:creationId xmlns:a16="http://schemas.microsoft.com/office/drawing/2014/main" id="{50D3D2A7-2D04-A62E-221A-DEA38409471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2" y="1603169"/>
            <a:ext cx="5710767" cy="3811936"/>
          </a:xfrm>
          <a:prstGeom prst="rect">
            <a:avLst/>
          </a:prstGeom>
          <a:noFill/>
        </p:spPr>
      </p:pic>
      <p:sp>
        <p:nvSpPr>
          <p:cNvPr id="4" name="Slide Number Placeholder 3">
            <a:extLst>
              <a:ext uri="{FF2B5EF4-FFF2-40B4-BE49-F238E27FC236}">
                <a16:creationId xmlns:a16="http://schemas.microsoft.com/office/drawing/2014/main" id="{16FE1F30-AE36-91D5-D73C-DD31BD7F1AE7}"/>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23</a:t>
            </a:fld>
            <a:endParaRPr lang="en-US" dirty="0"/>
          </a:p>
        </p:txBody>
      </p:sp>
    </p:spTree>
    <p:extLst>
      <p:ext uri="{BB962C8B-B14F-4D97-AF65-F5344CB8AC3E}">
        <p14:creationId xmlns:p14="http://schemas.microsoft.com/office/powerpoint/2010/main" val="30956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D5A0D-4080-1438-0D4B-D7F0116F23C9}"/>
              </a:ext>
            </a:extLst>
          </p:cNvPr>
          <p:cNvSpPr>
            <a:spLocks noGrp="1"/>
          </p:cNvSpPr>
          <p:nvPr>
            <p:ph type="title"/>
          </p:nvPr>
        </p:nvSpPr>
        <p:spPr/>
        <p:txBody>
          <a:bodyPr/>
          <a:lstStyle/>
          <a:p>
            <a:r>
              <a:rPr lang="en-US" dirty="0"/>
              <a:t>Multiple Representations</a:t>
            </a:r>
          </a:p>
        </p:txBody>
      </p:sp>
      <p:sp>
        <p:nvSpPr>
          <p:cNvPr id="3" name="Content Placeholder 2">
            <a:extLst>
              <a:ext uri="{FF2B5EF4-FFF2-40B4-BE49-F238E27FC236}">
                <a16:creationId xmlns:a16="http://schemas.microsoft.com/office/drawing/2014/main" id="{06B53B97-9E09-51BA-7889-F6A8374C6F48}"/>
              </a:ext>
            </a:extLst>
          </p:cNvPr>
          <p:cNvSpPr>
            <a:spLocks noGrp="1"/>
          </p:cNvSpPr>
          <p:nvPr>
            <p:ph sz="quarter" idx="12"/>
          </p:nvPr>
        </p:nvSpPr>
        <p:spPr/>
        <p:txBody>
          <a:bodyPr/>
          <a:lstStyle/>
          <a:p>
            <a:r>
              <a:rPr lang="en-US" dirty="0"/>
              <a:t>C-R-A</a:t>
            </a:r>
          </a:p>
          <a:p>
            <a:pPr lvl="1"/>
            <a:r>
              <a:rPr lang="en-US" dirty="0"/>
              <a:t>Concrete</a:t>
            </a:r>
          </a:p>
          <a:p>
            <a:pPr lvl="1"/>
            <a:r>
              <a:rPr lang="en-US" dirty="0"/>
              <a:t>Representational/pictorial/virtual</a:t>
            </a:r>
          </a:p>
          <a:p>
            <a:pPr lvl="1"/>
            <a:r>
              <a:rPr lang="en-US" dirty="0"/>
              <a:t>Abstract</a:t>
            </a:r>
          </a:p>
          <a:p>
            <a:r>
              <a:rPr lang="en-US" dirty="0"/>
              <a:t>Does not always need to start with concrete; it is not linear but rather focused on building conceptual understanding.</a:t>
            </a:r>
          </a:p>
        </p:txBody>
      </p:sp>
      <p:sp>
        <p:nvSpPr>
          <p:cNvPr id="6" name="TextBox 5">
            <a:extLst>
              <a:ext uri="{FF2B5EF4-FFF2-40B4-BE49-F238E27FC236}">
                <a16:creationId xmlns:a16="http://schemas.microsoft.com/office/drawing/2014/main" id="{B4FF0995-6723-12A1-A670-103B83BD21C5}"/>
              </a:ext>
            </a:extLst>
          </p:cNvPr>
          <p:cNvSpPr txBox="1"/>
          <p:nvPr/>
        </p:nvSpPr>
        <p:spPr>
          <a:xfrm>
            <a:off x="1009768" y="6134732"/>
            <a:ext cx="4605748"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(Fuchs et al., 2021; National Council of Teachers of Mathematics, 2014; Witzel, 2016)</a:t>
            </a:r>
          </a:p>
        </p:txBody>
      </p:sp>
      <p:sp>
        <p:nvSpPr>
          <p:cNvPr id="5" name="Content Placeholder 4">
            <a:extLst>
              <a:ext uri="{FF2B5EF4-FFF2-40B4-BE49-F238E27FC236}">
                <a16:creationId xmlns:a16="http://schemas.microsoft.com/office/drawing/2014/main" id="{5D73EA53-F2A8-DF3A-A960-F731B9BE7016}"/>
              </a:ext>
            </a:extLst>
          </p:cNvPr>
          <p:cNvSpPr>
            <a:spLocks noGrp="1"/>
          </p:cNvSpPr>
          <p:nvPr>
            <p:ph sz="quarter" idx="13"/>
          </p:nvPr>
        </p:nvSpPr>
        <p:spPr/>
        <p:txBody>
          <a:bodyPr/>
          <a:lstStyle/>
          <a:p>
            <a:r>
              <a:rPr lang="en-US" dirty="0"/>
              <a:t>Allows students to develop generalizations or rules, without the teacher simply telling or showing procedures alone.</a:t>
            </a:r>
          </a:p>
          <a:p>
            <a:r>
              <a:rPr lang="en-US" dirty="0"/>
              <a:t>C-R-A is a key piece of instruction often not included as part of mathematics instruction.</a:t>
            </a:r>
          </a:p>
        </p:txBody>
      </p:sp>
    </p:spTree>
    <p:extLst>
      <p:ext uri="{BB962C8B-B14F-4D97-AF65-F5344CB8AC3E}">
        <p14:creationId xmlns:p14="http://schemas.microsoft.com/office/powerpoint/2010/main" val="200162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F520-DF65-AA47-AD99-79BF091894DC}"/>
              </a:ext>
            </a:extLst>
          </p:cNvPr>
          <p:cNvSpPr>
            <a:spLocks noGrp="1"/>
          </p:cNvSpPr>
          <p:nvPr>
            <p:ph type="title"/>
          </p:nvPr>
        </p:nvSpPr>
        <p:spPr/>
        <p:txBody>
          <a:bodyPr/>
          <a:lstStyle/>
          <a:p>
            <a:r>
              <a:rPr lang="en-US" dirty="0"/>
              <a:t>Representations: Mental Residue</a:t>
            </a:r>
          </a:p>
        </p:txBody>
      </p:sp>
      <p:sp>
        <p:nvSpPr>
          <p:cNvPr id="3" name="TextBox 2">
            <a:extLst>
              <a:ext uri="{FF2B5EF4-FFF2-40B4-BE49-F238E27FC236}">
                <a16:creationId xmlns:a16="http://schemas.microsoft.com/office/drawing/2014/main" id="{DEBF5931-2673-1E9E-172F-12C8C9A3D0D2}"/>
              </a:ext>
            </a:extLst>
          </p:cNvPr>
          <p:cNvSpPr txBox="1"/>
          <p:nvPr/>
        </p:nvSpPr>
        <p:spPr>
          <a:xfrm>
            <a:off x="992718" y="6153348"/>
            <a:ext cx="1871025"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(Bush, Karp, &amp; Doughtery, 2021)</a:t>
            </a:r>
          </a:p>
        </p:txBody>
      </p:sp>
      <p:pic>
        <p:nvPicPr>
          <p:cNvPr id="5" name="Content Placeholder 4" descr="A figure representing the sweet spot of multiple representations. The figure consists of a large center circle labeled sweet spot. Surrounding the large circle are three smaller circles labeled concrete, semi-concrete, and abstract. The figure has a right bracket pointing to the words: Communication! Natural and Mathematical Language. ">
            <a:extLst>
              <a:ext uri="{FF2B5EF4-FFF2-40B4-BE49-F238E27FC236}">
                <a16:creationId xmlns:a16="http://schemas.microsoft.com/office/drawing/2014/main" id="{00E3B9CE-D39F-4383-9753-006B9CBED89B}"/>
              </a:ext>
            </a:extLst>
          </p:cNvPr>
          <p:cNvPicPr>
            <a:picLocks noGrp="1" noChangeAspect="1"/>
          </p:cNvPicPr>
          <p:nvPr>
            <p:ph idx="1"/>
          </p:nvPr>
        </p:nvPicPr>
        <p:blipFill>
          <a:blip r:embed="rId3"/>
          <a:stretch>
            <a:fillRect/>
          </a:stretch>
        </p:blipFill>
        <p:spPr>
          <a:xfrm>
            <a:off x="283115" y="1677881"/>
            <a:ext cx="11599323" cy="4451570"/>
          </a:xfrm>
          <a:prstGeom prst="rect">
            <a:avLst/>
          </a:prstGeom>
        </p:spPr>
      </p:pic>
    </p:spTree>
    <p:extLst>
      <p:ext uri="{BB962C8B-B14F-4D97-AF65-F5344CB8AC3E}">
        <p14:creationId xmlns:p14="http://schemas.microsoft.com/office/powerpoint/2010/main" val="1631497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BC951-1DC4-FCAB-92D7-4B579DDDDB68}"/>
              </a:ext>
            </a:extLst>
          </p:cNvPr>
          <p:cNvSpPr>
            <a:spLocks noGrp="1"/>
          </p:cNvSpPr>
          <p:nvPr>
            <p:ph type="title"/>
          </p:nvPr>
        </p:nvSpPr>
        <p:spPr/>
        <p:txBody>
          <a:bodyPr/>
          <a:lstStyle/>
          <a:p>
            <a:r>
              <a:rPr lang="en-US" dirty="0"/>
              <a:t>Self-Reflection: Multiple Representations</a:t>
            </a:r>
          </a:p>
        </p:txBody>
      </p:sp>
      <p:sp>
        <p:nvSpPr>
          <p:cNvPr id="3" name="Content Placeholder 2">
            <a:extLst>
              <a:ext uri="{FF2B5EF4-FFF2-40B4-BE49-F238E27FC236}">
                <a16:creationId xmlns:a16="http://schemas.microsoft.com/office/drawing/2014/main" id="{52BA05CA-6F81-CF0F-0C75-73561EF077F6}"/>
              </a:ext>
            </a:extLst>
          </p:cNvPr>
          <p:cNvSpPr>
            <a:spLocks noGrp="1"/>
          </p:cNvSpPr>
          <p:nvPr>
            <p:ph idx="1"/>
          </p:nvPr>
        </p:nvSpPr>
        <p:spPr/>
        <p:txBody>
          <a:bodyPr/>
          <a:lstStyle/>
          <a:p>
            <a:r>
              <a:rPr lang="en-US" dirty="0"/>
              <a:t>How often do you include concrete or pictorial representations in your instruction? </a:t>
            </a:r>
          </a:p>
          <a:p>
            <a:r>
              <a:rPr lang="en-US" dirty="0"/>
              <a:t>Do you have particular skills that make you feel more confident in teaching with multiple representations?</a:t>
            </a:r>
          </a:p>
          <a:p>
            <a:r>
              <a:rPr lang="en-US" dirty="0"/>
              <a:t>What supports do you feel you need to better integrate multiple representations into your instruction?</a:t>
            </a:r>
          </a:p>
        </p:txBody>
      </p:sp>
    </p:spTree>
    <p:extLst>
      <p:ext uri="{BB962C8B-B14F-4D97-AF65-F5344CB8AC3E}">
        <p14:creationId xmlns:p14="http://schemas.microsoft.com/office/powerpoint/2010/main" val="394108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250B-749C-4D0D-CEB1-A86490D13443}"/>
              </a:ext>
            </a:extLst>
          </p:cNvPr>
          <p:cNvSpPr>
            <a:spLocks noGrp="1"/>
          </p:cNvSpPr>
          <p:nvPr>
            <p:ph type="title"/>
          </p:nvPr>
        </p:nvSpPr>
        <p:spPr/>
        <p:txBody>
          <a:bodyPr/>
          <a:lstStyle/>
          <a:p>
            <a:r>
              <a:rPr lang="en-US" dirty="0"/>
              <a:t>Let’s Try!</a:t>
            </a:r>
          </a:p>
        </p:txBody>
      </p:sp>
      <p:sp>
        <p:nvSpPr>
          <p:cNvPr id="3" name="Content Placeholder 2">
            <a:extLst>
              <a:ext uri="{FF2B5EF4-FFF2-40B4-BE49-F238E27FC236}">
                <a16:creationId xmlns:a16="http://schemas.microsoft.com/office/drawing/2014/main" id="{2C3F95E9-CE10-EAED-0EAF-2585F31E5626}"/>
              </a:ext>
            </a:extLst>
          </p:cNvPr>
          <p:cNvSpPr>
            <a:spLocks noGrp="1"/>
          </p:cNvSpPr>
          <p:nvPr>
            <p:ph idx="1"/>
          </p:nvPr>
        </p:nvSpPr>
        <p:spPr>
          <a:xfrm>
            <a:off x="916519" y="1662326"/>
            <a:ext cx="10282764" cy="1766674"/>
          </a:xfrm>
        </p:spPr>
        <p:txBody>
          <a:bodyPr/>
          <a:lstStyle/>
          <a:p>
            <a:pPr marL="0" indent="0">
              <a:buNone/>
            </a:pPr>
            <a:r>
              <a:rPr lang="en-US" dirty="0"/>
              <a:t>Before you solve, consider this problem from NAEP. </a:t>
            </a:r>
          </a:p>
          <a:p>
            <a:pPr lvl="1"/>
            <a:r>
              <a:rPr lang="en-US" dirty="0"/>
              <a:t>Why might students struggle to solve it? </a:t>
            </a:r>
          </a:p>
          <a:p>
            <a:pPr lvl="1"/>
            <a:r>
              <a:rPr lang="en-US" dirty="0"/>
              <a:t>What prerequisite skills are needed to understand the problem and to solve?</a:t>
            </a:r>
            <a:endParaRPr lang="en-US" b="1" dirty="0"/>
          </a:p>
        </p:txBody>
      </p:sp>
      <p:pic>
        <p:nvPicPr>
          <p:cNvPr id="4" name="Picture 3" descr="Nick says he will eat one half of the pizza.&#10;He says he will give three eighths of the pizza to Sam and three eighths of the pizza to Joe.&#10;Can Nick do what he says? Explain or show why or why not. ">
            <a:extLst>
              <a:ext uri="{FF2B5EF4-FFF2-40B4-BE49-F238E27FC236}">
                <a16:creationId xmlns:a16="http://schemas.microsoft.com/office/drawing/2014/main" id="{043F24CE-7B61-46B4-B91E-3C70C2A20B15}"/>
              </a:ext>
            </a:extLst>
          </p:cNvPr>
          <p:cNvPicPr>
            <a:picLocks noChangeAspect="1"/>
          </p:cNvPicPr>
          <p:nvPr/>
        </p:nvPicPr>
        <p:blipFill>
          <a:blip r:embed="rId3"/>
          <a:stretch>
            <a:fillRect/>
          </a:stretch>
        </p:blipFill>
        <p:spPr>
          <a:xfrm>
            <a:off x="914440" y="3215542"/>
            <a:ext cx="10284843" cy="2255716"/>
          </a:xfrm>
          <a:prstGeom prst="rect">
            <a:avLst/>
          </a:prstGeom>
        </p:spPr>
      </p:pic>
      <p:sp>
        <p:nvSpPr>
          <p:cNvPr id="5" name="TextBox 4">
            <a:extLst>
              <a:ext uri="{FF2B5EF4-FFF2-40B4-BE49-F238E27FC236}">
                <a16:creationId xmlns:a16="http://schemas.microsoft.com/office/drawing/2014/main" id="{AE2FBD36-439A-438B-A376-DB7BB5A52906}"/>
              </a:ext>
            </a:extLst>
          </p:cNvPr>
          <p:cNvSpPr txBox="1"/>
          <p:nvPr/>
        </p:nvSpPr>
        <p:spPr>
          <a:xfrm>
            <a:off x="992718" y="6153348"/>
            <a:ext cx="3390672"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(National Assessment of Educational Progress, 2013, </a:t>
            </a:r>
            <a:r>
              <a:rPr lang="en-US" sz="1000" i="0" kern="1200" dirty="0">
                <a:solidFill>
                  <a:schemeClr val="tx2"/>
                </a:solidFill>
                <a:effectLst/>
                <a:latin typeface="Calibri" panose="020F0502020204030204" pitchFamily="34" charset="0"/>
                <a:cs typeface="Calibri" panose="020F0502020204030204" pitchFamily="34" charset="0"/>
              </a:rPr>
              <a:t>Grade 4)</a:t>
            </a:r>
            <a:endParaRPr lang="en-US" sz="10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7318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6DDF-E7E9-D262-7270-CA390B428174}"/>
              </a:ext>
            </a:extLst>
          </p:cNvPr>
          <p:cNvSpPr>
            <a:spLocks noGrp="1"/>
          </p:cNvSpPr>
          <p:nvPr>
            <p:ph type="title"/>
          </p:nvPr>
        </p:nvSpPr>
        <p:spPr/>
        <p:txBody>
          <a:bodyPr/>
          <a:lstStyle/>
          <a:p>
            <a:r>
              <a:rPr lang="en-US" dirty="0"/>
              <a:t>Talk It Out</a:t>
            </a:r>
          </a:p>
        </p:txBody>
      </p:sp>
      <p:sp>
        <p:nvSpPr>
          <p:cNvPr id="3" name="Content Placeholder 2">
            <a:extLst>
              <a:ext uri="{FF2B5EF4-FFF2-40B4-BE49-F238E27FC236}">
                <a16:creationId xmlns:a16="http://schemas.microsoft.com/office/drawing/2014/main" id="{7AAA1A4F-D9D4-EF46-43CB-4CE2C023AF9F}"/>
              </a:ext>
            </a:extLst>
          </p:cNvPr>
          <p:cNvSpPr>
            <a:spLocks noGrp="1"/>
          </p:cNvSpPr>
          <p:nvPr>
            <p:ph idx="1"/>
          </p:nvPr>
        </p:nvSpPr>
        <p:spPr>
          <a:xfrm>
            <a:off x="916518" y="1662326"/>
            <a:ext cx="10966265" cy="1322921"/>
          </a:xfrm>
        </p:spPr>
        <p:txBody>
          <a:bodyPr/>
          <a:lstStyle/>
          <a:p>
            <a:r>
              <a:rPr lang="en-US" dirty="0"/>
              <a:t>Consider how you could use fraction bars to show how Nick could share. </a:t>
            </a:r>
          </a:p>
          <a:p>
            <a:r>
              <a:rPr lang="en-US" dirty="0"/>
              <a:t>First, you could show how the pizza would be shared based on the problem: </a:t>
            </a:r>
          </a:p>
        </p:txBody>
      </p:sp>
      <p:pic>
        <p:nvPicPr>
          <p:cNvPr id="12" name="Picture 11" descr="A box split into 4 equal sections. The first section is labeled 1 (Original Pizza). The second section is split into two equal sections and one of the sections is labeled one-half (Nick's portion; he was hungry!). The third section is split into 4 unequal sections and three are labeled one-eighth (Sam's portion). The fourth section is split into 4 unequal sections and three are labeled one-eighth (Joe's portion).  ">
            <a:extLst>
              <a:ext uri="{FF2B5EF4-FFF2-40B4-BE49-F238E27FC236}">
                <a16:creationId xmlns:a16="http://schemas.microsoft.com/office/drawing/2014/main" id="{0D1EF7FA-BD88-42D5-9674-AFF0D526BB48}"/>
              </a:ext>
            </a:extLst>
          </p:cNvPr>
          <p:cNvPicPr>
            <a:picLocks noChangeAspect="1"/>
          </p:cNvPicPr>
          <p:nvPr/>
        </p:nvPicPr>
        <p:blipFill>
          <a:blip r:embed="rId3"/>
          <a:stretch>
            <a:fillRect/>
          </a:stretch>
        </p:blipFill>
        <p:spPr>
          <a:xfrm>
            <a:off x="790599" y="2903406"/>
            <a:ext cx="6864691" cy="3133616"/>
          </a:xfrm>
          <a:prstGeom prst="rect">
            <a:avLst/>
          </a:prstGeom>
        </p:spPr>
      </p:pic>
      <p:pic>
        <p:nvPicPr>
          <p:cNvPr id="4" name="Picture 3" descr="Word bubble: Will this work? How could you prove it? ">
            <a:extLst>
              <a:ext uri="{FF2B5EF4-FFF2-40B4-BE49-F238E27FC236}">
                <a16:creationId xmlns:a16="http://schemas.microsoft.com/office/drawing/2014/main" id="{DB318839-CE52-478C-8C54-0CB2B3D862CB}"/>
              </a:ext>
            </a:extLst>
          </p:cNvPr>
          <p:cNvPicPr>
            <a:picLocks noChangeAspect="1"/>
          </p:cNvPicPr>
          <p:nvPr/>
        </p:nvPicPr>
        <p:blipFill>
          <a:blip r:embed="rId4"/>
          <a:stretch>
            <a:fillRect/>
          </a:stretch>
        </p:blipFill>
        <p:spPr>
          <a:xfrm>
            <a:off x="8177160" y="3296495"/>
            <a:ext cx="2780017" cy="2060627"/>
          </a:xfrm>
          <a:prstGeom prst="rect">
            <a:avLst/>
          </a:prstGeom>
        </p:spPr>
      </p:pic>
    </p:spTree>
    <p:extLst>
      <p:ext uri="{BB962C8B-B14F-4D97-AF65-F5344CB8AC3E}">
        <p14:creationId xmlns:p14="http://schemas.microsoft.com/office/powerpoint/2010/main" val="29768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468F-245F-0053-F60C-30C3279E97C9}"/>
              </a:ext>
            </a:extLst>
          </p:cNvPr>
          <p:cNvSpPr>
            <a:spLocks noGrp="1"/>
          </p:cNvSpPr>
          <p:nvPr>
            <p:ph type="title"/>
          </p:nvPr>
        </p:nvSpPr>
        <p:spPr/>
        <p:txBody>
          <a:bodyPr/>
          <a:lstStyle/>
          <a:p>
            <a:r>
              <a:rPr lang="en-US" dirty="0"/>
              <a:t>Talk It Out: Answering the Question</a:t>
            </a:r>
          </a:p>
        </p:txBody>
      </p:sp>
      <p:sp>
        <p:nvSpPr>
          <p:cNvPr id="3" name="Content Placeholder 2">
            <a:extLst>
              <a:ext uri="{FF2B5EF4-FFF2-40B4-BE49-F238E27FC236}">
                <a16:creationId xmlns:a16="http://schemas.microsoft.com/office/drawing/2014/main" id="{62B053E8-FD3D-7667-AF36-32B49F0E2644}"/>
              </a:ext>
            </a:extLst>
          </p:cNvPr>
          <p:cNvSpPr>
            <a:spLocks noGrp="1"/>
          </p:cNvSpPr>
          <p:nvPr>
            <p:ph idx="1"/>
          </p:nvPr>
        </p:nvSpPr>
        <p:spPr/>
        <p:txBody>
          <a:bodyPr/>
          <a:lstStyle/>
          <a:p>
            <a:pPr marL="0" indent="0">
              <a:buNone/>
            </a:pPr>
            <a:r>
              <a:rPr lang="en-US" dirty="0"/>
              <a:t>We can still use fraction bars and show that yes, I could create rows for each person, but that doesn’t show how much of the pizza is left. What do you notice about this picture?</a:t>
            </a:r>
          </a:p>
        </p:txBody>
      </p:sp>
      <p:pic>
        <p:nvPicPr>
          <p:cNvPr id="4" name="Picture 3" descr="A box split into 4 equal sections. The first section is labeled 1 (Original Pizza). The second section is split into two equal sections. One of the sections is labeled one-half (Nick's portion; he was hungry!). The other section is split again into four equal sections labeled one-eighth. Three of the one-eighth sections are grouped (Sam's portion) and one of the one-eighths sections is circled (Joe's portion).  ">
            <a:extLst>
              <a:ext uri="{FF2B5EF4-FFF2-40B4-BE49-F238E27FC236}">
                <a16:creationId xmlns:a16="http://schemas.microsoft.com/office/drawing/2014/main" id="{6C7DAC23-D0B3-41EC-B273-72DB979290A3}"/>
              </a:ext>
            </a:extLst>
          </p:cNvPr>
          <p:cNvPicPr>
            <a:picLocks noChangeAspect="1"/>
          </p:cNvPicPr>
          <p:nvPr/>
        </p:nvPicPr>
        <p:blipFill>
          <a:blip r:embed="rId3"/>
          <a:stretch>
            <a:fillRect/>
          </a:stretch>
        </p:blipFill>
        <p:spPr>
          <a:xfrm>
            <a:off x="744663" y="2919701"/>
            <a:ext cx="8785097" cy="3468925"/>
          </a:xfrm>
          <a:prstGeom prst="rect">
            <a:avLst/>
          </a:prstGeom>
        </p:spPr>
      </p:pic>
      <p:pic>
        <p:nvPicPr>
          <p:cNvPr id="14" name="Picture 13" descr="Word bubble: We can see that Joe did not get his full portion because there is only one-eighth of the pizza left! ">
            <a:extLst>
              <a:ext uri="{FF2B5EF4-FFF2-40B4-BE49-F238E27FC236}">
                <a16:creationId xmlns:a16="http://schemas.microsoft.com/office/drawing/2014/main" id="{59EA48E9-812C-4CF6-AE50-EB01CB0773FB}"/>
              </a:ext>
            </a:extLst>
          </p:cNvPr>
          <p:cNvPicPr>
            <a:picLocks noChangeAspect="1"/>
          </p:cNvPicPr>
          <p:nvPr/>
        </p:nvPicPr>
        <p:blipFill>
          <a:blip r:embed="rId4"/>
          <a:stretch>
            <a:fillRect/>
          </a:stretch>
        </p:blipFill>
        <p:spPr>
          <a:xfrm>
            <a:off x="9320535" y="2919701"/>
            <a:ext cx="2871465" cy="2231329"/>
          </a:xfrm>
          <a:prstGeom prst="rect">
            <a:avLst/>
          </a:prstGeom>
        </p:spPr>
      </p:pic>
    </p:spTree>
    <p:extLst>
      <p:ext uri="{BB962C8B-B14F-4D97-AF65-F5344CB8AC3E}">
        <p14:creationId xmlns:p14="http://schemas.microsoft.com/office/powerpoint/2010/main" val="2864798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25C0-6FC7-9248-A412-47C8BBE8EFF4}"/>
              </a:ext>
            </a:extLst>
          </p:cNvPr>
          <p:cNvSpPr>
            <a:spLocks noGrp="1"/>
          </p:cNvSpPr>
          <p:nvPr>
            <p:ph type="ctrTitle"/>
          </p:nvPr>
        </p:nvSpPr>
        <p:spPr>
          <a:xfrm>
            <a:off x="1524000" y="1479359"/>
            <a:ext cx="9144000" cy="1846659"/>
          </a:xfrm>
        </p:spPr>
        <p:txBody>
          <a:bodyPr/>
          <a:lstStyle/>
          <a:p>
            <a:r>
              <a:rPr lang="en-US" dirty="0"/>
              <a:t>National Trends in Mathematics</a:t>
            </a:r>
          </a:p>
        </p:txBody>
      </p:sp>
      <p:sp>
        <p:nvSpPr>
          <p:cNvPr id="4" name="Slide Number Placeholder 3">
            <a:extLst>
              <a:ext uri="{FF2B5EF4-FFF2-40B4-BE49-F238E27FC236}">
                <a16:creationId xmlns:a16="http://schemas.microsoft.com/office/drawing/2014/main" id="{EBBF7FB0-774E-43D8-B157-119282F0DA45}"/>
              </a:ext>
            </a:extLst>
          </p:cNvPr>
          <p:cNvSpPr>
            <a:spLocks noGrp="1"/>
          </p:cNvSpPr>
          <p:nvPr>
            <p:ph type="sldNum" sz="quarter" idx="4"/>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748843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7C53-12E3-386B-5819-621EC9A56088}"/>
              </a:ext>
            </a:extLst>
          </p:cNvPr>
          <p:cNvSpPr>
            <a:spLocks noGrp="1"/>
          </p:cNvSpPr>
          <p:nvPr>
            <p:ph type="title"/>
          </p:nvPr>
        </p:nvSpPr>
        <p:spPr/>
        <p:txBody>
          <a:bodyPr/>
          <a:lstStyle/>
          <a:p>
            <a:r>
              <a:rPr lang="en-US" dirty="0"/>
              <a:t>Importance of Multiple Representations: Try It Out</a:t>
            </a:r>
          </a:p>
        </p:txBody>
      </p:sp>
      <p:sp>
        <p:nvSpPr>
          <p:cNvPr id="3" name="Content Placeholder 2">
            <a:extLst>
              <a:ext uri="{FF2B5EF4-FFF2-40B4-BE49-F238E27FC236}">
                <a16:creationId xmlns:a16="http://schemas.microsoft.com/office/drawing/2014/main" id="{9DC31960-3C58-BAD6-656D-F2B31709763F}"/>
              </a:ext>
            </a:extLst>
          </p:cNvPr>
          <p:cNvSpPr>
            <a:spLocks noGrp="1"/>
          </p:cNvSpPr>
          <p:nvPr>
            <p:ph idx="1"/>
          </p:nvPr>
        </p:nvSpPr>
        <p:spPr>
          <a:xfrm>
            <a:off x="916518" y="1662326"/>
            <a:ext cx="10966265" cy="2966778"/>
          </a:xfrm>
        </p:spPr>
        <p:txBody>
          <a:bodyPr/>
          <a:lstStyle/>
          <a:p>
            <a:r>
              <a:rPr lang="en-US" dirty="0">
                <a:cs typeface="Calibri"/>
              </a:rPr>
              <a:t>First, let’s discuss</a:t>
            </a:r>
          </a:p>
          <a:p>
            <a:pPr lvl="1"/>
            <a:r>
              <a:rPr lang="en-US" dirty="0">
                <a:cs typeface="Calibri"/>
              </a:rPr>
              <a:t>What are some common misconceptions or lack of understanding of fractions that are evident in middle school students?</a:t>
            </a:r>
          </a:p>
          <a:p>
            <a:pPr lvl="1"/>
            <a:r>
              <a:rPr lang="en-US" dirty="0">
                <a:cs typeface="Calibri"/>
              </a:rPr>
              <a:t>What about students who struggle or those in special education—do they struggle more, less, the same?</a:t>
            </a:r>
          </a:p>
          <a:p>
            <a:r>
              <a:rPr lang="en-US" dirty="0">
                <a:cs typeface="Calibri"/>
              </a:rPr>
              <a:t>Now, let’s try it: Model the following fractions three different ways:</a:t>
            </a:r>
            <a:endParaRPr lang="en-US" dirty="0"/>
          </a:p>
        </p:txBody>
      </p:sp>
      <p:pic>
        <p:nvPicPr>
          <p:cNvPr id="5" name="Picture 4" descr="Three fractions are shown: three over four; five over twelve; and eight over nine. ">
            <a:extLst>
              <a:ext uri="{FF2B5EF4-FFF2-40B4-BE49-F238E27FC236}">
                <a16:creationId xmlns:a16="http://schemas.microsoft.com/office/drawing/2014/main" id="{2455D82F-441C-4EDB-98D1-287558D0BE03}"/>
              </a:ext>
            </a:extLst>
          </p:cNvPr>
          <p:cNvPicPr>
            <a:picLocks noChangeAspect="1"/>
          </p:cNvPicPr>
          <p:nvPr/>
        </p:nvPicPr>
        <p:blipFill>
          <a:blip r:embed="rId3"/>
          <a:stretch>
            <a:fillRect/>
          </a:stretch>
        </p:blipFill>
        <p:spPr>
          <a:xfrm>
            <a:off x="915128" y="4629104"/>
            <a:ext cx="10967655" cy="902286"/>
          </a:xfrm>
          <a:prstGeom prst="rect">
            <a:avLst/>
          </a:prstGeom>
        </p:spPr>
      </p:pic>
    </p:spTree>
    <p:extLst>
      <p:ext uri="{BB962C8B-B14F-4D97-AF65-F5344CB8AC3E}">
        <p14:creationId xmlns:p14="http://schemas.microsoft.com/office/powerpoint/2010/main" val="10849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98651-0AE7-DCCB-5805-DA777B6D2585}"/>
              </a:ext>
            </a:extLst>
          </p:cNvPr>
          <p:cNvSpPr>
            <a:spLocks noGrp="1"/>
          </p:cNvSpPr>
          <p:nvPr>
            <p:ph type="title"/>
          </p:nvPr>
        </p:nvSpPr>
        <p:spPr/>
        <p:txBody>
          <a:bodyPr/>
          <a:lstStyle/>
          <a:p>
            <a:r>
              <a:rPr lang="en-US" dirty="0"/>
              <a:t>Let’s Discuss</a:t>
            </a:r>
          </a:p>
        </p:txBody>
      </p:sp>
      <p:sp>
        <p:nvSpPr>
          <p:cNvPr id="3" name="Content Placeholder 2">
            <a:extLst>
              <a:ext uri="{FF2B5EF4-FFF2-40B4-BE49-F238E27FC236}">
                <a16:creationId xmlns:a16="http://schemas.microsoft.com/office/drawing/2014/main" id="{E65CDA91-611C-8205-63CC-88C331F6EB6E}"/>
              </a:ext>
            </a:extLst>
          </p:cNvPr>
          <p:cNvSpPr>
            <a:spLocks noGrp="1"/>
          </p:cNvSpPr>
          <p:nvPr>
            <p:ph idx="1"/>
          </p:nvPr>
        </p:nvSpPr>
        <p:spPr/>
        <p:txBody>
          <a:bodyPr/>
          <a:lstStyle/>
          <a:p>
            <a:r>
              <a:rPr lang="en-US" dirty="0"/>
              <a:t>How often are you using concrete tools when teaching fractions? Ratios? Proportions? </a:t>
            </a:r>
          </a:p>
          <a:p>
            <a:r>
              <a:rPr lang="en-US" dirty="0"/>
              <a:t>How can using concrete manipulatives and a pictorial help increase students’ conceptual understanding of fractions?</a:t>
            </a:r>
          </a:p>
          <a:p>
            <a:r>
              <a:rPr lang="en-US" dirty="0"/>
              <a:t>How do we link concrete and pictorial representations of fractions to number lines?</a:t>
            </a:r>
          </a:p>
        </p:txBody>
      </p:sp>
    </p:spTree>
    <p:extLst>
      <p:ext uri="{BB962C8B-B14F-4D97-AF65-F5344CB8AC3E}">
        <p14:creationId xmlns:p14="http://schemas.microsoft.com/office/powerpoint/2010/main" val="4095264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35E7-3F81-E4EE-C2F7-5594B761D57D}"/>
              </a:ext>
            </a:extLst>
          </p:cNvPr>
          <p:cNvSpPr>
            <a:spLocks noGrp="1"/>
          </p:cNvSpPr>
          <p:nvPr>
            <p:ph type="title"/>
          </p:nvPr>
        </p:nvSpPr>
        <p:spPr/>
        <p:txBody>
          <a:bodyPr/>
          <a:lstStyle/>
          <a:p>
            <a:r>
              <a:rPr lang="en-US" dirty="0"/>
              <a:t>From Single Fractions to Computations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58AB5C-7380-7964-D9AB-0EA6FED2EB3D}"/>
                  </a:ext>
                </a:extLst>
              </p:cNvPr>
              <p:cNvSpPr>
                <a:spLocks noGrp="1"/>
              </p:cNvSpPr>
              <p:nvPr>
                <p:ph idx="1"/>
              </p:nvPr>
            </p:nvSpPr>
            <p:spPr>
              <a:xfrm>
                <a:off x="916518" y="1979720"/>
                <a:ext cx="10966265" cy="4408906"/>
              </a:xfrm>
            </p:spPr>
            <p:txBody>
              <a:bodyPr/>
              <a:lstStyle/>
              <a:p>
                <a:r>
                  <a:rPr lang="en-US" dirty="0">
                    <a:cs typeface="Calibri"/>
                  </a:rPr>
                  <a:t>Model:</a:t>
                </a:r>
              </a:p>
              <a:p>
                <a:pPr lvl="1">
                  <a:buFont typeface="Wingdings" pitchFamily="2" charset="2"/>
                  <a:buChar char="§"/>
                </a:pPr>
                <a14:m>
                  <m:oMath xmlns:m="http://schemas.openxmlformats.org/officeDocument/2006/math">
                    <m:f>
                      <m:fPr>
                        <m:ctrlPr>
                          <a:rPr lang="en-US" i="1" dirty="0">
                            <a:latin typeface="Cambria Math" panose="02040503050406030204" pitchFamily="18" charset="0"/>
                            <a:cs typeface="Calibri"/>
                          </a:rPr>
                        </m:ctrlPr>
                      </m:fPr>
                      <m:num>
                        <m:r>
                          <a:rPr lang="en-US" i="1" dirty="0">
                            <a:latin typeface="Cambria Math" panose="02040503050406030204" pitchFamily="18" charset="0"/>
                            <a:cs typeface="Calibri"/>
                          </a:rPr>
                          <m:t>1</m:t>
                        </m:r>
                      </m:num>
                      <m:den>
                        <m:r>
                          <a:rPr lang="en-US" i="1" dirty="0">
                            <a:latin typeface="Cambria Math" panose="02040503050406030204" pitchFamily="18" charset="0"/>
                            <a:cs typeface="Calibri"/>
                          </a:rPr>
                          <m:t>2</m:t>
                        </m:r>
                      </m:den>
                    </m:f>
                  </m:oMath>
                </a14:m>
                <a:r>
                  <a:rPr lang="en-US" dirty="0">
                    <a:cs typeface="Calibri"/>
                  </a:rPr>
                  <a:t> + </a:t>
                </a:r>
                <a14:m>
                  <m:oMath xmlns:m="http://schemas.openxmlformats.org/officeDocument/2006/math">
                    <m:f>
                      <m:fPr>
                        <m:ctrlPr>
                          <a:rPr lang="en-US" i="1" dirty="0">
                            <a:latin typeface="Cambria Math" panose="02040503050406030204" pitchFamily="18" charset="0"/>
                            <a:cs typeface="Calibri"/>
                          </a:rPr>
                        </m:ctrlPr>
                      </m:fPr>
                      <m:num>
                        <m:r>
                          <a:rPr lang="en-US" i="1" dirty="0">
                            <a:latin typeface="Cambria Math" panose="02040503050406030204" pitchFamily="18" charset="0"/>
                            <a:cs typeface="Calibri"/>
                          </a:rPr>
                          <m:t>3</m:t>
                        </m:r>
                      </m:num>
                      <m:den>
                        <m:r>
                          <a:rPr lang="en-US" i="1" dirty="0">
                            <a:latin typeface="Cambria Math" panose="02040503050406030204" pitchFamily="18" charset="0"/>
                            <a:cs typeface="Calibri"/>
                          </a:rPr>
                          <m:t>7</m:t>
                        </m:r>
                      </m:den>
                    </m:f>
                  </m:oMath>
                </a14:m>
                <a:r>
                  <a:rPr lang="en-US" dirty="0">
                    <a:cs typeface="Calibri"/>
                  </a:rPr>
                  <a:t> = </a:t>
                </a:r>
              </a:p>
              <a:p>
                <a:pPr lvl="1">
                  <a:spcBef>
                    <a:spcPts val="12500"/>
                  </a:spcBef>
                  <a:buFont typeface="Wingdings" pitchFamily="2" charset="2"/>
                  <a:buChar char="§"/>
                </a:pPr>
                <a14:m>
                  <m:oMath xmlns:m="http://schemas.openxmlformats.org/officeDocument/2006/math">
                    <m:f>
                      <m:fPr>
                        <m:ctrlPr>
                          <a:rPr lang="en-US" i="1" dirty="0">
                            <a:latin typeface="Cambria Math" panose="02040503050406030204" pitchFamily="18" charset="0"/>
                            <a:cs typeface="Calibri"/>
                          </a:rPr>
                        </m:ctrlPr>
                      </m:fPr>
                      <m:num>
                        <m:r>
                          <a:rPr lang="en-US" i="1" dirty="0">
                            <a:latin typeface="Cambria Math" panose="02040503050406030204" pitchFamily="18" charset="0"/>
                            <a:cs typeface="Calibri"/>
                          </a:rPr>
                          <m:t>2</m:t>
                        </m:r>
                      </m:num>
                      <m:den>
                        <m:r>
                          <a:rPr lang="en-US" i="1" dirty="0">
                            <a:latin typeface="Cambria Math" panose="02040503050406030204" pitchFamily="18" charset="0"/>
                            <a:cs typeface="Calibri"/>
                          </a:rPr>
                          <m:t>3</m:t>
                        </m:r>
                      </m:den>
                    </m:f>
                  </m:oMath>
                </a14:m>
                <a:r>
                  <a:rPr lang="en-US" dirty="0">
                    <a:cs typeface="Calibri"/>
                  </a:rPr>
                  <a:t> </a:t>
                </a:r>
                <a14:m>
                  <m:oMath xmlns:m="http://schemas.openxmlformats.org/officeDocument/2006/math">
                    <m:r>
                      <a:rPr lang="en-US" i="1" dirty="0">
                        <a:latin typeface="Cambria Math" panose="02040503050406030204" pitchFamily="18" charset="0"/>
                        <a:ea typeface="Cambria Math" panose="02040503050406030204" pitchFamily="18" charset="0"/>
                        <a:cs typeface="Calibri"/>
                      </a:rPr>
                      <m:t>×</m:t>
                    </m:r>
                  </m:oMath>
                </a14:m>
                <a:r>
                  <a:rPr lang="en-US" dirty="0">
                    <a:cs typeface="Calibri"/>
                  </a:rPr>
                  <a:t> </a:t>
                </a:r>
                <a14:m>
                  <m:oMath xmlns:m="http://schemas.openxmlformats.org/officeDocument/2006/math">
                    <m:f>
                      <m:fPr>
                        <m:ctrlPr>
                          <a:rPr lang="en-US" i="1" dirty="0">
                            <a:latin typeface="Cambria Math" panose="02040503050406030204" pitchFamily="18" charset="0"/>
                            <a:cs typeface="Calibri"/>
                          </a:rPr>
                        </m:ctrlPr>
                      </m:fPr>
                      <m:num>
                        <m:r>
                          <a:rPr lang="en-US" i="1" dirty="0">
                            <a:latin typeface="Cambria Math" panose="02040503050406030204" pitchFamily="18" charset="0"/>
                            <a:cs typeface="Calibri"/>
                          </a:rPr>
                          <m:t>3</m:t>
                        </m:r>
                      </m:num>
                      <m:den>
                        <m:r>
                          <a:rPr lang="en-US" b="0" i="1" dirty="0" smtClean="0">
                            <a:latin typeface="Cambria Math" panose="02040503050406030204" pitchFamily="18" charset="0"/>
                            <a:cs typeface="Calibri"/>
                          </a:rPr>
                          <m:t>4</m:t>
                        </m:r>
                      </m:den>
                    </m:f>
                  </m:oMath>
                </a14:m>
                <a:endParaRPr lang="en-US" dirty="0">
                  <a:cs typeface="Calibri"/>
                </a:endParaRPr>
              </a:p>
            </p:txBody>
          </p:sp>
        </mc:Choice>
        <mc:Fallback xmlns="">
          <p:sp>
            <p:nvSpPr>
              <p:cNvPr id="3" name="Content Placeholder 2">
                <a:extLst>
                  <a:ext uri="{FF2B5EF4-FFF2-40B4-BE49-F238E27FC236}">
                    <a16:creationId xmlns:a16="http://schemas.microsoft.com/office/drawing/2014/main" id="{0058AB5C-7380-7964-D9AB-0EA6FED2EB3D}"/>
                  </a:ext>
                </a:extLst>
              </p:cNvPr>
              <p:cNvSpPr>
                <a:spLocks noGrp="1" noRot="1" noChangeAspect="1" noMove="1" noResize="1" noEditPoints="1" noAdjustHandles="1" noChangeArrowheads="1" noChangeShapeType="1" noTextEdit="1"/>
              </p:cNvSpPr>
              <p:nvPr>
                <p:ph idx="1"/>
              </p:nvPr>
            </p:nvSpPr>
            <p:spPr>
              <a:xfrm>
                <a:off x="916518" y="1979720"/>
                <a:ext cx="10966265" cy="4408906"/>
              </a:xfrm>
              <a:blipFill>
                <a:blip r:embed="rId3"/>
                <a:stretch>
                  <a:fillRect l="-1668" t="-830"/>
                </a:stretch>
              </a:blipFill>
            </p:spPr>
            <p:txBody>
              <a:bodyPr/>
              <a:lstStyle/>
              <a:p>
                <a:r>
                  <a:rPr lang="en-US">
                    <a:noFill/>
                  </a:rPr>
                  <a:t> </a:t>
                </a:r>
              </a:p>
            </p:txBody>
          </p:sp>
        </mc:Fallback>
      </mc:AlternateContent>
      <p:grpSp>
        <p:nvGrpSpPr>
          <p:cNvPr id="12" name="Group 11" descr="The addition of one half to three sevenths is illustrated by a box divided into two equal parts with one side shaded added to a box divided into seven equal parts with three parts shaded. ">
            <a:extLst>
              <a:ext uri="{FF2B5EF4-FFF2-40B4-BE49-F238E27FC236}">
                <a16:creationId xmlns:a16="http://schemas.microsoft.com/office/drawing/2014/main" id="{A4C8C25E-96B7-1A8C-8963-23534D239AA4}"/>
              </a:ext>
            </a:extLst>
          </p:cNvPr>
          <p:cNvGrpSpPr/>
          <p:nvPr/>
        </p:nvGrpSpPr>
        <p:grpSpPr>
          <a:xfrm>
            <a:off x="3901238" y="2250622"/>
            <a:ext cx="3289205" cy="1271463"/>
            <a:chOff x="3901238" y="2179598"/>
            <a:chExt cx="3289205" cy="1271463"/>
          </a:xfrm>
        </p:grpSpPr>
        <p:pic>
          <p:nvPicPr>
            <p:cNvPr id="7" name="Picture 6" descr="Shape, rectangle&#10;&#10;Description automatically generated">
              <a:extLst>
                <a:ext uri="{FF2B5EF4-FFF2-40B4-BE49-F238E27FC236}">
                  <a16:creationId xmlns:a16="http://schemas.microsoft.com/office/drawing/2014/main" id="{E0A86271-B94B-E4F0-5CB8-9C86BAE94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1238" y="2179598"/>
              <a:ext cx="1261409" cy="1257300"/>
            </a:xfrm>
            <a:prstGeom prst="rect">
              <a:avLst/>
            </a:prstGeom>
          </p:spPr>
        </p:pic>
        <p:pic>
          <p:nvPicPr>
            <p:cNvPr id="9" name="Picture 8" descr="A picture containing table&#10;&#10;Description automatically generated">
              <a:extLst>
                <a:ext uri="{FF2B5EF4-FFF2-40B4-BE49-F238E27FC236}">
                  <a16:creationId xmlns:a16="http://schemas.microsoft.com/office/drawing/2014/main" id="{BA7DE762-50FE-F32B-55BF-5D47462F7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918980" y="2179598"/>
              <a:ext cx="1271463" cy="1271463"/>
            </a:xfrm>
            <a:prstGeom prst="rect">
              <a:avLst/>
            </a:prstGeom>
          </p:spPr>
        </p:pic>
        <p:sp>
          <p:nvSpPr>
            <p:cNvPr id="10" name="TextBox 9">
              <a:extLst>
                <a:ext uri="{FF2B5EF4-FFF2-40B4-BE49-F238E27FC236}">
                  <a16:creationId xmlns:a16="http://schemas.microsoft.com/office/drawing/2014/main" id="{0A025E0C-B312-F914-A192-CE0265A91E19}"/>
                </a:ext>
              </a:extLst>
            </p:cNvPr>
            <p:cNvSpPr txBox="1"/>
            <p:nvPr/>
          </p:nvSpPr>
          <p:spPr>
            <a:xfrm>
              <a:off x="5303520" y="2493819"/>
              <a:ext cx="364202" cy="738664"/>
            </a:xfrm>
            <a:prstGeom prst="rect">
              <a:avLst/>
            </a:prstGeom>
            <a:noFill/>
          </p:spPr>
          <p:txBody>
            <a:bodyPr wrap="none" rtlCol="0">
              <a:spAutoFit/>
            </a:bodyPr>
            <a:lstStyle/>
            <a:p>
              <a:r>
                <a:rPr lang="en-US" sz="2400" dirty="0">
                  <a:cs typeface="Calibri"/>
                </a:rPr>
                <a:t>+</a:t>
              </a:r>
              <a:endParaRPr lang="en-US" sz="2400" dirty="0"/>
            </a:p>
            <a:p>
              <a:endParaRPr lang="en-US" dirty="0"/>
            </a:p>
          </p:txBody>
        </p:sp>
      </p:grpSp>
      <p:pic>
        <p:nvPicPr>
          <p:cNvPr id="4" name="Picture 3" descr="The multiplication of the fractions two thirds and three fourths is illustrated by a square divided into twelve equal parts with nine parts shaded green, and eight parts shaded blue, with one part left unshaded and eleven parts out of twelve parts shaded. ">
            <a:extLst>
              <a:ext uri="{FF2B5EF4-FFF2-40B4-BE49-F238E27FC236}">
                <a16:creationId xmlns:a16="http://schemas.microsoft.com/office/drawing/2014/main" id="{F2BE0D94-0B47-4041-B039-4BDBC8A0ED27}"/>
              </a:ext>
            </a:extLst>
          </p:cNvPr>
          <p:cNvPicPr>
            <a:picLocks noChangeAspect="1"/>
          </p:cNvPicPr>
          <p:nvPr/>
        </p:nvPicPr>
        <p:blipFill>
          <a:blip r:embed="rId6"/>
          <a:stretch>
            <a:fillRect/>
          </a:stretch>
        </p:blipFill>
        <p:spPr>
          <a:xfrm>
            <a:off x="3659166" y="3700923"/>
            <a:ext cx="2121592" cy="2048434"/>
          </a:xfrm>
          <a:prstGeom prst="rect">
            <a:avLst/>
          </a:prstGeom>
        </p:spPr>
      </p:pic>
    </p:spTree>
    <p:extLst>
      <p:ext uri="{BB962C8B-B14F-4D97-AF65-F5344CB8AC3E}">
        <p14:creationId xmlns:p14="http://schemas.microsoft.com/office/powerpoint/2010/main" val="2197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BE04-29E4-EAAF-2EC1-BF11662A5E64}"/>
              </a:ext>
            </a:extLst>
          </p:cNvPr>
          <p:cNvSpPr>
            <a:spLocks noGrp="1"/>
          </p:cNvSpPr>
          <p:nvPr>
            <p:ph type="title"/>
          </p:nvPr>
        </p:nvSpPr>
        <p:spPr/>
        <p:txBody>
          <a:bodyPr/>
          <a:lstStyle/>
          <a:p>
            <a:r>
              <a:rPr lang="en-US" dirty="0"/>
              <a:t>From Fractions to Ratios and Rates</a:t>
            </a:r>
          </a:p>
        </p:txBody>
      </p:sp>
      <p:sp>
        <p:nvSpPr>
          <p:cNvPr id="3" name="Content Placeholder 2">
            <a:extLst>
              <a:ext uri="{FF2B5EF4-FFF2-40B4-BE49-F238E27FC236}">
                <a16:creationId xmlns:a16="http://schemas.microsoft.com/office/drawing/2014/main" id="{A7A0F412-BEA0-CDFE-E318-98976C08765D}"/>
              </a:ext>
            </a:extLst>
          </p:cNvPr>
          <p:cNvSpPr>
            <a:spLocks noGrp="1"/>
          </p:cNvSpPr>
          <p:nvPr>
            <p:ph sz="quarter" idx="12"/>
          </p:nvPr>
        </p:nvSpPr>
        <p:spPr>
          <a:xfrm>
            <a:off x="916517" y="1600200"/>
            <a:ext cx="10825385" cy="4691022"/>
          </a:xfrm>
        </p:spPr>
        <p:txBody>
          <a:bodyPr/>
          <a:lstStyle/>
          <a:p>
            <a:r>
              <a:rPr lang="en-US" dirty="0"/>
              <a:t>Read the problem on the next slide. </a:t>
            </a:r>
          </a:p>
          <a:p>
            <a:pPr lvl="1"/>
            <a:r>
              <a:rPr lang="en-US" dirty="0"/>
              <a:t>Why might students struggle to solve this problem? </a:t>
            </a:r>
          </a:p>
          <a:p>
            <a:pPr lvl="1"/>
            <a:r>
              <a:rPr lang="en-US" dirty="0"/>
              <a:t>What are some common misconceptions that could hinder students’ solving?</a:t>
            </a:r>
          </a:p>
          <a:p>
            <a:r>
              <a:rPr lang="en-US" dirty="0"/>
              <a:t>After discussing, solve using a model, rather than the traditional algorithm.</a:t>
            </a:r>
          </a:p>
        </p:txBody>
      </p:sp>
    </p:spTree>
    <p:extLst>
      <p:ext uri="{BB962C8B-B14F-4D97-AF65-F5344CB8AC3E}">
        <p14:creationId xmlns:p14="http://schemas.microsoft.com/office/powerpoint/2010/main" val="205893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1701-C8C0-BACB-1379-1FC220C1F297}"/>
              </a:ext>
            </a:extLst>
          </p:cNvPr>
          <p:cNvSpPr>
            <a:spLocks noGrp="1"/>
          </p:cNvSpPr>
          <p:nvPr>
            <p:ph type="title"/>
          </p:nvPr>
        </p:nvSpPr>
        <p:spPr>
          <a:xfrm>
            <a:off x="916518" y="463138"/>
            <a:ext cx="10966449" cy="911838"/>
          </a:xfrm>
        </p:spPr>
        <p:txBody>
          <a:bodyPr wrap="square" anchor="b">
            <a:normAutofit/>
          </a:bodyPr>
          <a:lstStyle/>
          <a:p>
            <a:r>
              <a:rPr lang="en-US" dirty="0"/>
              <a:t>Making Muffins</a:t>
            </a:r>
          </a:p>
        </p:txBody>
      </p:sp>
      <p:sp>
        <p:nvSpPr>
          <p:cNvPr id="3" name="Content Placeholder 2">
            <a:extLst>
              <a:ext uri="{FF2B5EF4-FFF2-40B4-BE49-F238E27FC236}">
                <a16:creationId xmlns:a16="http://schemas.microsoft.com/office/drawing/2014/main" id="{7E83BBCE-F3A4-2537-C9EF-5EC463D2964D}"/>
              </a:ext>
            </a:extLst>
          </p:cNvPr>
          <p:cNvSpPr>
            <a:spLocks noGrp="1"/>
          </p:cNvSpPr>
          <p:nvPr>
            <p:ph sz="half" idx="1"/>
          </p:nvPr>
        </p:nvSpPr>
        <p:spPr>
          <a:xfrm>
            <a:off x="916518" y="1603169"/>
            <a:ext cx="6684432" cy="4454731"/>
          </a:xfrm>
        </p:spPr>
        <p:txBody>
          <a:bodyPr wrap="square" anchor="t">
            <a:normAutofit/>
          </a:bodyPr>
          <a:lstStyle/>
          <a:p>
            <a:pPr marL="0" indent="0">
              <a:lnSpc>
                <a:spcPct val="115000"/>
              </a:lnSpc>
              <a:buNone/>
            </a:pPr>
            <a:r>
              <a:rPr lang="en-US" sz="2200" dirty="0"/>
              <a:t>Travis attempted to make muffins to take to a neighbor who just moved in down the street. The recipe that he used required 2 cups of sugar and a cup of butter. </a:t>
            </a:r>
          </a:p>
          <a:p>
            <a:pPr marL="0" indent="0">
              <a:lnSpc>
                <a:spcPct val="115000"/>
              </a:lnSpc>
              <a:buNone/>
            </a:pPr>
            <a:r>
              <a:rPr lang="en-US" sz="2200" dirty="0"/>
              <a:t>Travis accidentally put 2 cups of butter in the mix. What amount of sugar does Travis need to put into the mix to have the same ratio of sugar to butter that the original recipe calls for? Explain and show how.</a:t>
            </a:r>
          </a:p>
        </p:txBody>
      </p:sp>
      <p:pic>
        <p:nvPicPr>
          <p:cNvPr id="5" name="Picture 4">
            <a:extLst>
              <a:ext uri="{FF2B5EF4-FFF2-40B4-BE49-F238E27FC236}">
                <a16:creationId xmlns:a16="http://schemas.microsoft.com/office/drawing/2014/main" id="{7611622A-8591-A2F1-A0B0-BA9472F91580}"/>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71" r="9597" b="2"/>
          <a:stretch/>
        </p:blipFill>
        <p:spPr>
          <a:xfrm>
            <a:off x="7736962" y="1603169"/>
            <a:ext cx="4146004" cy="3235531"/>
          </a:xfrm>
          <a:prstGeom prst="rect">
            <a:avLst/>
          </a:prstGeom>
          <a:noFill/>
        </p:spPr>
      </p:pic>
      <p:sp>
        <p:nvSpPr>
          <p:cNvPr id="4" name="Slide Number Placeholder 3">
            <a:extLst>
              <a:ext uri="{FF2B5EF4-FFF2-40B4-BE49-F238E27FC236}">
                <a16:creationId xmlns:a16="http://schemas.microsoft.com/office/drawing/2014/main" id="{8132EDAB-A982-CA57-CD40-3F53EB24A9A8}"/>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34</a:t>
            </a:fld>
            <a:endParaRPr lang="en-US" dirty="0"/>
          </a:p>
        </p:txBody>
      </p:sp>
    </p:spTree>
    <p:extLst>
      <p:ext uri="{BB962C8B-B14F-4D97-AF65-F5344CB8AC3E}">
        <p14:creationId xmlns:p14="http://schemas.microsoft.com/office/powerpoint/2010/main" val="3371358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D934-5C8B-438C-F8DA-6E93A8FF697E}"/>
              </a:ext>
            </a:extLst>
          </p:cNvPr>
          <p:cNvSpPr>
            <a:spLocks noGrp="1"/>
          </p:cNvSpPr>
          <p:nvPr>
            <p:ph type="title"/>
          </p:nvPr>
        </p:nvSpPr>
        <p:spPr/>
        <p:txBody>
          <a:bodyPr/>
          <a:lstStyle/>
          <a:p>
            <a:r>
              <a:rPr lang="en-US" dirty="0"/>
              <a:t>Linking Mathematical Skills</a:t>
            </a:r>
          </a:p>
        </p:txBody>
      </p:sp>
      <p:sp>
        <p:nvSpPr>
          <p:cNvPr id="3" name="Content Placeholder 2">
            <a:extLst>
              <a:ext uri="{FF2B5EF4-FFF2-40B4-BE49-F238E27FC236}">
                <a16:creationId xmlns:a16="http://schemas.microsoft.com/office/drawing/2014/main" id="{1F2AC550-46CC-833F-85C7-EC813624D4F0}"/>
              </a:ext>
            </a:extLst>
          </p:cNvPr>
          <p:cNvSpPr>
            <a:spLocks noGrp="1"/>
          </p:cNvSpPr>
          <p:nvPr>
            <p:ph idx="1"/>
          </p:nvPr>
        </p:nvSpPr>
        <p:spPr>
          <a:xfrm>
            <a:off x="916518" y="1662326"/>
            <a:ext cx="10966265" cy="4726300"/>
          </a:xfrm>
        </p:spPr>
        <p:txBody>
          <a:bodyPr/>
          <a:lstStyle/>
          <a:p>
            <a:r>
              <a:rPr lang="en-US" dirty="0"/>
              <a:t>Students who struggle often lack the prerequisite skills necessary for building on and developing conceptual understanding of more advanced and grade-level material. </a:t>
            </a:r>
          </a:p>
          <a:p>
            <a:r>
              <a:rPr lang="en-US" dirty="0"/>
              <a:t>Consider the skills needed for expressions and equations in middle school. </a:t>
            </a:r>
          </a:p>
          <a:p>
            <a:pPr lvl="1"/>
            <a:r>
              <a:rPr lang="en-US" dirty="0"/>
              <a:t>What are the prerequisite skills needed to build greater understanding?</a:t>
            </a:r>
          </a:p>
          <a:p>
            <a:pPr lvl="1"/>
            <a:r>
              <a:rPr lang="en-US" dirty="0"/>
              <a:t>What are the key vocabulary words needed to increase understanding? </a:t>
            </a:r>
          </a:p>
        </p:txBody>
      </p:sp>
    </p:spTree>
    <p:extLst>
      <p:ext uri="{BB962C8B-B14F-4D97-AF65-F5344CB8AC3E}">
        <p14:creationId xmlns:p14="http://schemas.microsoft.com/office/powerpoint/2010/main" val="4166627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92847-4CF2-9221-DE88-6230B413AA13}"/>
              </a:ext>
            </a:extLst>
          </p:cNvPr>
          <p:cNvSpPr>
            <a:spLocks noGrp="1"/>
          </p:cNvSpPr>
          <p:nvPr>
            <p:ph type="title"/>
          </p:nvPr>
        </p:nvSpPr>
        <p:spPr/>
        <p:txBody>
          <a:bodyPr/>
          <a:lstStyle/>
          <a:p>
            <a:r>
              <a:rPr lang="en-US" dirty="0"/>
              <a:t>Understanding Balancing Equations </a:t>
            </a:r>
          </a:p>
        </p:txBody>
      </p:sp>
      <p:sp>
        <p:nvSpPr>
          <p:cNvPr id="3" name="Content Placeholder 2">
            <a:extLst>
              <a:ext uri="{FF2B5EF4-FFF2-40B4-BE49-F238E27FC236}">
                <a16:creationId xmlns:a16="http://schemas.microsoft.com/office/drawing/2014/main" id="{F200FE56-7D13-3618-90D4-0E2E05E2F575}"/>
              </a:ext>
            </a:extLst>
          </p:cNvPr>
          <p:cNvSpPr>
            <a:spLocks noGrp="1"/>
          </p:cNvSpPr>
          <p:nvPr>
            <p:ph idx="1"/>
          </p:nvPr>
        </p:nvSpPr>
        <p:spPr>
          <a:xfrm>
            <a:off x="916519" y="1662326"/>
            <a:ext cx="10684320" cy="4726300"/>
          </a:xfrm>
        </p:spPr>
        <p:txBody>
          <a:bodyPr/>
          <a:lstStyle/>
          <a:p>
            <a:r>
              <a:rPr lang="en-US" dirty="0"/>
              <a:t>How do we typically introduce expressions and equations? </a:t>
            </a:r>
          </a:p>
          <a:p>
            <a:r>
              <a:rPr lang="en-US" dirty="0"/>
              <a:t>How do we expect students to solve this equation: </a:t>
            </a:r>
            <a:r>
              <a:rPr lang="en-US" b="1" dirty="0"/>
              <a:t>3 + </a:t>
            </a:r>
            <a:r>
              <a:rPr lang="en-US" b="1" i="1" dirty="0"/>
              <a:t>x</a:t>
            </a:r>
            <a:r>
              <a:rPr lang="en-US" b="1" dirty="0"/>
              <a:t> = 9</a:t>
            </a:r>
          </a:p>
          <a:p>
            <a:r>
              <a:rPr lang="en-US" dirty="0"/>
              <a:t>Solve this equation two different ways. </a:t>
            </a:r>
          </a:p>
        </p:txBody>
      </p:sp>
    </p:spTree>
    <p:extLst>
      <p:ext uri="{BB962C8B-B14F-4D97-AF65-F5344CB8AC3E}">
        <p14:creationId xmlns:p14="http://schemas.microsoft.com/office/powerpoint/2010/main" val="34427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AEB3-D526-3603-6BDF-1C4B1251046B}"/>
              </a:ext>
            </a:extLst>
          </p:cNvPr>
          <p:cNvSpPr>
            <a:spLocks noGrp="1"/>
          </p:cNvSpPr>
          <p:nvPr>
            <p:ph type="title"/>
          </p:nvPr>
        </p:nvSpPr>
        <p:spPr>
          <a:xfrm>
            <a:off x="916518" y="463138"/>
            <a:ext cx="10966449" cy="911838"/>
          </a:xfrm>
        </p:spPr>
        <p:txBody>
          <a:bodyPr wrap="square" anchor="b">
            <a:normAutofit/>
          </a:bodyPr>
          <a:lstStyle/>
          <a:p>
            <a:r>
              <a:rPr lang="en-US" dirty="0"/>
              <a:t>Making Equations Concrete</a:t>
            </a:r>
          </a:p>
        </p:txBody>
      </p:sp>
      <p:sp>
        <p:nvSpPr>
          <p:cNvPr id="3" name="Content Placeholder 2">
            <a:extLst>
              <a:ext uri="{FF2B5EF4-FFF2-40B4-BE49-F238E27FC236}">
                <a16:creationId xmlns:a16="http://schemas.microsoft.com/office/drawing/2014/main" id="{3E1F39F4-2808-2084-4B36-3BE2EACE362F}"/>
              </a:ext>
            </a:extLst>
          </p:cNvPr>
          <p:cNvSpPr>
            <a:spLocks noGrp="1"/>
          </p:cNvSpPr>
          <p:nvPr>
            <p:ph sz="half" idx="1"/>
          </p:nvPr>
        </p:nvSpPr>
        <p:spPr>
          <a:xfrm>
            <a:off x="916518" y="1603169"/>
            <a:ext cx="4773082" cy="4456668"/>
          </a:xfrm>
        </p:spPr>
        <p:txBody>
          <a:bodyPr wrap="square" anchor="t">
            <a:normAutofit/>
          </a:bodyPr>
          <a:lstStyle/>
          <a:p>
            <a:pPr>
              <a:lnSpc>
                <a:spcPct val="115000"/>
              </a:lnSpc>
            </a:pPr>
            <a:r>
              <a:rPr lang="en-US" dirty="0"/>
              <a:t>How does a misconception or lack of understanding of “equals” hinder understanding of balancing equations? </a:t>
            </a:r>
          </a:p>
          <a:p>
            <a:pPr>
              <a:lnSpc>
                <a:spcPct val="115000"/>
              </a:lnSpc>
            </a:pPr>
            <a:r>
              <a:rPr lang="en-US" dirty="0"/>
              <a:t>How can an actual balance, such as this virtual one, help show that equal means the same as? How can you use it to teach balancing equations? </a:t>
            </a:r>
          </a:p>
        </p:txBody>
      </p:sp>
      <p:pic>
        <p:nvPicPr>
          <p:cNvPr id="6" name="Picture 5" descr="A virtual image of a balance from https://www.didax.com/apps/math-balance/. On the left side, weights are hanging from the numbers 5, 3, and 1. On the right side, a weight is hanging from the number 9. ">
            <a:extLst>
              <a:ext uri="{FF2B5EF4-FFF2-40B4-BE49-F238E27FC236}">
                <a16:creationId xmlns:a16="http://schemas.microsoft.com/office/drawing/2014/main" id="{E3DD30DF-4FC1-5D16-ED9D-A5685F325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199" y="1741004"/>
            <a:ext cx="5710767" cy="2783998"/>
          </a:xfrm>
          <a:prstGeom prst="rect">
            <a:avLst/>
          </a:prstGeom>
          <a:noFill/>
        </p:spPr>
      </p:pic>
      <p:sp>
        <p:nvSpPr>
          <p:cNvPr id="4" name="Slide Number Placeholder 3">
            <a:extLst>
              <a:ext uri="{FF2B5EF4-FFF2-40B4-BE49-F238E27FC236}">
                <a16:creationId xmlns:a16="http://schemas.microsoft.com/office/drawing/2014/main" id="{BF29D864-A3F2-B139-29B1-B0CE78B98746}"/>
              </a:ext>
            </a:extLst>
          </p:cNvPr>
          <p:cNvSpPr>
            <a:spLocks noGrp="1"/>
          </p:cNvSpPr>
          <p:nvPr>
            <p:ph type="sldNum" sz="quarter" idx="12"/>
          </p:nvPr>
        </p:nvSpPr>
        <p:spPr>
          <a:xfrm>
            <a:off x="0" y="6349867"/>
            <a:ext cx="666427" cy="365125"/>
          </a:xfrm>
        </p:spPr>
        <p:txBody>
          <a:bodyPr wrap="none">
            <a:normAutofit/>
          </a:bodyPr>
          <a:lstStyle/>
          <a:p>
            <a:pPr>
              <a:spcAft>
                <a:spcPts val="600"/>
              </a:spcAft>
            </a:pPr>
            <a:fld id="{F3477EC8-074D-41C4-94AE-E9EA7CEEA348}" type="slidenum">
              <a:rPr lang="en-US" smtClean="0"/>
              <a:pPr>
                <a:spcAft>
                  <a:spcPts val="600"/>
                </a:spcAft>
              </a:pPr>
              <a:t>37</a:t>
            </a:fld>
            <a:endParaRPr lang="en-US" dirty="0"/>
          </a:p>
        </p:txBody>
      </p:sp>
      <p:sp>
        <p:nvSpPr>
          <p:cNvPr id="7" name="TextBox 6">
            <a:extLst>
              <a:ext uri="{FF2B5EF4-FFF2-40B4-BE49-F238E27FC236}">
                <a16:creationId xmlns:a16="http://schemas.microsoft.com/office/drawing/2014/main" id="{9FABB037-5E17-5ECA-A880-1439969BBC9E}"/>
              </a:ext>
            </a:extLst>
          </p:cNvPr>
          <p:cNvSpPr txBox="1"/>
          <p:nvPr/>
        </p:nvSpPr>
        <p:spPr>
          <a:xfrm>
            <a:off x="6096000" y="4547219"/>
            <a:ext cx="2542684"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https://www.didax.com/apps/math-balance/</a:t>
            </a:r>
          </a:p>
        </p:txBody>
      </p:sp>
    </p:spTree>
    <p:extLst>
      <p:ext uri="{BB962C8B-B14F-4D97-AF65-F5344CB8AC3E}">
        <p14:creationId xmlns:p14="http://schemas.microsoft.com/office/powerpoint/2010/main" val="2184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BC43-4622-25CE-1555-6DAE72D80EB2}"/>
              </a:ext>
            </a:extLst>
          </p:cNvPr>
          <p:cNvSpPr>
            <a:spLocks noGrp="1"/>
          </p:cNvSpPr>
          <p:nvPr>
            <p:ph type="title"/>
          </p:nvPr>
        </p:nvSpPr>
        <p:spPr/>
        <p:txBody>
          <a:bodyPr/>
          <a:lstStyle/>
          <a:p>
            <a:r>
              <a:rPr lang="en-US" dirty="0"/>
              <a:t>Using Algebra Tiles to Illustrate Expressions and Equations</a:t>
            </a:r>
          </a:p>
        </p:txBody>
      </p:sp>
      <p:sp>
        <p:nvSpPr>
          <p:cNvPr id="13" name="TextBox 12">
            <a:extLst>
              <a:ext uri="{FF2B5EF4-FFF2-40B4-BE49-F238E27FC236}">
                <a16:creationId xmlns:a16="http://schemas.microsoft.com/office/drawing/2014/main" id="{9C43EE30-9B3B-1644-408D-C850AD573327}"/>
              </a:ext>
            </a:extLst>
          </p:cNvPr>
          <p:cNvSpPr txBox="1"/>
          <p:nvPr/>
        </p:nvSpPr>
        <p:spPr>
          <a:xfrm>
            <a:off x="998176" y="6137682"/>
            <a:ext cx="4530271"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chemeClr val="tx2"/>
                </a:solidFill>
                <a:latin typeface="Calibri" panose="020F0502020204030204" pitchFamily="34" charset="0"/>
                <a:cs typeface="Calibri" panose="020F0502020204030204" pitchFamily="34" charset="0"/>
              </a:rPr>
              <a:t>(Balka &amp; Boswell, 2017)</a:t>
            </a:r>
          </a:p>
        </p:txBody>
      </p:sp>
      <p:pic>
        <p:nvPicPr>
          <p:cNvPr id="3" name="Picture 2" descr="The figure shows two large square tiles, labeled x to the power of 2 and negative x to the power of 2. Next are two rectangles labeled x y and negative x y. Finally, there are 2 small squares (also referred to as the unit piece, 1) labeled y to the power of 2 and negative y to the power of 2.">
            <a:extLst>
              <a:ext uri="{FF2B5EF4-FFF2-40B4-BE49-F238E27FC236}">
                <a16:creationId xmlns:a16="http://schemas.microsoft.com/office/drawing/2014/main" id="{CBF029DD-666B-418E-A090-38B8B362C65F}"/>
              </a:ext>
            </a:extLst>
          </p:cNvPr>
          <p:cNvPicPr>
            <a:picLocks noChangeAspect="1"/>
          </p:cNvPicPr>
          <p:nvPr/>
        </p:nvPicPr>
        <p:blipFill>
          <a:blip r:embed="rId3"/>
          <a:stretch>
            <a:fillRect/>
          </a:stretch>
        </p:blipFill>
        <p:spPr>
          <a:xfrm>
            <a:off x="1642486" y="1893839"/>
            <a:ext cx="8907028" cy="3724979"/>
          </a:xfrm>
          <a:prstGeom prst="rect">
            <a:avLst/>
          </a:prstGeom>
        </p:spPr>
      </p:pic>
    </p:spTree>
    <p:extLst>
      <p:ext uri="{BB962C8B-B14F-4D97-AF65-F5344CB8AC3E}">
        <p14:creationId xmlns:p14="http://schemas.microsoft.com/office/powerpoint/2010/main" val="3638277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38C30-8C11-F32E-2DBE-5B86E219386E}"/>
              </a:ext>
            </a:extLst>
          </p:cNvPr>
          <p:cNvSpPr>
            <a:spLocks noGrp="1"/>
          </p:cNvSpPr>
          <p:nvPr>
            <p:ph type="title"/>
          </p:nvPr>
        </p:nvSpPr>
        <p:spPr/>
        <p:txBody>
          <a:bodyPr/>
          <a:lstStyle/>
          <a:p>
            <a:r>
              <a:rPr lang="en-US" dirty="0"/>
              <a:t>Modeling With Tiles</a:t>
            </a:r>
          </a:p>
        </p:txBody>
      </p:sp>
      <p:sp>
        <p:nvSpPr>
          <p:cNvPr id="3" name="Content Placeholder 2">
            <a:extLst>
              <a:ext uri="{FF2B5EF4-FFF2-40B4-BE49-F238E27FC236}">
                <a16:creationId xmlns:a16="http://schemas.microsoft.com/office/drawing/2014/main" id="{61E55DEB-A004-5FF3-5D1E-03ADBBB6AA16}"/>
              </a:ext>
            </a:extLst>
          </p:cNvPr>
          <p:cNvSpPr>
            <a:spLocks noGrp="1"/>
          </p:cNvSpPr>
          <p:nvPr>
            <p:ph idx="1"/>
          </p:nvPr>
        </p:nvSpPr>
        <p:spPr/>
        <p:txBody>
          <a:bodyPr/>
          <a:lstStyle/>
          <a:p>
            <a:pPr marL="0" indent="0">
              <a:buNone/>
            </a:pPr>
            <a:r>
              <a:rPr lang="en-US" dirty="0"/>
              <a:t>What polynomials are represented? </a:t>
            </a:r>
          </a:p>
        </p:txBody>
      </p:sp>
      <p:pic>
        <p:nvPicPr>
          <p:cNvPr id="22" name="Picture 21" descr="1. A figure showing two large squares, two rectangles, and one small square: 2 x to the power of 2 + (minus 2 x y) + y to the power of 2. ">
            <a:extLst>
              <a:ext uri="{FF2B5EF4-FFF2-40B4-BE49-F238E27FC236}">
                <a16:creationId xmlns:a16="http://schemas.microsoft.com/office/drawing/2014/main" id="{3DCB141F-8A82-48A9-A9C3-D3BD75E2215A}"/>
              </a:ext>
            </a:extLst>
          </p:cNvPr>
          <p:cNvPicPr>
            <a:picLocks noChangeAspect="1"/>
          </p:cNvPicPr>
          <p:nvPr/>
        </p:nvPicPr>
        <p:blipFill>
          <a:blip r:embed="rId3"/>
          <a:stretch>
            <a:fillRect/>
          </a:stretch>
        </p:blipFill>
        <p:spPr>
          <a:xfrm>
            <a:off x="1614026" y="2396591"/>
            <a:ext cx="8321761" cy="1652159"/>
          </a:xfrm>
          <a:prstGeom prst="rect">
            <a:avLst/>
          </a:prstGeom>
        </p:spPr>
      </p:pic>
      <p:pic>
        <p:nvPicPr>
          <p:cNvPr id="23" name="Picture 22" descr="2. A figure showing 1 large square, three rectangles, and five small squares: x to the power of 2 + 3 x y + 5y to the power of 2.">
            <a:extLst>
              <a:ext uri="{FF2B5EF4-FFF2-40B4-BE49-F238E27FC236}">
                <a16:creationId xmlns:a16="http://schemas.microsoft.com/office/drawing/2014/main" id="{8C0CFF70-F862-4F7E-9739-6D69EE03FAA6}"/>
              </a:ext>
            </a:extLst>
          </p:cNvPr>
          <p:cNvPicPr>
            <a:picLocks noChangeAspect="1"/>
          </p:cNvPicPr>
          <p:nvPr/>
        </p:nvPicPr>
        <p:blipFill>
          <a:blip r:embed="rId4"/>
          <a:stretch>
            <a:fillRect/>
          </a:stretch>
        </p:blipFill>
        <p:spPr>
          <a:xfrm>
            <a:off x="2654477" y="4380058"/>
            <a:ext cx="7632854" cy="1902117"/>
          </a:xfrm>
          <a:prstGeom prst="rect">
            <a:avLst/>
          </a:prstGeom>
        </p:spPr>
      </p:pic>
    </p:spTree>
    <p:extLst>
      <p:ext uri="{BB962C8B-B14F-4D97-AF65-F5344CB8AC3E}">
        <p14:creationId xmlns:p14="http://schemas.microsoft.com/office/powerpoint/2010/main" val="12371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4C7FB-53B0-2C4F-8F10-2475391B8C2A}"/>
              </a:ext>
            </a:extLst>
          </p:cNvPr>
          <p:cNvSpPr>
            <a:spLocks noGrp="1"/>
          </p:cNvSpPr>
          <p:nvPr>
            <p:ph type="title"/>
          </p:nvPr>
        </p:nvSpPr>
        <p:spPr>
          <a:xfrm>
            <a:off x="916518" y="266980"/>
            <a:ext cx="10966449" cy="1107996"/>
          </a:xfrm>
        </p:spPr>
        <p:txBody>
          <a:bodyPr/>
          <a:lstStyle/>
          <a:p>
            <a:r>
              <a:rPr lang="en-US" dirty="0"/>
              <a:t>National Mathematics Trends: National Assessment of Educational Progress Grade 4</a:t>
            </a:r>
          </a:p>
        </p:txBody>
      </p:sp>
      <p:pic>
        <p:nvPicPr>
          <p:cNvPr id="6" name="Picture 5" descr="NAEP Results 2003-2019. Line graph showing the difference in students with and without disabilities. A significant gap exists between scores of fourth-grade students with and without disabilities on the NAEP. Most students with disabilities score at the basic level; those without disabilities score at almost the proficient level. This gap has not decreased across time and, in fact, has increased (significant difference of 31 points).  ">
            <a:extLst>
              <a:ext uri="{FF2B5EF4-FFF2-40B4-BE49-F238E27FC236}">
                <a16:creationId xmlns:a16="http://schemas.microsoft.com/office/drawing/2014/main" id="{7ACB055A-91E0-42FA-A60C-1BBFD8EFA9BD}"/>
              </a:ext>
            </a:extLst>
          </p:cNvPr>
          <p:cNvPicPr>
            <a:picLocks noChangeAspect="1"/>
          </p:cNvPicPr>
          <p:nvPr/>
        </p:nvPicPr>
        <p:blipFill>
          <a:blip r:embed="rId3"/>
          <a:stretch>
            <a:fillRect/>
          </a:stretch>
        </p:blipFill>
        <p:spPr>
          <a:xfrm>
            <a:off x="880424" y="1837758"/>
            <a:ext cx="10339712" cy="4279763"/>
          </a:xfrm>
          <a:prstGeom prst="rect">
            <a:avLst/>
          </a:prstGeom>
        </p:spPr>
      </p:pic>
      <p:sp>
        <p:nvSpPr>
          <p:cNvPr id="5" name="TextBox 4">
            <a:extLst>
              <a:ext uri="{FF2B5EF4-FFF2-40B4-BE49-F238E27FC236}">
                <a16:creationId xmlns:a16="http://schemas.microsoft.com/office/drawing/2014/main" id="{510911DA-5B1C-4500-9F13-F7D21FA593F2}"/>
              </a:ext>
            </a:extLst>
          </p:cNvPr>
          <p:cNvSpPr txBox="1"/>
          <p:nvPr/>
        </p:nvSpPr>
        <p:spPr>
          <a:xfrm>
            <a:off x="952500" y="6143992"/>
            <a:ext cx="2956259"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NAEP = National Assessment of Educational Progress.</a:t>
            </a:r>
          </a:p>
        </p:txBody>
      </p:sp>
    </p:spTree>
    <p:extLst>
      <p:ext uri="{BB962C8B-B14F-4D97-AF65-F5344CB8AC3E}">
        <p14:creationId xmlns:p14="http://schemas.microsoft.com/office/powerpoint/2010/main" val="228612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1CDB-4746-3B5A-9780-E06EEE9DBA52}"/>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356547FD-A660-C0EE-D6A0-F0735F0D2BAA}"/>
              </a:ext>
            </a:extLst>
          </p:cNvPr>
          <p:cNvSpPr>
            <a:spLocks noGrp="1"/>
          </p:cNvSpPr>
          <p:nvPr>
            <p:ph idx="1"/>
          </p:nvPr>
        </p:nvSpPr>
        <p:spPr/>
        <p:txBody>
          <a:bodyPr>
            <a:normAutofit fontScale="92500" lnSpcReduction="10000"/>
          </a:bodyPr>
          <a:lstStyle/>
          <a:p>
            <a:pPr marL="0" indent="0">
              <a:buNone/>
            </a:pPr>
            <a:r>
              <a:rPr lang="en-US" dirty="0"/>
              <a:t>Solve. Be prepared to share your thinking and how you solved.</a:t>
            </a:r>
          </a:p>
          <a:p>
            <a:pPr marL="0" indent="0" algn="ctr">
              <a:buNone/>
            </a:pPr>
            <a:r>
              <a:rPr lang="en-US" b="1" dirty="0"/>
              <a:t>Jessica makes clay bowls. The following equation relates the number of clay bowls, </a:t>
            </a:r>
            <a:r>
              <a:rPr lang="en-US" b="1" i="1" dirty="0"/>
              <a:t>n,</a:t>
            </a:r>
            <a:r>
              <a:rPr lang="en-US" b="1" dirty="0"/>
              <a:t> she makes and the total amount of money, </a:t>
            </a:r>
            <a:r>
              <a:rPr lang="en-US" b="1" i="1" dirty="0"/>
              <a:t>d</a:t>
            </a:r>
            <a:r>
              <a:rPr lang="en-US" b="1" dirty="0"/>
              <a:t>, in dollars, it costs her to make them.</a:t>
            </a:r>
          </a:p>
          <a:p>
            <a:pPr marL="0" indent="0" algn="ctr">
              <a:buNone/>
            </a:pPr>
            <a:r>
              <a:rPr lang="en-US" b="1" dirty="0"/>
              <a:t>  </a:t>
            </a:r>
            <a:r>
              <a:rPr lang="en-US" b="1" i="1" dirty="0"/>
              <a:t>d</a:t>
            </a:r>
            <a:r>
              <a:rPr lang="en-US" b="1" dirty="0"/>
              <a:t> = 375 + 50</a:t>
            </a:r>
            <a:r>
              <a:rPr lang="en-US" b="1" i="1" dirty="0"/>
              <a:t>n</a:t>
            </a:r>
          </a:p>
          <a:p>
            <a:pPr marL="0" indent="0" algn="ctr">
              <a:buNone/>
            </a:pPr>
            <a:r>
              <a:rPr lang="en-US" b="1" dirty="0"/>
              <a:t>Based on the equation, which of the following statements is true?</a:t>
            </a:r>
          </a:p>
          <a:p>
            <a:pPr marL="1714500" lvl="3" indent="-400050">
              <a:buAutoNum type="alphaUcPeriod"/>
            </a:pPr>
            <a:r>
              <a:rPr lang="en-US" dirty="0">
                <a:solidFill>
                  <a:srgbClr val="2B8378"/>
                </a:solidFill>
              </a:rPr>
              <a:t>Without making any clay bowls, Jessica’s total cost is $50.</a:t>
            </a:r>
          </a:p>
          <a:p>
            <a:pPr marL="1714500" lvl="3" indent="-400050">
              <a:buAutoNum type="alphaUcPeriod"/>
            </a:pPr>
            <a:r>
              <a:rPr lang="en-US" dirty="0">
                <a:solidFill>
                  <a:srgbClr val="2B8378"/>
                </a:solidFill>
              </a:rPr>
              <a:t>Without making any clay bowls, Jessica’s total cost is $375.</a:t>
            </a:r>
          </a:p>
          <a:p>
            <a:pPr marL="1714500" lvl="3" indent="-400050">
              <a:buAutoNum type="alphaUcPeriod"/>
            </a:pPr>
            <a:r>
              <a:rPr lang="en-US" dirty="0">
                <a:solidFill>
                  <a:srgbClr val="2B8378"/>
                </a:solidFill>
              </a:rPr>
              <a:t>Each clay bowl that Jessica makes decreases her total cost by $50.</a:t>
            </a:r>
          </a:p>
          <a:p>
            <a:pPr marL="1714500" lvl="3" indent="-400050">
              <a:buAutoNum type="alphaUcPeriod"/>
            </a:pPr>
            <a:r>
              <a:rPr lang="en-US" dirty="0">
                <a:solidFill>
                  <a:srgbClr val="2B8378"/>
                </a:solidFill>
              </a:rPr>
              <a:t>Each clay bowl that Jessica makes increases her total cost by $375.</a:t>
            </a:r>
          </a:p>
          <a:p>
            <a:pPr marL="1714500" lvl="3" indent="-400050">
              <a:buAutoNum type="alphaUcPeriod"/>
            </a:pPr>
            <a:r>
              <a:rPr lang="en-US" dirty="0">
                <a:solidFill>
                  <a:srgbClr val="2B8378"/>
                </a:solidFill>
              </a:rPr>
              <a:t>Each clay bowl that Jessica makes costs $425.</a:t>
            </a:r>
          </a:p>
        </p:txBody>
      </p:sp>
    </p:spTree>
    <p:extLst>
      <p:ext uri="{BB962C8B-B14F-4D97-AF65-F5344CB8AC3E}">
        <p14:creationId xmlns:p14="http://schemas.microsoft.com/office/powerpoint/2010/main" val="1869075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F156-C3CC-D741-D443-2F932EC81BD5}"/>
              </a:ext>
            </a:extLst>
          </p:cNvPr>
          <p:cNvSpPr>
            <a:spLocks noGrp="1"/>
          </p:cNvSpPr>
          <p:nvPr>
            <p:ph type="title"/>
          </p:nvPr>
        </p:nvSpPr>
        <p:spPr>
          <a:xfrm>
            <a:off x="916518" y="266980"/>
            <a:ext cx="10966449" cy="1107996"/>
          </a:xfrm>
        </p:spPr>
        <p:txBody>
          <a:bodyPr/>
          <a:lstStyle/>
          <a:p>
            <a:r>
              <a:rPr lang="en-US" dirty="0"/>
              <a:t>Putting It Together: Expressions and Equations </a:t>
            </a:r>
            <a:br>
              <a:rPr lang="en-US" dirty="0"/>
            </a:br>
            <a:r>
              <a:rPr lang="en-US" dirty="0"/>
              <a:t>Grade 6 Example</a:t>
            </a:r>
          </a:p>
        </p:txBody>
      </p:sp>
      <p:sp>
        <p:nvSpPr>
          <p:cNvPr id="3" name="Content Placeholder 2">
            <a:extLst>
              <a:ext uri="{FF2B5EF4-FFF2-40B4-BE49-F238E27FC236}">
                <a16:creationId xmlns:a16="http://schemas.microsoft.com/office/drawing/2014/main" id="{A717826B-9AE0-0EA3-8E22-C8D2AA92A986}"/>
              </a:ext>
            </a:extLst>
          </p:cNvPr>
          <p:cNvSpPr>
            <a:spLocks noGrp="1"/>
          </p:cNvSpPr>
          <p:nvPr>
            <p:ph sz="quarter" idx="12"/>
          </p:nvPr>
        </p:nvSpPr>
        <p:spPr/>
        <p:txBody>
          <a:bodyPr>
            <a:normAutofit/>
          </a:bodyPr>
          <a:lstStyle/>
          <a:p>
            <a:r>
              <a:rPr lang="en-US" dirty="0"/>
              <a:t>In grade-level teams,</a:t>
            </a:r>
          </a:p>
          <a:p>
            <a:pPr lvl="1"/>
            <a:r>
              <a:rPr lang="en-US" dirty="0"/>
              <a:t>review the standards for </a:t>
            </a:r>
            <a:r>
              <a:rPr lang="en-US" i="1" dirty="0"/>
              <a:t>Expressions and Equations</a:t>
            </a:r>
            <a:r>
              <a:rPr lang="en-US" dirty="0"/>
              <a:t>;</a:t>
            </a:r>
          </a:p>
          <a:p>
            <a:pPr lvl="1"/>
            <a:r>
              <a:rPr lang="en-US" dirty="0"/>
              <a:t>identify the key prerequisite skills needed; and</a:t>
            </a:r>
          </a:p>
          <a:p>
            <a:pPr lvl="1"/>
            <a:r>
              <a:rPr lang="en-US" dirty="0"/>
              <a:t>identify the standards that could benefit from the C-R-A approach to instruction.</a:t>
            </a:r>
          </a:p>
        </p:txBody>
      </p:sp>
      <p:sp>
        <p:nvSpPr>
          <p:cNvPr id="5" name="Content Placeholder 4">
            <a:extLst>
              <a:ext uri="{FF2B5EF4-FFF2-40B4-BE49-F238E27FC236}">
                <a16:creationId xmlns:a16="http://schemas.microsoft.com/office/drawing/2014/main" id="{8BBC47CE-A647-27EE-B701-AA21A27FF9AB}"/>
              </a:ext>
            </a:extLst>
          </p:cNvPr>
          <p:cNvSpPr>
            <a:spLocks noGrp="1"/>
          </p:cNvSpPr>
          <p:nvPr>
            <p:ph sz="quarter" idx="13"/>
          </p:nvPr>
        </p:nvSpPr>
        <p:spPr/>
        <p:txBody>
          <a:bodyPr>
            <a:normAutofit lnSpcReduction="10000"/>
          </a:bodyPr>
          <a:lstStyle/>
          <a:p>
            <a:r>
              <a:rPr lang="en-US" dirty="0"/>
              <a:t>Overarching standards (all have substandards)</a:t>
            </a:r>
          </a:p>
          <a:p>
            <a:pPr lvl="1"/>
            <a:r>
              <a:rPr lang="en-US" dirty="0"/>
              <a:t>apply and extend previous understandings of arithmetic to algebraic expressions;</a:t>
            </a:r>
          </a:p>
          <a:p>
            <a:pPr lvl="1"/>
            <a:r>
              <a:rPr lang="en-US" dirty="0"/>
              <a:t>reason about and solve one-variable equations and inequalities; and</a:t>
            </a:r>
          </a:p>
          <a:p>
            <a:pPr lvl="1"/>
            <a:r>
              <a:rPr lang="en-US" dirty="0"/>
              <a:t>represent and analyze quantitative relationships between dependent and independent variables.</a:t>
            </a:r>
          </a:p>
        </p:txBody>
      </p:sp>
      <p:sp>
        <p:nvSpPr>
          <p:cNvPr id="6" name="TextBox 5">
            <a:extLst>
              <a:ext uri="{FF2B5EF4-FFF2-40B4-BE49-F238E27FC236}">
                <a16:creationId xmlns:a16="http://schemas.microsoft.com/office/drawing/2014/main" id="{3934BBD3-F718-7950-E725-3F79A6A9D125}"/>
              </a:ext>
            </a:extLst>
          </p:cNvPr>
          <p:cNvSpPr txBox="1"/>
          <p:nvPr/>
        </p:nvSpPr>
        <p:spPr>
          <a:xfrm>
            <a:off x="7992212" y="6184513"/>
            <a:ext cx="3283271" cy="276999"/>
          </a:xfrm>
          <a:prstGeom prst="rect">
            <a:avLst/>
          </a:prstGeom>
          <a:noFill/>
        </p:spPr>
        <p:txBody>
          <a:bodyPr wrap="none" rtlCol="0">
            <a:spAutoFit/>
          </a:bodyPr>
          <a:lstStyle/>
          <a:p>
            <a:r>
              <a:rPr lang="en-US" sz="1200" dirty="0"/>
              <a:t>Common Core State Standards: Mathematics</a:t>
            </a:r>
          </a:p>
        </p:txBody>
      </p:sp>
    </p:spTree>
    <p:extLst>
      <p:ext uri="{BB962C8B-B14F-4D97-AF65-F5344CB8AC3E}">
        <p14:creationId xmlns:p14="http://schemas.microsoft.com/office/powerpoint/2010/main" val="296249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0577-6A97-CC4B-8B64-EEAAA67CA8F1}"/>
              </a:ext>
            </a:extLst>
          </p:cNvPr>
          <p:cNvSpPr>
            <a:spLocks noGrp="1"/>
          </p:cNvSpPr>
          <p:nvPr>
            <p:ph type="ctrTitle"/>
          </p:nvPr>
        </p:nvSpPr>
        <p:spPr/>
        <p:txBody>
          <a:bodyPr/>
          <a:lstStyle/>
          <a:p>
            <a:r>
              <a:rPr lang="en-US" dirty="0"/>
              <a:t>Instructional Planning and Scaffolding </a:t>
            </a:r>
          </a:p>
        </p:txBody>
      </p:sp>
      <p:sp>
        <p:nvSpPr>
          <p:cNvPr id="3" name="Subtitle 2">
            <a:extLst>
              <a:ext uri="{FF2B5EF4-FFF2-40B4-BE49-F238E27FC236}">
                <a16:creationId xmlns:a16="http://schemas.microsoft.com/office/drawing/2014/main" id="{1E0157B8-341A-B6F8-9096-BB5074E65B7C}"/>
              </a:ext>
            </a:extLst>
          </p:cNvPr>
          <p:cNvSpPr>
            <a:spLocks noGrp="1"/>
          </p:cNvSpPr>
          <p:nvPr>
            <p:ph type="subTitle" idx="1"/>
          </p:nvPr>
        </p:nvSpPr>
        <p:spPr/>
        <p:txBody>
          <a:bodyPr/>
          <a:lstStyle/>
          <a:p>
            <a:r>
              <a:rPr lang="en-US" dirty="0"/>
              <a:t>Supporting Students Who Struggle</a:t>
            </a:r>
          </a:p>
        </p:txBody>
      </p:sp>
      <p:sp>
        <p:nvSpPr>
          <p:cNvPr id="4" name="Slide Number Placeholder 3">
            <a:extLst>
              <a:ext uri="{FF2B5EF4-FFF2-40B4-BE49-F238E27FC236}">
                <a16:creationId xmlns:a16="http://schemas.microsoft.com/office/drawing/2014/main" id="{6D002636-A3D2-44D4-9070-F1C95A21CE41}"/>
              </a:ext>
            </a:extLst>
          </p:cNvPr>
          <p:cNvSpPr>
            <a:spLocks noGrp="1"/>
          </p:cNvSpPr>
          <p:nvPr>
            <p:ph type="sldNum" sz="quarter" idx="4"/>
          </p:nvPr>
        </p:nvSpPr>
        <p:spPr/>
        <p:txBody>
          <a:bodyPr/>
          <a:lstStyle/>
          <a:p>
            <a:pPr algn="r"/>
            <a:fld id="{F3477EC8-074D-41C4-94AE-E9EA7CEEA348}" type="slidenum">
              <a:rPr lang="en-US" smtClean="0"/>
              <a:pPr algn="r"/>
              <a:t>42</a:t>
            </a:fld>
            <a:endParaRPr lang="en-US" dirty="0"/>
          </a:p>
        </p:txBody>
      </p:sp>
    </p:spTree>
    <p:extLst>
      <p:ext uri="{BB962C8B-B14F-4D97-AF65-F5344CB8AC3E}">
        <p14:creationId xmlns:p14="http://schemas.microsoft.com/office/powerpoint/2010/main" val="1289835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21DE3-76E9-C24D-9DF3-A072D409EA4D}"/>
              </a:ext>
            </a:extLst>
          </p:cNvPr>
          <p:cNvSpPr>
            <a:spLocks noGrp="1"/>
          </p:cNvSpPr>
          <p:nvPr>
            <p:ph type="title"/>
          </p:nvPr>
        </p:nvSpPr>
        <p:spPr/>
        <p:txBody>
          <a:bodyPr/>
          <a:lstStyle/>
          <a:p>
            <a:r>
              <a:rPr lang="en-US" dirty="0"/>
              <a:t>Supporting Students Who Struggle </a:t>
            </a:r>
          </a:p>
        </p:txBody>
      </p:sp>
      <p:sp>
        <p:nvSpPr>
          <p:cNvPr id="3" name="Content Placeholder 2">
            <a:extLst>
              <a:ext uri="{FF2B5EF4-FFF2-40B4-BE49-F238E27FC236}">
                <a16:creationId xmlns:a16="http://schemas.microsoft.com/office/drawing/2014/main" id="{65E421A6-9610-8B48-87D0-5882BF14D67D}"/>
              </a:ext>
            </a:extLst>
          </p:cNvPr>
          <p:cNvSpPr>
            <a:spLocks noGrp="1"/>
          </p:cNvSpPr>
          <p:nvPr>
            <p:ph idx="1"/>
          </p:nvPr>
        </p:nvSpPr>
        <p:spPr/>
        <p:txBody>
          <a:bodyPr/>
          <a:lstStyle/>
          <a:p>
            <a:r>
              <a:rPr lang="en-US" dirty="0"/>
              <a:t>Students who struggle often will need scaffolds and may need concrete or pictorial representations longer than peers.</a:t>
            </a:r>
          </a:p>
          <a:p>
            <a:r>
              <a:rPr lang="en-US" dirty="0"/>
              <a:t>The types of scaffolds include multiple means of</a:t>
            </a:r>
          </a:p>
          <a:p>
            <a:pPr lvl="1"/>
            <a:r>
              <a:rPr lang="en-US" dirty="0"/>
              <a:t>engagement (the </a:t>
            </a:r>
            <a:r>
              <a:rPr lang="en-US" i="1" dirty="0"/>
              <a:t>why</a:t>
            </a:r>
            <a:r>
              <a:rPr lang="en-US" dirty="0"/>
              <a:t> of learning);</a:t>
            </a:r>
          </a:p>
          <a:p>
            <a:pPr lvl="1"/>
            <a:r>
              <a:rPr lang="en-US" dirty="0"/>
              <a:t>representations (the </a:t>
            </a:r>
            <a:r>
              <a:rPr lang="en-US" i="1" dirty="0"/>
              <a:t>what</a:t>
            </a:r>
            <a:r>
              <a:rPr lang="en-US" dirty="0"/>
              <a:t> of learning); and</a:t>
            </a:r>
          </a:p>
          <a:p>
            <a:pPr lvl="1"/>
            <a:r>
              <a:rPr lang="en-US" dirty="0"/>
              <a:t>action and expression (the </a:t>
            </a:r>
            <a:r>
              <a:rPr lang="en-US" i="1" dirty="0"/>
              <a:t>how</a:t>
            </a:r>
            <a:r>
              <a:rPr lang="en-US" dirty="0"/>
              <a:t> of learning).</a:t>
            </a:r>
          </a:p>
        </p:txBody>
      </p:sp>
    </p:spTree>
    <p:extLst>
      <p:ext uri="{BB962C8B-B14F-4D97-AF65-F5344CB8AC3E}">
        <p14:creationId xmlns:p14="http://schemas.microsoft.com/office/powerpoint/2010/main" val="159987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FDBB0-3ED3-EFF2-C9DA-78F017B45C0E}"/>
              </a:ext>
            </a:extLst>
          </p:cNvPr>
          <p:cNvSpPr>
            <a:spLocks noGrp="1"/>
          </p:cNvSpPr>
          <p:nvPr>
            <p:ph type="title"/>
          </p:nvPr>
        </p:nvSpPr>
        <p:spPr>
          <a:xfrm>
            <a:off x="916518" y="820978"/>
            <a:ext cx="10966449" cy="553998"/>
          </a:xfrm>
        </p:spPr>
        <p:txBody>
          <a:bodyPr/>
          <a:lstStyle/>
          <a:p>
            <a:r>
              <a:rPr lang="en-US" dirty="0"/>
              <a:t>Types of Scaffolds</a:t>
            </a:r>
          </a:p>
        </p:txBody>
      </p:sp>
      <p:sp>
        <p:nvSpPr>
          <p:cNvPr id="3" name="Content Placeholder 2">
            <a:extLst>
              <a:ext uri="{FF2B5EF4-FFF2-40B4-BE49-F238E27FC236}">
                <a16:creationId xmlns:a16="http://schemas.microsoft.com/office/drawing/2014/main" id="{28E936B7-FE1C-B006-3865-26302C3D8139}"/>
              </a:ext>
            </a:extLst>
          </p:cNvPr>
          <p:cNvSpPr>
            <a:spLocks noGrp="1"/>
          </p:cNvSpPr>
          <p:nvPr>
            <p:ph idx="1"/>
          </p:nvPr>
        </p:nvSpPr>
        <p:spPr/>
        <p:txBody>
          <a:bodyPr>
            <a:normAutofit/>
          </a:bodyPr>
          <a:lstStyle/>
          <a:p>
            <a:pPr>
              <a:lnSpc>
                <a:spcPct val="122000"/>
              </a:lnSpc>
            </a:pPr>
            <a:r>
              <a:rPr lang="en-US" b="1" dirty="0">
                <a:cs typeface="Calibri"/>
              </a:rPr>
              <a:t>Teacher and Peer Scaffolds: </a:t>
            </a:r>
            <a:r>
              <a:rPr lang="en-US" dirty="0">
                <a:cs typeface="Calibri"/>
              </a:rPr>
              <a:t>Increase support when new concepts are introduced. Gradually fade support.</a:t>
            </a:r>
          </a:p>
          <a:p>
            <a:pPr>
              <a:lnSpc>
                <a:spcPct val="122000"/>
              </a:lnSpc>
            </a:pPr>
            <a:r>
              <a:rPr lang="en-US" b="1" dirty="0">
                <a:cs typeface="Calibri"/>
              </a:rPr>
              <a:t>Content Scaffolds:</a:t>
            </a:r>
            <a:r>
              <a:rPr lang="en-US" dirty="0">
                <a:cs typeface="Calibri"/>
              </a:rPr>
              <a:t> Easier concepts or skills are introduced first. Consider the use of mathematical trajectories to target prerequisite skills.</a:t>
            </a:r>
            <a:endParaRPr lang="en-US" sz="2400" dirty="0">
              <a:cs typeface="Calibri"/>
            </a:endParaRPr>
          </a:p>
          <a:p>
            <a:pPr>
              <a:lnSpc>
                <a:spcPct val="122000"/>
              </a:lnSpc>
            </a:pPr>
            <a:r>
              <a:rPr lang="en-US" b="1" dirty="0">
                <a:cs typeface="Calibri"/>
              </a:rPr>
              <a:t>Task Scaffolds:</a:t>
            </a:r>
            <a:r>
              <a:rPr lang="en-US" dirty="0">
                <a:cs typeface="Calibri"/>
              </a:rPr>
              <a:t> Build from easier to more difficult tasks or add concrete materials or visuals to decrease the difficulty level.</a:t>
            </a:r>
          </a:p>
          <a:p>
            <a:pPr>
              <a:lnSpc>
                <a:spcPct val="122000"/>
              </a:lnSpc>
            </a:pPr>
            <a:r>
              <a:rPr lang="en-US" b="1" dirty="0">
                <a:cs typeface="Calibri"/>
              </a:rPr>
              <a:t>Material scaffolding: </a:t>
            </a:r>
            <a:r>
              <a:rPr lang="en-US" dirty="0">
                <a:cs typeface="Calibri"/>
              </a:rPr>
              <a:t>Offer a variety of materials to support student thinking. </a:t>
            </a:r>
          </a:p>
        </p:txBody>
      </p:sp>
    </p:spTree>
    <p:extLst>
      <p:ext uri="{BB962C8B-B14F-4D97-AF65-F5344CB8AC3E}">
        <p14:creationId xmlns:p14="http://schemas.microsoft.com/office/powerpoint/2010/main" val="3317813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C3F-21D7-644D-93A0-035C1418A1EB}"/>
              </a:ext>
            </a:extLst>
          </p:cNvPr>
          <p:cNvSpPr>
            <a:spLocks noGrp="1"/>
          </p:cNvSpPr>
          <p:nvPr>
            <p:ph type="title"/>
          </p:nvPr>
        </p:nvSpPr>
        <p:spPr/>
        <p:txBody>
          <a:bodyPr/>
          <a:lstStyle/>
          <a:p>
            <a:r>
              <a:rPr lang="en-US" dirty="0"/>
              <a:t>Mathematics-Specific Evidence-Based Practices</a:t>
            </a:r>
          </a:p>
        </p:txBody>
      </p:sp>
      <p:sp>
        <p:nvSpPr>
          <p:cNvPr id="4" name="Text Placeholder 3">
            <a:extLst>
              <a:ext uri="{FF2B5EF4-FFF2-40B4-BE49-F238E27FC236}">
                <a16:creationId xmlns:a16="http://schemas.microsoft.com/office/drawing/2014/main" id="{C585C9E8-447F-7D4A-9D67-DE148E770E62}"/>
              </a:ext>
            </a:extLst>
          </p:cNvPr>
          <p:cNvSpPr>
            <a:spLocks noGrp="1"/>
          </p:cNvSpPr>
          <p:nvPr>
            <p:ph type="body" sz="quarter" idx="16"/>
          </p:nvPr>
        </p:nvSpPr>
        <p:spPr>
          <a:xfrm>
            <a:off x="1072975" y="6074598"/>
            <a:ext cx="3775249" cy="266984"/>
          </a:xfrm>
        </p:spPr>
        <p:txBody>
          <a:bodyPr/>
          <a:lstStyle/>
          <a:p>
            <a:r>
              <a:rPr lang="en-US" dirty="0">
                <a:solidFill>
                  <a:schemeClr val="tx2"/>
                </a:solidFill>
              </a:rPr>
              <a:t>(Fuchs et al., 2021)</a:t>
            </a:r>
          </a:p>
        </p:txBody>
      </p:sp>
      <p:pic>
        <p:nvPicPr>
          <p:cNvPr id="5" name="Picture 4" descr="A figure of interconnecting circles to illustrate evidence-based practices. The circles are labeled (from left to right) systematic instruction, precise mathematical language, multiple representations, number lines, word problems, and timed activities. ">
            <a:extLst>
              <a:ext uri="{FF2B5EF4-FFF2-40B4-BE49-F238E27FC236}">
                <a16:creationId xmlns:a16="http://schemas.microsoft.com/office/drawing/2014/main" id="{54A4A192-EC07-4E0B-ACB2-E1926E53D0C3}"/>
              </a:ext>
            </a:extLst>
          </p:cNvPr>
          <p:cNvPicPr>
            <a:picLocks noChangeAspect="1"/>
          </p:cNvPicPr>
          <p:nvPr/>
        </p:nvPicPr>
        <p:blipFill>
          <a:blip r:embed="rId3"/>
          <a:stretch>
            <a:fillRect/>
          </a:stretch>
        </p:blipFill>
        <p:spPr>
          <a:xfrm>
            <a:off x="414035" y="2282852"/>
            <a:ext cx="11363929" cy="2292295"/>
          </a:xfrm>
          <a:prstGeom prst="rect">
            <a:avLst/>
          </a:prstGeom>
        </p:spPr>
      </p:pic>
    </p:spTree>
    <p:extLst>
      <p:ext uri="{BB962C8B-B14F-4D97-AF65-F5344CB8AC3E}">
        <p14:creationId xmlns:p14="http://schemas.microsoft.com/office/powerpoint/2010/main" val="2859115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04BBD-FA68-C240-92A4-565DA93D85AE}"/>
              </a:ext>
            </a:extLst>
          </p:cNvPr>
          <p:cNvSpPr>
            <a:spLocks noGrp="1"/>
          </p:cNvSpPr>
          <p:nvPr>
            <p:ph type="title"/>
          </p:nvPr>
        </p:nvSpPr>
        <p:spPr>
          <a:xfrm>
            <a:off x="916518" y="266980"/>
            <a:ext cx="10966449" cy="1107996"/>
          </a:xfrm>
        </p:spPr>
        <p:txBody>
          <a:bodyPr/>
          <a:lstStyle/>
          <a:p>
            <a:r>
              <a:rPr lang="en-US" dirty="0"/>
              <a:t>Connection Between Scaffolds and Evidence-Based Practices</a:t>
            </a:r>
          </a:p>
        </p:txBody>
      </p:sp>
      <p:sp>
        <p:nvSpPr>
          <p:cNvPr id="3" name="Content Placeholder 2">
            <a:extLst>
              <a:ext uri="{FF2B5EF4-FFF2-40B4-BE49-F238E27FC236}">
                <a16:creationId xmlns:a16="http://schemas.microsoft.com/office/drawing/2014/main" id="{4F2614BB-8752-414A-B229-41CB573487E2}"/>
              </a:ext>
            </a:extLst>
          </p:cNvPr>
          <p:cNvSpPr>
            <a:spLocks noGrp="1"/>
          </p:cNvSpPr>
          <p:nvPr>
            <p:ph idx="1"/>
          </p:nvPr>
        </p:nvSpPr>
        <p:spPr/>
        <p:txBody>
          <a:bodyPr/>
          <a:lstStyle/>
          <a:p>
            <a:r>
              <a:rPr lang="en-US" dirty="0"/>
              <a:t>Scaffolding and embedding evidence-based practices should be included in the lesson plan, rather than reactive during the lesson. </a:t>
            </a:r>
          </a:p>
          <a:p>
            <a:r>
              <a:rPr lang="en-US" dirty="0"/>
              <a:t>Teachers should review data to determine what scaffolds students need and pair them with instructional strategies to increase conceptual understanding. </a:t>
            </a:r>
          </a:p>
          <a:p>
            <a:r>
              <a:rPr lang="en-US" dirty="0"/>
              <a:t>General and special educators collaborate so that SDI is part of each lesson, alongside scaffolds. </a:t>
            </a:r>
          </a:p>
        </p:txBody>
      </p:sp>
    </p:spTree>
    <p:extLst>
      <p:ext uri="{BB962C8B-B14F-4D97-AF65-F5344CB8AC3E}">
        <p14:creationId xmlns:p14="http://schemas.microsoft.com/office/powerpoint/2010/main" val="3426008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E979-DF35-33AD-ECD6-9F33E8CC3B88}"/>
              </a:ext>
            </a:extLst>
          </p:cNvPr>
          <p:cNvSpPr>
            <a:spLocks noGrp="1"/>
          </p:cNvSpPr>
          <p:nvPr>
            <p:ph type="title"/>
          </p:nvPr>
        </p:nvSpPr>
        <p:spPr/>
        <p:txBody>
          <a:bodyPr/>
          <a:lstStyle/>
          <a:p>
            <a:r>
              <a:rPr lang="en-US" dirty="0"/>
              <a:t>Trajectories, Scaffolds, and Lesson Planning</a:t>
            </a:r>
          </a:p>
        </p:txBody>
      </p:sp>
      <p:sp>
        <p:nvSpPr>
          <p:cNvPr id="3" name="Content Placeholder 2">
            <a:extLst>
              <a:ext uri="{FF2B5EF4-FFF2-40B4-BE49-F238E27FC236}">
                <a16:creationId xmlns:a16="http://schemas.microsoft.com/office/drawing/2014/main" id="{DC242A44-C90D-224D-50FB-762E7749977B}"/>
              </a:ext>
            </a:extLst>
          </p:cNvPr>
          <p:cNvSpPr>
            <a:spLocks noGrp="1"/>
          </p:cNvSpPr>
          <p:nvPr>
            <p:ph sz="quarter" idx="12"/>
          </p:nvPr>
        </p:nvSpPr>
        <p:spPr>
          <a:xfrm>
            <a:off x="916517" y="1612900"/>
            <a:ext cx="5325535" cy="4722813"/>
          </a:xfrm>
        </p:spPr>
        <p:txBody>
          <a:bodyPr>
            <a:normAutofit/>
          </a:bodyPr>
          <a:lstStyle/>
          <a:p>
            <a:pPr>
              <a:lnSpc>
                <a:spcPct val="105000"/>
              </a:lnSpc>
            </a:pPr>
            <a:r>
              <a:rPr lang="en-US" sz="2400" dirty="0"/>
              <a:t>First, divide into teams that include one person from each grade level.</a:t>
            </a:r>
          </a:p>
          <a:p>
            <a:pPr>
              <a:lnSpc>
                <a:spcPct val="105000"/>
              </a:lnSpc>
            </a:pPr>
            <a:r>
              <a:rPr lang="en-US" sz="2400" dirty="0"/>
              <a:t>Second, examine and compare the mathematical trajectories in expression and equations.</a:t>
            </a:r>
          </a:p>
          <a:p>
            <a:pPr lvl="1">
              <a:lnSpc>
                <a:spcPct val="105000"/>
              </a:lnSpc>
            </a:pPr>
            <a:r>
              <a:rPr lang="en-US" sz="2200" dirty="0"/>
              <a:t>How are skills linked?</a:t>
            </a:r>
          </a:p>
          <a:p>
            <a:pPr lvl="1">
              <a:lnSpc>
                <a:spcPct val="105000"/>
              </a:lnSpc>
            </a:pPr>
            <a:r>
              <a:rPr lang="en-US" sz="2200" dirty="0"/>
              <a:t>How are the skills taught across grade levels?</a:t>
            </a:r>
          </a:p>
          <a:p>
            <a:pPr lvl="1">
              <a:lnSpc>
                <a:spcPct val="105000"/>
              </a:lnSpc>
            </a:pPr>
            <a:r>
              <a:rPr lang="en-US" sz="2200" dirty="0"/>
              <a:t>Are there missing connections?</a:t>
            </a:r>
          </a:p>
        </p:txBody>
      </p:sp>
      <p:sp>
        <p:nvSpPr>
          <p:cNvPr id="5" name="Content Placeholder 4">
            <a:extLst>
              <a:ext uri="{FF2B5EF4-FFF2-40B4-BE49-F238E27FC236}">
                <a16:creationId xmlns:a16="http://schemas.microsoft.com/office/drawing/2014/main" id="{E9DF1CBF-B64D-64A2-02F7-54C65E506695}"/>
              </a:ext>
            </a:extLst>
          </p:cNvPr>
          <p:cNvSpPr>
            <a:spLocks noGrp="1"/>
          </p:cNvSpPr>
          <p:nvPr>
            <p:ph sz="quarter" idx="13"/>
          </p:nvPr>
        </p:nvSpPr>
        <p:spPr>
          <a:xfrm>
            <a:off x="6551085" y="1612900"/>
            <a:ext cx="5437715" cy="4748213"/>
          </a:xfrm>
        </p:spPr>
        <p:txBody>
          <a:bodyPr>
            <a:normAutofit fontScale="92500" lnSpcReduction="20000"/>
          </a:bodyPr>
          <a:lstStyle/>
          <a:p>
            <a:r>
              <a:rPr lang="en-US" dirty="0"/>
              <a:t>Third, complete a lesson plan that includes </a:t>
            </a:r>
          </a:p>
          <a:p>
            <a:pPr lvl="1"/>
            <a:r>
              <a:rPr lang="en-US" dirty="0"/>
              <a:t>grade-level skills with connection to the previous and the next grade level;</a:t>
            </a:r>
          </a:p>
          <a:p>
            <a:pPr lvl="1"/>
            <a:r>
              <a:rPr lang="en-US" dirty="0"/>
              <a:t>explicitly identifying how multiple representations will be included;</a:t>
            </a:r>
          </a:p>
          <a:p>
            <a:pPr lvl="1"/>
            <a:r>
              <a:rPr lang="en-US" dirty="0"/>
              <a:t>identifying possible misconceptions and scaffolds; and</a:t>
            </a:r>
          </a:p>
          <a:p>
            <a:pPr lvl="1"/>
            <a:r>
              <a:rPr lang="en-US" dirty="0"/>
              <a:t>a common assessment that varies slightly for each grade level but can be compared to identify strengths and areas of improvement within and across the skill.</a:t>
            </a:r>
          </a:p>
        </p:txBody>
      </p:sp>
    </p:spTree>
    <p:extLst>
      <p:ext uri="{BB962C8B-B14F-4D97-AF65-F5344CB8AC3E}">
        <p14:creationId xmlns:p14="http://schemas.microsoft.com/office/powerpoint/2010/main" val="2178879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63657-59A1-7D2A-A2BF-369590C1E89A}"/>
              </a:ext>
            </a:extLst>
          </p:cNvPr>
          <p:cNvSpPr>
            <a:spLocks noGrp="1"/>
          </p:cNvSpPr>
          <p:nvPr>
            <p:ph type="title"/>
          </p:nvPr>
        </p:nvSpPr>
        <p:spPr/>
        <p:txBody>
          <a:bodyPr/>
          <a:lstStyle/>
          <a:p>
            <a:r>
              <a:rPr lang="en-US" dirty="0"/>
              <a:t>Lesson Components </a:t>
            </a:r>
          </a:p>
        </p:txBody>
      </p:sp>
      <p:sp>
        <p:nvSpPr>
          <p:cNvPr id="3" name="Content Placeholder 2">
            <a:extLst>
              <a:ext uri="{FF2B5EF4-FFF2-40B4-BE49-F238E27FC236}">
                <a16:creationId xmlns:a16="http://schemas.microsoft.com/office/drawing/2014/main" id="{6DBE131D-E9B4-D672-03F1-CD30480249CF}"/>
              </a:ext>
            </a:extLst>
          </p:cNvPr>
          <p:cNvSpPr>
            <a:spLocks noGrp="1"/>
          </p:cNvSpPr>
          <p:nvPr>
            <p:ph idx="1"/>
          </p:nvPr>
        </p:nvSpPr>
        <p:spPr>
          <a:xfrm>
            <a:off x="916518" y="1600200"/>
            <a:ext cx="10966265" cy="4788426"/>
          </a:xfrm>
        </p:spPr>
        <p:txBody>
          <a:bodyPr/>
          <a:lstStyle/>
          <a:p>
            <a:pPr marL="0" indent="0">
              <a:buNone/>
            </a:pPr>
            <a:r>
              <a:rPr lang="en-US" dirty="0"/>
              <a:t>Think about the following questions as you plan your lesson: </a:t>
            </a:r>
          </a:p>
          <a:p>
            <a:r>
              <a:rPr lang="en-US" dirty="0"/>
              <a:t>What are common misconceptions? </a:t>
            </a:r>
          </a:p>
          <a:p>
            <a:r>
              <a:rPr lang="en-US" dirty="0"/>
              <a:t>What concrete/pictorial example(s) can be modeled?</a:t>
            </a:r>
          </a:p>
          <a:p>
            <a:r>
              <a:rPr lang="en-US" dirty="0"/>
              <a:t>What can I do if some students do not understand the concept?</a:t>
            </a:r>
          </a:p>
          <a:p>
            <a:r>
              <a:rPr lang="en-US" dirty="0"/>
              <a:t>How can I check for understanding? </a:t>
            </a:r>
          </a:p>
        </p:txBody>
      </p:sp>
    </p:spTree>
    <p:extLst>
      <p:ext uri="{BB962C8B-B14F-4D97-AF65-F5344CB8AC3E}">
        <p14:creationId xmlns:p14="http://schemas.microsoft.com/office/powerpoint/2010/main" val="2406541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4B688A-317A-EB47-A79C-1BAED1694A9D}"/>
              </a:ext>
            </a:extLst>
          </p:cNvPr>
          <p:cNvSpPr>
            <a:spLocks noGrp="1"/>
          </p:cNvSpPr>
          <p:nvPr>
            <p:ph type="ctrTitle"/>
          </p:nvPr>
        </p:nvSpPr>
        <p:spPr>
          <a:xfrm>
            <a:off x="1524000" y="2402688"/>
            <a:ext cx="9144000" cy="923330"/>
          </a:xfrm>
        </p:spPr>
        <p:txBody>
          <a:bodyPr/>
          <a:lstStyle/>
          <a:p>
            <a:r>
              <a:rPr lang="en-US" dirty="0"/>
              <a:t>Closing </a:t>
            </a:r>
          </a:p>
        </p:txBody>
      </p:sp>
      <p:sp>
        <p:nvSpPr>
          <p:cNvPr id="2" name="Slide Number Placeholder 1">
            <a:extLst>
              <a:ext uri="{FF2B5EF4-FFF2-40B4-BE49-F238E27FC236}">
                <a16:creationId xmlns:a16="http://schemas.microsoft.com/office/drawing/2014/main" id="{02AA3ED6-2235-4AB3-A46C-8D07B0B87D05}"/>
              </a:ext>
            </a:extLst>
          </p:cNvPr>
          <p:cNvSpPr>
            <a:spLocks noGrp="1"/>
          </p:cNvSpPr>
          <p:nvPr>
            <p:ph type="sldNum" sz="quarter" idx="4"/>
          </p:nvPr>
        </p:nvSpPr>
        <p:spPr/>
        <p:txBody>
          <a:bodyPr/>
          <a:lstStyle/>
          <a:p>
            <a:pPr algn="r"/>
            <a:fld id="{F3477EC8-074D-41C4-94AE-E9EA7CEEA348}" type="slidenum">
              <a:rPr lang="en-US" smtClean="0"/>
              <a:pPr algn="r"/>
              <a:t>49</a:t>
            </a:fld>
            <a:endParaRPr lang="en-US" dirty="0"/>
          </a:p>
        </p:txBody>
      </p:sp>
    </p:spTree>
    <p:extLst>
      <p:ext uri="{BB962C8B-B14F-4D97-AF65-F5344CB8AC3E}">
        <p14:creationId xmlns:p14="http://schemas.microsoft.com/office/powerpoint/2010/main" val="221701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5ADB-BBB7-7949-9E40-9AD4D3CA1236}"/>
              </a:ext>
            </a:extLst>
          </p:cNvPr>
          <p:cNvSpPr>
            <a:spLocks noGrp="1"/>
          </p:cNvSpPr>
          <p:nvPr>
            <p:ph type="title"/>
          </p:nvPr>
        </p:nvSpPr>
        <p:spPr>
          <a:xfrm>
            <a:off x="916518" y="871041"/>
            <a:ext cx="10966449" cy="553998"/>
          </a:xfrm>
        </p:spPr>
        <p:txBody>
          <a:bodyPr/>
          <a:lstStyle/>
          <a:p>
            <a:r>
              <a:rPr lang="en-US" dirty="0"/>
              <a:t>National Mathematics Trends: NAEP Grade 8</a:t>
            </a:r>
          </a:p>
        </p:txBody>
      </p:sp>
      <p:pic>
        <p:nvPicPr>
          <p:cNvPr id="5" name="Picture 4" descr="NAEP Results 2003-2019. Line graph showing the difference in students with and without disabilities. From grade 4 to grade 8, we see little difference, meaning the gap between students with disabilities and students without disabilities is not closing and is, in fact, widening (significant difference of 37 points). ">
            <a:extLst>
              <a:ext uri="{FF2B5EF4-FFF2-40B4-BE49-F238E27FC236}">
                <a16:creationId xmlns:a16="http://schemas.microsoft.com/office/drawing/2014/main" id="{2897C5F8-EEC3-4681-92A2-F2C9F81069D7}"/>
              </a:ext>
            </a:extLst>
          </p:cNvPr>
          <p:cNvPicPr>
            <a:picLocks noChangeAspect="1"/>
          </p:cNvPicPr>
          <p:nvPr/>
        </p:nvPicPr>
        <p:blipFill>
          <a:blip r:embed="rId3"/>
          <a:stretch>
            <a:fillRect/>
          </a:stretch>
        </p:blipFill>
        <p:spPr>
          <a:xfrm>
            <a:off x="876658" y="1722501"/>
            <a:ext cx="10358002" cy="4480948"/>
          </a:xfrm>
          <a:prstGeom prst="rect">
            <a:avLst/>
          </a:prstGeom>
        </p:spPr>
      </p:pic>
    </p:spTree>
    <p:extLst>
      <p:ext uri="{BB962C8B-B14F-4D97-AF65-F5344CB8AC3E}">
        <p14:creationId xmlns:p14="http://schemas.microsoft.com/office/powerpoint/2010/main" val="3281283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499D8C-330C-0642-83EF-49306D324C3B}"/>
              </a:ext>
            </a:extLst>
          </p:cNvPr>
          <p:cNvSpPr>
            <a:spLocks noGrp="1"/>
          </p:cNvSpPr>
          <p:nvPr>
            <p:ph type="title"/>
          </p:nvPr>
        </p:nvSpPr>
        <p:spPr>
          <a:xfrm>
            <a:off x="916518" y="859078"/>
            <a:ext cx="10966449" cy="553998"/>
          </a:xfrm>
        </p:spPr>
        <p:txBody>
          <a:bodyPr/>
          <a:lstStyle/>
          <a:p>
            <a:r>
              <a:rPr lang="en-US" dirty="0"/>
              <a:t>In Closing</a:t>
            </a:r>
          </a:p>
        </p:txBody>
      </p:sp>
      <p:sp>
        <p:nvSpPr>
          <p:cNvPr id="8" name="Content Placeholder 7">
            <a:extLst>
              <a:ext uri="{FF2B5EF4-FFF2-40B4-BE49-F238E27FC236}">
                <a16:creationId xmlns:a16="http://schemas.microsoft.com/office/drawing/2014/main" id="{95891A28-7994-AA4D-8BA7-966CA58FEB38}"/>
              </a:ext>
            </a:extLst>
          </p:cNvPr>
          <p:cNvSpPr>
            <a:spLocks noGrp="1"/>
          </p:cNvSpPr>
          <p:nvPr>
            <p:ph idx="1"/>
          </p:nvPr>
        </p:nvSpPr>
        <p:spPr/>
        <p:txBody>
          <a:bodyPr/>
          <a:lstStyle/>
          <a:p>
            <a:pPr marL="233045" indent="-233045"/>
            <a:r>
              <a:rPr lang="en-US" dirty="0">
                <a:cs typeface="Arial"/>
              </a:rPr>
              <a:t>The use of multiple representations or the C-R-A approach has been shown to be highly effective as an evidence-based practice.</a:t>
            </a:r>
          </a:p>
          <a:p>
            <a:pPr marL="473075" lvl="1" indent="-233045"/>
            <a:r>
              <a:rPr lang="en-US" dirty="0">
                <a:cs typeface="Arial"/>
              </a:rPr>
              <a:t>It should be an integral part of every unit, especially in middle school.</a:t>
            </a:r>
          </a:p>
          <a:p>
            <a:pPr marL="473075" lvl="1" indent="-233045"/>
            <a:r>
              <a:rPr lang="en-US" dirty="0">
                <a:cs typeface="Arial"/>
              </a:rPr>
              <a:t>It supports conceptual understanding, specifically for computational skills for students with mathematical difficulty and multilingual learners.</a:t>
            </a:r>
          </a:p>
          <a:p>
            <a:pPr marL="233045" indent="-233045"/>
            <a:r>
              <a:rPr lang="en-US" dirty="0">
                <a:cs typeface="Arial"/>
              </a:rPr>
              <a:t>Instructional lesson planning should use multiple representations to link prerequisite skills and as a scaffold to increase understanding and mathematical discourse</a:t>
            </a:r>
          </a:p>
        </p:txBody>
      </p:sp>
      <p:sp>
        <p:nvSpPr>
          <p:cNvPr id="2" name="TextBox 1">
            <a:extLst>
              <a:ext uri="{FF2B5EF4-FFF2-40B4-BE49-F238E27FC236}">
                <a16:creationId xmlns:a16="http://schemas.microsoft.com/office/drawing/2014/main" id="{932D4D88-A094-C487-D7F5-C8F71C2F5E79}"/>
              </a:ext>
            </a:extLst>
          </p:cNvPr>
          <p:cNvSpPr txBox="1"/>
          <p:nvPr/>
        </p:nvSpPr>
        <p:spPr>
          <a:xfrm>
            <a:off x="1005418" y="6142405"/>
            <a:ext cx="2909771" cy="246221"/>
          </a:xfrm>
          <a:prstGeom prst="rect">
            <a:avLst/>
          </a:prstGeom>
          <a:noFill/>
        </p:spPr>
        <p:txBody>
          <a:bodyPr wrap="none" rtlCol="0">
            <a:spAutoFit/>
          </a:bodyPr>
          <a:lstStyle/>
          <a:p>
            <a:r>
              <a:rPr lang="en-US" sz="1000" dirty="0">
                <a:solidFill>
                  <a:schemeClr val="tx2"/>
                </a:solidFill>
                <a:latin typeface="Calibri" panose="020F0502020204030204" pitchFamily="34" charset="0"/>
                <a:cs typeface="Calibri" panose="020F0502020204030204" pitchFamily="34" charset="0"/>
              </a:rPr>
              <a:t>(Bouck et al., 2018; Fuchs et al., 2021; Molina, 2012)</a:t>
            </a:r>
          </a:p>
        </p:txBody>
      </p:sp>
    </p:spTree>
    <p:extLst>
      <p:ext uri="{BB962C8B-B14F-4D97-AF65-F5344CB8AC3E}">
        <p14:creationId xmlns:p14="http://schemas.microsoft.com/office/powerpoint/2010/main" val="253564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6D4B-0F5E-7147-8B64-EB6663ACAB72}"/>
              </a:ext>
            </a:extLst>
          </p:cNvPr>
          <p:cNvSpPr>
            <a:spLocks noGrp="1"/>
          </p:cNvSpPr>
          <p:nvPr>
            <p:ph type="ctrTitle"/>
          </p:nvPr>
        </p:nvSpPr>
        <p:spPr>
          <a:xfrm>
            <a:off x="1524000" y="2402688"/>
            <a:ext cx="9144000" cy="923330"/>
          </a:xfrm>
        </p:spPr>
        <p:txBody>
          <a:bodyPr/>
          <a:lstStyle/>
          <a:p>
            <a:r>
              <a:rPr lang="en-US" dirty="0"/>
              <a:t>Resources and References </a:t>
            </a:r>
          </a:p>
        </p:txBody>
      </p:sp>
      <p:sp>
        <p:nvSpPr>
          <p:cNvPr id="4" name="Slide Number Placeholder 3">
            <a:extLst>
              <a:ext uri="{FF2B5EF4-FFF2-40B4-BE49-F238E27FC236}">
                <a16:creationId xmlns:a16="http://schemas.microsoft.com/office/drawing/2014/main" id="{EE00CF6D-ABE9-4E7A-828B-772F849E27E5}"/>
              </a:ext>
            </a:extLst>
          </p:cNvPr>
          <p:cNvSpPr>
            <a:spLocks noGrp="1"/>
          </p:cNvSpPr>
          <p:nvPr>
            <p:ph type="sldNum" sz="quarter" idx="4"/>
          </p:nvPr>
        </p:nvSpPr>
        <p:spPr/>
        <p:txBody>
          <a:body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119829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E3FA-F6DD-F248-ACC6-5F76C353702B}"/>
              </a:ext>
            </a:extLst>
          </p:cNvPr>
          <p:cNvSpPr>
            <a:spLocks noGrp="1"/>
          </p:cNvSpPr>
          <p:nvPr>
            <p:ph type="title"/>
          </p:nvPr>
        </p:nvSpPr>
        <p:spPr>
          <a:xfrm>
            <a:off x="916518" y="871041"/>
            <a:ext cx="10966449" cy="553998"/>
          </a:xfrm>
        </p:spPr>
        <p:txBody>
          <a:bodyPr/>
          <a:lstStyle/>
          <a:p>
            <a:r>
              <a:rPr lang="en-US" dirty="0"/>
              <a:t>Resources</a:t>
            </a:r>
          </a:p>
        </p:txBody>
      </p:sp>
      <p:sp>
        <p:nvSpPr>
          <p:cNvPr id="3" name="Content Placeholder 2">
            <a:extLst>
              <a:ext uri="{FF2B5EF4-FFF2-40B4-BE49-F238E27FC236}">
                <a16:creationId xmlns:a16="http://schemas.microsoft.com/office/drawing/2014/main" id="{94365997-CEFF-C140-88F0-0F80B02DC6D5}"/>
              </a:ext>
            </a:extLst>
          </p:cNvPr>
          <p:cNvSpPr>
            <a:spLocks noGrp="1"/>
          </p:cNvSpPr>
          <p:nvPr>
            <p:ph sz="quarter" idx="11"/>
          </p:nvPr>
        </p:nvSpPr>
        <p:spPr/>
        <p:txBody>
          <a:bodyPr/>
          <a:lstStyle/>
          <a:p>
            <a:r>
              <a:rPr lang="en-US" dirty="0">
                <a:latin typeface="Calibri"/>
                <a:cs typeface="Calibri"/>
              </a:rPr>
              <a:t>Math tasks and word problems</a:t>
            </a:r>
            <a:endParaRPr lang="en-US" dirty="0">
              <a:latin typeface="Calibri"/>
              <a:cs typeface="Calibri"/>
              <a:hlinkClick r:id="rId3"/>
            </a:endParaRPr>
          </a:p>
          <a:p>
            <a:pPr lvl="1"/>
            <a:r>
              <a:rPr lang="en-US" dirty="0">
                <a:latin typeface="Calibri"/>
                <a:cs typeface="Calibri"/>
                <a:hlinkClick r:id="rId3"/>
              </a:rPr>
              <a:t>COHERENCE MAP</a:t>
            </a:r>
            <a:endParaRPr lang="en-US" dirty="0">
              <a:latin typeface="Calibri"/>
              <a:cs typeface="Calibri"/>
            </a:endParaRPr>
          </a:p>
          <a:p>
            <a:pPr lvl="1"/>
            <a:r>
              <a:rPr lang="en-US" dirty="0">
                <a:latin typeface="Calibri"/>
                <a:cs typeface="Calibri"/>
                <a:hlinkClick r:id="rId4"/>
              </a:rPr>
              <a:t>NAEP QUESTIONS TOOL</a:t>
            </a:r>
            <a:endParaRPr lang="en-US" dirty="0">
              <a:hlinkClick r:id="rId4"/>
            </a:endParaRPr>
          </a:p>
          <a:p>
            <a:pPr lvl="1"/>
            <a:r>
              <a:rPr lang="en-US" dirty="0">
                <a:latin typeface="Calibri"/>
                <a:cs typeface="Calibri"/>
                <a:hlinkClick r:id="rId5"/>
              </a:rPr>
              <a:t>Smarter Balanced Assessment Consortium (SBAC) SAMPLE QUESTION LINK</a:t>
            </a:r>
            <a:endParaRPr lang="en-US" dirty="0">
              <a:latin typeface="Calibri"/>
              <a:cs typeface="Calibri"/>
            </a:endParaRPr>
          </a:p>
          <a:p>
            <a:r>
              <a:rPr lang="en-US" dirty="0">
                <a:latin typeface="Calibri"/>
                <a:cs typeface="Calibri"/>
              </a:rPr>
              <a:t>Virtual math manipulatives</a:t>
            </a:r>
          </a:p>
          <a:p>
            <a:pPr lvl="1"/>
            <a:r>
              <a:rPr lang="en-US" dirty="0">
                <a:latin typeface="Calibri"/>
                <a:cs typeface="Calibri"/>
                <a:hlinkClick r:id="rId6"/>
              </a:rPr>
              <a:t>Various math manipulatives from Didax (all free)</a:t>
            </a:r>
            <a:endParaRPr lang="en-US" dirty="0">
              <a:latin typeface="Calibri"/>
              <a:cs typeface="Calibri"/>
            </a:endParaRPr>
          </a:p>
          <a:p>
            <a:pPr lvl="1"/>
            <a:r>
              <a:rPr lang="en-US" dirty="0">
                <a:latin typeface="Calibri"/>
                <a:cs typeface="Calibri"/>
                <a:hlinkClick r:id="rId7"/>
              </a:rPr>
              <a:t>Fraction Manipulatives: Toy Theater</a:t>
            </a:r>
            <a:endParaRPr lang="en-US" dirty="0">
              <a:latin typeface="Calibri"/>
              <a:cs typeface="Calibri"/>
            </a:endParaRPr>
          </a:p>
          <a:p>
            <a:pPr lvl="1"/>
            <a:r>
              <a:rPr lang="en-US" dirty="0">
                <a:latin typeface="Calibri"/>
                <a:cs typeface="Calibri"/>
                <a:hlinkClick r:id="rId8"/>
              </a:rPr>
              <a:t>National Library of Virtual Manipulatives </a:t>
            </a:r>
            <a:endParaRPr lang="en-US" dirty="0">
              <a:latin typeface="Calibri"/>
              <a:cs typeface="Calibri"/>
            </a:endParaRPr>
          </a:p>
        </p:txBody>
      </p:sp>
    </p:spTree>
    <p:extLst>
      <p:ext uri="{BB962C8B-B14F-4D97-AF65-F5344CB8AC3E}">
        <p14:creationId xmlns:p14="http://schemas.microsoft.com/office/powerpoint/2010/main" val="4016405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B455-2924-C44B-B20F-A9E3CEA453F3}"/>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78B2E338-D3FB-0547-B1CE-017F9EC2D3B2}"/>
              </a:ext>
            </a:extLst>
          </p:cNvPr>
          <p:cNvSpPr>
            <a:spLocks noGrp="1"/>
          </p:cNvSpPr>
          <p:nvPr>
            <p:ph idx="1"/>
          </p:nvPr>
        </p:nvSpPr>
        <p:spPr/>
        <p:txBody>
          <a:bodyPr>
            <a:normAutofit fontScale="92500"/>
          </a:bodyPr>
          <a:lstStyle/>
          <a:p>
            <a:pPr marL="460375" indent="-460375">
              <a:buNone/>
            </a:pPr>
            <a:r>
              <a:rPr lang="en-US" sz="1600" dirty="0"/>
              <a:t>Balka, D</a:t>
            </a:r>
            <a:r>
              <a:rPr lang="en-US" sz="1600" dirty="0">
                <a:cs typeface="Calibri"/>
              </a:rPr>
              <a:t>., &amp; Boswell, L. (2017). </a:t>
            </a:r>
            <a:r>
              <a:rPr lang="en-US" sz="1600" i="1" dirty="0">
                <a:cs typeface="Calibri"/>
              </a:rPr>
              <a:t>Working With Algebra Tiles </a:t>
            </a:r>
            <a:r>
              <a:rPr lang="en-US" sz="1600" dirty="0">
                <a:cs typeface="Calibri"/>
              </a:rPr>
              <a:t>(2nd ed.). Didax.</a:t>
            </a:r>
            <a:endParaRPr lang="en-US" sz="1600" dirty="0"/>
          </a:p>
          <a:p>
            <a:pPr marL="460375" indent="-460375">
              <a:buNone/>
            </a:pPr>
            <a:r>
              <a:rPr lang="en-US" sz="1600" dirty="0"/>
              <a:t>Bouck, E., Satsangi, R., &amp; Park, J. (2018). The Concrete-Representational-Abstract Approach for Students With Learning Disabilities: An Evidence-Based Practice Synthesis. </a:t>
            </a:r>
            <a:r>
              <a:rPr lang="en-US" sz="1600" i="1" dirty="0"/>
              <a:t>Remedial and Special Education</a:t>
            </a:r>
            <a:r>
              <a:rPr lang="en-US" sz="1600" dirty="0"/>
              <a:t>, </a:t>
            </a:r>
            <a:r>
              <a:rPr lang="en-US" sz="1600" i="1" dirty="0"/>
              <a:t>39</a:t>
            </a:r>
            <a:r>
              <a:rPr lang="en-US" sz="1600" dirty="0"/>
              <a:t>(4): 211-228. </a:t>
            </a:r>
            <a:r>
              <a:rPr lang="en-US" sz="1600" b="0" i="0" u="none" strike="noStrike" dirty="0">
                <a:solidFill>
                  <a:srgbClr val="006ACC"/>
                </a:solidFill>
                <a:effectLst/>
                <a:hlinkClick r:id="rId3"/>
              </a:rPr>
              <a:t>https://doi.org/10.1177/0741932517721712</a:t>
            </a:r>
            <a:endParaRPr lang="en-US" sz="1600" dirty="0"/>
          </a:p>
          <a:p>
            <a:pPr marL="460375" indent="-460375">
              <a:buNone/>
            </a:pPr>
            <a:r>
              <a:rPr lang="en-US" sz="1600" dirty="0"/>
              <a:t>Bush, S., Karp, K., &amp; Dougherty, B. (2021). </a:t>
            </a:r>
            <a:r>
              <a:rPr lang="en-US" sz="1600" i="1" dirty="0"/>
              <a:t>The Math Pact: Achieving Instructional Coherence Within and Across Grades in Middle School</a:t>
            </a:r>
            <a:r>
              <a:rPr lang="en-US" sz="1600" dirty="0"/>
              <a:t>. Corwin Press. </a:t>
            </a:r>
          </a:p>
          <a:p>
            <a:pPr marL="460375" indent="-460375">
              <a:buNone/>
            </a:pPr>
            <a:r>
              <a:rPr lang="en-US" sz="1600" dirty="0"/>
              <a:t>Fuchs, L. S., Bucka, N., Clarke, B., Dougherty, B., Jordan, N. C., Karp, K. S., Woodward, J., Jayanthi, M., Gersten, R., Newman-Gonchar, R., Schumacher, R., Haymond, K., Lyskawa, J., Keating, B., &amp; Morgan, S. (2021). </a:t>
            </a:r>
            <a:r>
              <a:rPr lang="en-US" sz="1600" i="1" dirty="0"/>
              <a:t>Assisting Students Struggling With Mathematics: Intervention in the Elementary Grades</a:t>
            </a:r>
            <a:r>
              <a:rPr lang="en-US" sz="1600" dirty="0"/>
              <a:t> (WWC 2021006). Washington, DC: U.S. Department of Education, Institute of Education Sciences, National Center for Education Evaluation and Regional Assistance. Retrieved August 24, 2022, from </a:t>
            </a:r>
            <a:r>
              <a:rPr lang="en-US" sz="1600" dirty="0">
                <a:hlinkClick r:id="rId4"/>
              </a:rPr>
              <a:t>https://ies.ed.gov/ncee/wwc/Docs/PracticeGuide/WWC2021006-Math-PG.pdf</a:t>
            </a:r>
            <a:r>
              <a:rPr lang="en-US" sz="1600" dirty="0"/>
              <a:t>.</a:t>
            </a:r>
          </a:p>
          <a:p>
            <a:pPr marL="460375" indent="-460375">
              <a:buNone/>
            </a:pPr>
            <a:r>
              <a:rPr lang="en-US" sz="1600" dirty="0"/>
              <a:t>Gersten, R., Beckmann, S., Clarke, B., Foegen, A., Marsh, L., Star, J. R., Witzel, B., Dimino, J., Jayanthia, M., Newman-Gonchar, R., Monahan, S., &amp; Scott, L. (2009). </a:t>
            </a:r>
            <a:r>
              <a:rPr lang="en-US" sz="1600" i="1" dirty="0"/>
              <a:t>Assisting Students Struggling With Mathematics: Response to Intervention (RtI) for Elementary and Middle Schools </a:t>
            </a:r>
            <a:r>
              <a:rPr lang="en-US" sz="1600" dirty="0"/>
              <a:t>(NCEE 2009-4060). Washington, DC: U.S. Department of Education, Institute of Education Sciences, National Center for Education Evaluation and Regional Assistance. Retrieved August 24, 2022, from </a:t>
            </a:r>
            <a:r>
              <a:rPr lang="en-US" sz="1600" dirty="0">
                <a:hlinkClick r:id="rId5"/>
              </a:rPr>
              <a:t>https://ies.ed.gov/ncee/wwc/Docs/PracticeGuide/rti_math_pg_042109.pdf</a:t>
            </a:r>
            <a:r>
              <a:rPr lang="en-US" sz="1600" dirty="0"/>
              <a:t>.</a:t>
            </a:r>
          </a:p>
        </p:txBody>
      </p:sp>
    </p:spTree>
    <p:extLst>
      <p:ext uri="{BB962C8B-B14F-4D97-AF65-F5344CB8AC3E}">
        <p14:creationId xmlns:p14="http://schemas.microsoft.com/office/powerpoint/2010/main" val="3386754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B455-2924-C44B-B20F-A9E3CEA453F3}"/>
              </a:ext>
            </a:extLst>
          </p:cNvPr>
          <p:cNvSpPr>
            <a:spLocks noGrp="1"/>
          </p:cNvSpPr>
          <p:nvPr>
            <p:ph type="title"/>
          </p:nvPr>
        </p:nvSpPr>
        <p:spPr/>
        <p:txBody>
          <a:bodyPr/>
          <a:lstStyle/>
          <a:p>
            <a:r>
              <a:rPr lang="en-US" dirty="0"/>
              <a:t>References (continued)</a:t>
            </a:r>
          </a:p>
        </p:txBody>
      </p:sp>
      <p:sp>
        <p:nvSpPr>
          <p:cNvPr id="5" name="Content Placeholder 4">
            <a:extLst>
              <a:ext uri="{FF2B5EF4-FFF2-40B4-BE49-F238E27FC236}">
                <a16:creationId xmlns:a16="http://schemas.microsoft.com/office/drawing/2014/main" id="{78B2E338-D3FB-0547-B1CE-017F9EC2D3B2}"/>
              </a:ext>
            </a:extLst>
          </p:cNvPr>
          <p:cNvSpPr>
            <a:spLocks noGrp="1"/>
          </p:cNvSpPr>
          <p:nvPr>
            <p:ph idx="1"/>
          </p:nvPr>
        </p:nvSpPr>
        <p:spPr/>
        <p:txBody>
          <a:bodyPr>
            <a:normAutofit/>
          </a:bodyPr>
          <a:lstStyle/>
          <a:p>
            <a:pPr marL="460375" indent="-460375">
              <a:lnSpc>
                <a:spcPct val="114000"/>
              </a:lnSpc>
              <a:buNone/>
            </a:pPr>
            <a:r>
              <a:rPr lang="en-US" sz="1600" dirty="0"/>
              <a:t>National Council of Teachers of Mathematics. (2014). </a:t>
            </a:r>
            <a:r>
              <a:rPr lang="en-US" sz="1600" i="1" dirty="0"/>
              <a:t>Principles to Actions. Ensuring Mathematical Success for All</a:t>
            </a:r>
            <a:r>
              <a:rPr lang="en-US" sz="1600" dirty="0"/>
              <a:t>. Reston, VA: Author.</a:t>
            </a:r>
          </a:p>
          <a:p>
            <a:pPr marL="460375" indent="-460375">
              <a:lnSpc>
                <a:spcPct val="114000"/>
              </a:lnSpc>
              <a:buNone/>
            </a:pPr>
            <a:r>
              <a:rPr lang="en-US" sz="1600" dirty="0"/>
              <a:t>National Governors Association Center for Best Practices &amp; Council of Chief State School Officers. (2010). </a:t>
            </a:r>
            <a:r>
              <a:rPr lang="en-US" sz="1600" i="1" dirty="0"/>
              <a:t>Common Core State Standards: Mathematics</a:t>
            </a:r>
            <a:r>
              <a:rPr lang="en-US" sz="1600" dirty="0"/>
              <a:t>. Washington, DC: Author.</a:t>
            </a:r>
          </a:p>
          <a:p>
            <a:pPr marL="460375" indent="-460375">
              <a:lnSpc>
                <a:spcPct val="114000"/>
              </a:lnSpc>
              <a:buNone/>
            </a:pPr>
            <a:r>
              <a:rPr lang="en-US" sz="1600" dirty="0"/>
              <a:t>Molina, C. (2012). </a:t>
            </a:r>
            <a:r>
              <a:rPr lang="en-US" sz="1600" i="1" dirty="0"/>
              <a:t>The Problem With Math Is English. </a:t>
            </a:r>
            <a:r>
              <a:rPr lang="en-US" sz="1600" dirty="0"/>
              <a:t>Jossey-Bass.</a:t>
            </a:r>
          </a:p>
          <a:p>
            <a:pPr marL="460375" indent="-460375">
              <a:lnSpc>
                <a:spcPct val="114000"/>
              </a:lnSpc>
              <a:buNone/>
            </a:pPr>
            <a:r>
              <a:rPr lang="en-US" sz="1600" dirty="0"/>
              <a:t>PROGRESS Center. (2021). </a:t>
            </a:r>
            <a:r>
              <a:rPr lang="en-US" sz="1600" i="1" dirty="0"/>
              <a:t>IEP Tip Sheets</a:t>
            </a:r>
            <a:r>
              <a:rPr lang="en-US" sz="1600" dirty="0"/>
              <a:t>. Retrieved August 24, 2022, from </a:t>
            </a:r>
            <a:r>
              <a:rPr lang="en-US" sz="1600" dirty="0">
                <a:hlinkClick r:id="rId3"/>
              </a:rPr>
              <a:t>https://promotingprogress.org/resources/iep-tip-sheet-series</a:t>
            </a:r>
            <a:r>
              <a:rPr lang="en-US" sz="1600" dirty="0"/>
              <a:t>.</a:t>
            </a:r>
          </a:p>
          <a:p>
            <a:pPr marL="460375" indent="-460375">
              <a:lnSpc>
                <a:spcPct val="114000"/>
              </a:lnSpc>
              <a:buNone/>
            </a:pPr>
            <a:r>
              <a:rPr lang="en-US" sz="1600" dirty="0"/>
              <a:t>The IRIS Center. (2014). </a:t>
            </a:r>
            <a:r>
              <a:rPr lang="en-US" sz="1600" i="1" dirty="0"/>
              <a:t>Evidence-Based Practices (Part 1): Identifying and Selecting a Practice or Program</a:t>
            </a:r>
            <a:r>
              <a:rPr lang="en-US" sz="1600" dirty="0"/>
              <a:t>. Nashville, TN: Author. Retrieved August 24, 2022, from </a:t>
            </a:r>
            <a:r>
              <a:rPr lang="en-US" sz="1600" u="sng" dirty="0">
                <a:hlinkClick r:id="rId4"/>
              </a:rPr>
              <a:t>https://iris.peabody.vanderbilt.edu/module/ebp_01/</a:t>
            </a:r>
            <a:r>
              <a:rPr lang="en-US" sz="1600" u="sng" dirty="0"/>
              <a:t>.</a:t>
            </a:r>
            <a:endParaRPr lang="en-US" sz="1600" dirty="0"/>
          </a:p>
          <a:p>
            <a:pPr marL="460375" indent="-460375">
              <a:lnSpc>
                <a:spcPct val="114000"/>
              </a:lnSpc>
              <a:buNone/>
            </a:pPr>
            <a:r>
              <a:rPr lang="en-US" sz="1600" dirty="0"/>
              <a:t>Star, J. R., Foegen, A., Larson, M. R., McCallum, W. G., Porath, J., &amp; Zbiek, R. M., Caronongan, P., Furgeson, J., Keating, B.,&amp;  Lyskawa, J. (2015). </a:t>
            </a:r>
            <a:r>
              <a:rPr lang="en-US" sz="1600" i="1" dirty="0"/>
              <a:t>Teaching Strategies for Improving Algebra Knowledge in Middle and High School Students </a:t>
            </a:r>
            <a:r>
              <a:rPr lang="en-US" sz="1600" dirty="0"/>
              <a:t>(NCEE 2015-4010). Washington, DC: U.S. Department of Education, Institute of Education Sciences, National Center for Education Evaluation and Regional Assistance. Retrieved August 24, 2022, from </a:t>
            </a:r>
            <a:r>
              <a:rPr lang="en-US" sz="1600" dirty="0">
                <a:hlinkClick r:id="rId5"/>
              </a:rPr>
              <a:t>https://ies.ed.gov/ncee/wwc/docs/practiceguide/wwc_algebra_040715.pdf</a:t>
            </a:r>
            <a:r>
              <a:rPr lang="en-US" sz="1600" dirty="0"/>
              <a:t>.</a:t>
            </a:r>
          </a:p>
        </p:txBody>
      </p:sp>
    </p:spTree>
    <p:extLst>
      <p:ext uri="{BB962C8B-B14F-4D97-AF65-F5344CB8AC3E}">
        <p14:creationId xmlns:p14="http://schemas.microsoft.com/office/powerpoint/2010/main" val="1165626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59E8-03B9-A14F-8412-EEC49F4289C0}"/>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E04C07D-9F25-114A-9660-A5AA57C2FADC}"/>
              </a:ext>
            </a:extLst>
          </p:cNvPr>
          <p:cNvSpPr>
            <a:spLocks noGrp="1"/>
          </p:cNvSpPr>
          <p:nvPr>
            <p:ph idx="1"/>
          </p:nvPr>
        </p:nvSpPr>
        <p:spPr/>
        <p:txBody>
          <a:bodyPr/>
          <a:lstStyle/>
          <a:p>
            <a:pPr marL="0" indent="0">
              <a:buNone/>
            </a:pPr>
            <a:r>
              <a:rPr lang="en-US" dirty="0">
                <a:ea typeface="Helvetica Neue" charset="0"/>
              </a:rPr>
              <a:t>This content was produced under U.S. Department of Education, Office of Special Education Programs, Award No. H326M17002. Christina Diamond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a:p>
            <a:endParaRPr lang="en-US" dirty="0"/>
          </a:p>
        </p:txBody>
      </p:sp>
    </p:spTree>
    <p:extLst>
      <p:ext uri="{BB962C8B-B14F-4D97-AF65-F5344CB8AC3E}">
        <p14:creationId xmlns:p14="http://schemas.microsoft.com/office/powerpoint/2010/main" val="198631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029DD2-00E7-3C4E-B1BF-9AAA9B6B0E30}"/>
              </a:ext>
            </a:extLst>
          </p:cNvPr>
          <p:cNvSpPr>
            <a:spLocks noGrp="1"/>
          </p:cNvSpPr>
          <p:nvPr>
            <p:ph type="title"/>
          </p:nvPr>
        </p:nvSpPr>
        <p:spPr/>
        <p:txBody>
          <a:bodyPr/>
          <a:lstStyle/>
          <a:p>
            <a:r>
              <a:rPr lang="en-US" dirty="0"/>
              <a:t>Developing Foundations of Algebra</a:t>
            </a:r>
          </a:p>
        </p:txBody>
      </p:sp>
      <p:pic>
        <p:nvPicPr>
          <p:cNvPr id="3" name="Picture 2" descr="Arrow image showing the progression of the foundations of algebra: (1) foundational numeracy skills, (2) critical middle school mathematics concepts, and (3) high school algebra skills.">
            <a:extLst>
              <a:ext uri="{FF2B5EF4-FFF2-40B4-BE49-F238E27FC236}">
                <a16:creationId xmlns:a16="http://schemas.microsoft.com/office/drawing/2014/main" id="{F2E8BF09-7E61-4761-AA69-005D6061CC00}"/>
              </a:ext>
            </a:extLst>
          </p:cNvPr>
          <p:cNvPicPr>
            <a:picLocks noChangeAspect="1"/>
          </p:cNvPicPr>
          <p:nvPr/>
        </p:nvPicPr>
        <p:blipFill>
          <a:blip r:embed="rId3"/>
          <a:stretch>
            <a:fillRect/>
          </a:stretch>
        </p:blipFill>
        <p:spPr>
          <a:xfrm>
            <a:off x="2011326" y="1568548"/>
            <a:ext cx="8169348" cy="4785775"/>
          </a:xfrm>
          <a:prstGeom prst="rect">
            <a:avLst/>
          </a:prstGeom>
        </p:spPr>
      </p:pic>
    </p:spTree>
    <p:extLst>
      <p:ext uri="{BB962C8B-B14F-4D97-AF65-F5344CB8AC3E}">
        <p14:creationId xmlns:p14="http://schemas.microsoft.com/office/powerpoint/2010/main" val="89909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64B7-927E-0A4A-4903-BB5401887317}"/>
              </a:ext>
            </a:extLst>
          </p:cNvPr>
          <p:cNvSpPr>
            <a:spLocks noGrp="1"/>
          </p:cNvSpPr>
          <p:nvPr>
            <p:ph type="title"/>
          </p:nvPr>
        </p:nvSpPr>
        <p:spPr/>
        <p:txBody>
          <a:bodyPr/>
          <a:lstStyle/>
          <a:p>
            <a:r>
              <a:rPr lang="en-US" dirty="0"/>
              <a:t>Foundational Skills That Lead to Algebra Success</a:t>
            </a:r>
          </a:p>
        </p:txBody>
      </p:sp>
      <p:sp>
        <p:nvSpPr>
          <p:cNvPr id="3" name="Content Placeholder 2">
            <a:extLst>
              <a:ext uri="{FF2B5EF4-FFF2-40B4-BE49-F238E27FC236}">
                <a16:creationId xmlns:a16="http://schemas.microsoft.com/office/drawing/2014/main" id="{2D1C4DE8-055A-C71C-81D8-939063B53D29}"/>
              </a:ext>
            </a:extLst>
          </p:cNvPr>
          <p:cNvSpPr>
            <a:spLocks noGrp="1"/>
          </p:cNvSpPr>
          <p:nvPr>
            <p:ph sz="quarter" idx="12"/>
          </p:nvPr>
        </p:nvSpPr>
        <p:spPr>
          <a:xfrm>
            <a:off x="914401" y="1637974"/>
            <a:ext cx="5353052" cy="4723139"/>
          </a:xfrm>
        </p:spPr>
        <p:txBody>
          <a:bodyPr>
            <a:normAutofit fontScale="92500"/>
          </a:bodyPr>
          <a:lstStyle/>
          <a:p>
            <a:pPr fontAlgn="base"/>
            <a:r>
              <a:rPr lang="en-US" dirty="0"/>
              <a:t>Fluency with whole numbers​</a:t>
            </a:r>
          </a:p>
          <a:p>
            <a:pPr lvl="1" fontAlgn="base">
              <a:spcBef>
                <a:spcPts val="300"/>
              </a:spcBef>
            </a:pPr>
            <a:r>
              <a:rPr lang="en-US" dirty="0"/>
              <a:t>Automatic recall of addition, subtraction, multiplication, and division facts​</a:t>
            </a:r>
          </a:p>
          <a:p>
            <a:pPr lvl="1" fontAlgn="base">
              <a:spcBef>
                <a:spcPts val="300"/>
              </a:spcBef>
            </a:pPr>
            <a:r>
              <a:rPr lang="en-US" dirty="0"/>
              <a:t>Standard algorithms ​</a:t>
            </a:r>
          </a:p>
          <a:p>
            <a:pPr lvl="1" fontAlgn="base">
              <a:spcBef>
                <a:spcPts val="300"/>
              </a:spcBef>
            </a:pPr>
            <a:r>
              <a:rPr lang="en-US" dirty="0"/>
              <a:t>Estimation and reasonableness​</a:t>
            </a:r>
          </a:p>
          <a:p>
            <a:pPr fontAlgn="base"/>
            <a:r>
              <a:rPr lang="en-US" dirty="0"/>
              <a:t>Fluency with fractions​</a:t>
            </a:r>
          </a:p>
          <a:p>
            <a:pPr lvl="1" fontAlgn="base">
              <a:spcBef>
                <a:spcPts val="300"/>
              </a:spcBef>
            </a:pPr>
            <a:r>
              <a:rPr lang="en-US" dirty="0"/>
              <a:t>Positive and negative fractions​</a:t>
            </a:r>
          </a:p>
          <a:p>
            <a:pPr lvl="1" fontAlgn="base">
              <a:spcBef>
                <a:spcPts val="300"/>
              </a:spcBef>
            </a:pPr>
            <a:r>
              <a:rPr lang="en-US" dirty="0"/>
              <a:t>Locate fractions on a number line​</a:t>
            </a:r>
          </a:p>
          <a:p>
            <a:pPr lvl="1" fontAlgn="base">
              <a:spcBef>
                <a:spcPts val="300"/>
              </a:spcBef>
            </a:pPr>
            <a:r>
              <a:rPr lang="en-US" dirty="0"/>
              <a:t>Computations of fractions​</a:t>
            </a:r>
          </a:p>
          <a:p>
            <a:pPr lvl="1" fontAlgn="base">
              <a:spcBef>
                <a:spcPts val="300"/>
              </a:spcBef>
            </a:pPr>
            <a:r>
              <a:rPr lang="en-US" dirty="0"/>
              <a:t>Decimals, fractions, and percent​s</a:t>
            </a:r>
          </a:p>
        </p:txBody>
      </p:sp>
      <p:sp>
        <p:nvSpPr>
          <p:cNvPr id="4" name="Content Placeholder 3">
            <a:extLst>
              <a:ext uri="{FF2B5EF4-FFF2-40B4-BE49-F238E27FC236}">
                <a16:creationId xmlns:a16="http://schemas.microsoft.com/office/drawing/2014/main" id="{5FDB5832-7E74-7D9C-CAF5-6ECBEF8D937D}"/>
              </a:ext>
            </a:extLst>
          </p:cNvPr>
          <p:cNvSpPr>
            <a:spLocks noGrp="1"/>
          </p:cNvSpPr>
          <p:nvPr>
            <p:ph sz="quarter" idx="13"/>
          </p:nvPr>
        </p:nvSpPr>
        <p:spPr/>
        <p:txBody>
          <a:bodyPr/>
          <a:lstStyle/>
          <a:p>
            <a:pPr fontAlgn="base"/>
            <a:r>
              <a:rPr lang="en-US" sz="2400" dirty="0"/>
              <a:t>Geometry and measurement</a:t>
            </a:r>
            <a:r>
              <a:rPr lang="en-US" dirty="0"/>
              <a:t>​</a:t>
            </a:r>
          </a:p>
          <a:p>
            <a:pPr lvl="1" fontAlgn="base">
              <a:lnSpc>
                <a:spcPct val="114000"/>
              </a:lnSpc>
              <a:spcBef>
                <a:spcPts val="300"/>
              </a:spcBef>
            </a:pPr>
            <a:r>
              <a:rPr lang="en-US" sz="2200" dirty="0"/>
              <a:t>Slope of a straight line​</a:t>
            </a:r>
          </a:p>
          <a:p>
            <a:pPr lvl="1" fontAlgn="base">
              <a:lnSpc>
                <a:spcPct val="114000"/>
              </a:lnSpc>
              <a:spcBef>
                <a:spcPts val="300"/>
              </a:spcBef>
            </a:pPr>
            <a:r>
              <a:rPr lang="en-US" sz="2200" dirty="0"/>
              <a:t>Properties of two- and three-dimensional shapes​</a:t>
            </a:r>
          </a:p>
          <a:p>
            <a:pPr lvl="1" fontAlgn="base">
              <a:lnSpc>
                <a:spcPct val="114000"/>
              </a:lnSpc>
              <a:spcBef>
                <a:spcPts val="300"/>
              </a:spcBef>
            </a:pPr>
            <a:r>
              <a:rPr lang="en-US" sz="2200" dirty="0"/>
              <a:t>Volume, area, and surface area​</a:t>
            </a:r>
          </a:p>
        </p:txBody>
      </p:sp>
      <p:sp>
        <p:nvSpPr>
          <p:cNvPr id="7" name="TextBox 6">
            <a:extLst>
              <a:ext uri="{FF2B5EF4-FFF2-40B4-BE49-F238E27FC236}">
                <a16:creationId xmlns:a16="http://schemas.microsoft.com/office/drawing/2014/main" id="{F4D0F320-4121-3ACB-AA39-77B9BF8D5681}"/>
              </a:ext>
            </a:extLst>
          </p:cNvPr>
          <p:cNvSpPr txBox="1"/>
          <p:nvPr/>
        </p:nvSpPr>
        <p:spPr>
          <a:xfrm>
            <a:off x="967318" y="6238002"/>
            <a:ext cx="4690708" cy="246221"/>
          </a:xfrm>
          <a:prstGeom prst="rect">
            <a:avLst/>
          </a:prstGeom>
          <a:noFill/>
        </p:spPr>
        <p:txBody>
          <a:bodyPr wrap="none" rtlCol="0">
            <a:spAutoFit/>
          </a:bodyPr>
          <a:lstStyle/>
          <a:p>
            <a:r>
              <a:rPr lang="en-US" sz="1000" dirty="0">
                <a:solidFill>
                  <a:schemeClr val="bg1"/>
                </a:solidFill>
                <a:latin typeface="Calibri" panose="020F0502020204030204" pitchFamily="34" charset="0"/>
                <a:cs typeface="Calibri" panose="020F0502020204030204" pitchFamily="34" charset="0"/>
                <a:hlinkClick r:id="rId3"/>
              </a:rPr>
              <a:t>https://achievethecore.org/coherence-map/</a:t>
            </a:r>
            <a:r>
              <a:rPr lang="en-US" sz="1000" dirty="0">
                <a:latin typeface="Calibri" panose="020F0502020204030204" pitchFamily="34" charset="0"/>
                <a:cs typeface="Calibri" panose="020F0502020204030204" pitchFamily="34" charset="0"/>
              </a:rPr>
              <a:t>; </a:t>
            </a:r>
            <a:r>
              <a:rPr lang="en-US" sz="1000" dirty="0">
                <a:solidFill>
                  <a:schemeClr val="bg1"/>
                </a:solidFill>
                <a:latin typeface="Calibri" panose="020F0502020204030204" pitchFamily="34" charset="0"/>
                <a:cs typeface="Calibri" panose="020F0502020204030204" pitchFamily="34" charset="0"/>
                <a:hlinkClick r:id="rId4"/>
              </a:rPr>
              <a:t>http://www.corestandards.org/Math/</a:t>
            </a:r>
            <a:endParaRPr lang="en-US" sz="1000" dirty="0">
              <a:solidFill>
                <a:schemeClr val="bg1"/>
              </a:solidFill>
              <a:latin typeface="Calibri" panose="020F0502020204030204" pitchFamily="34" charset="0"/>
              <a:cs typeface="Calibri" panose="020F0502020204030204" pitchFamily="34" charset="0"/>
            </a:endParaRPr>
          </a:p>
        </p:txBody>
      </p:sp>
      <p:pic>
        <p:nvPicPr>
          <p:cNvPr id="5" name="Picture 4" descr="Boxed text: Conceptual Understanding and Procedural Fluency. ">
            <a:extLst>
              <a:ext uri="{FF2B5EF4-FFF2-40B4-BE49-F238E27FC236}">
                <a16:creationId xmlns:a16="http://schemas.microsoft.com/office/drawing/2014/main" id="{EA7F18C8-2C57-42B7-9F38-0ECF7145B304}"/>
              </a:ext>
            </a:extLst>
          </p:cNvPr>
          <p:cNvPicPr>
            <a:picLocks noChangeAspect="1"/>
          </p:cNvPicPr>
          <p:nvPr/>
        </p:nvPicPr>
        <p:blipFill>
          <a:blip r:embed="rId5"/>
          <a:stretch>
            <a:fillRect/>
          </a:stretch>
        </p:blipFill>
        <p:spPr>
          <a:xfrm>
            <a:off x="7177687" y="4149197"/>
            <a:ext cx="3871296" cy="1670449"/>
          </a:xfrm>
          <a:prstGeom prst="rect">
            <a:avLst/>
          </a:prstGeom>
        </p:spPr>
      </p:pic>
    </p:spTree>
    <p:extLst>
      <p:ext uri="{BB962C8B-B14F-4D97-AF65-F5344CB8AC3E}">
        <p14:creationId xmlns:p14="http://schemas.microsoft.com/office/powerpoint/2010/main" val="29330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3A8E4-9BBF-904E-A333-D87E48C0B243}"/>
              </a:ext>
            </a:extLst>
          </p:cNvPr>
          <p:cNvSpPr>
            <a:spLocks noGrp="1"/>
          </p:cNvSpPr>
          <p:nvPr>
            <p:ph type="title"/>
          </p:nvPr>
        </p:nvSpPr>
        <p:spPr/>
        <p:txBody>
          <a:bodyPr/>
          <a:lstStyle/>
          <a:p>
            <a:r>
              <a:rPr lang="en-US" dirty="0"/>
              <a:t>Mathematics Is Interconnected! </a:t>
            </a:r>
          </a:p>
        </p:txBody>
      </p:sp>
      <p:sp>
        <p:nvSpPr>
          <p:cNvPr id="3" name="Content Placeholder 2">
            <a:extLst>
              <a:ext uri="{FF2B5EF4-FFF2-40B4-BE49-F238E27FC236}">
                <a16:creationId xmlns:a16="http://schemas.microsoft.com/office/drawing/2014/main" id="{19385061-C89D-CF47-BB27-0393AD208B20}"/>
              </a:ext>
            </a:extLst>
          </p:cNvPr>
          <p:cNvSpPr>
            <a:spLocks noGrp="1"/>
          </p:cNvSpPr>
          <p:nvPr>
            <p:ph idx="1"/>
          </p:nvPr>
        </p:nvSpPr>
        <p:spPr>
          <a:xfrm>
            <a:off x="914400" y="1600200"/>
            <a:ext cx="10993783" cy="4788426"/>
          </a:xfrm>
        </p:spPr>
        <p:txBody>
          <a:bodyPr/>
          <a:lstStyle/>
          <a:p>
            <a:r>
              <a:rPr lang="en-US" dirty="0"/>
              <a:t>Mathematical standards are not stand-alone skills. They build on standards </a:t>
            </a:r>
          </a:p>
          <a:p>
            <a:pPr lvl="1"/>
            <a:r>
              <a:rPr lang="en-US" i="1" dirty="0"/>
              <a:t>within</a:t>
            </a:r>
            <a:r>
              <a:rPr lang="en-US" dirty="0"/>
              <a:t> the same grade level and</a:t>
            </a:r>
          </a:p>
          <a:p>
            <a:pPr lvl="1"/>
            <a:r>
              <a:rPr lang="en-US" i="1" dirty="0"/>
              <a:t>across</a:t>
            </a:r>
            <a:r>
              <a:rPr lang="en-US" dirty="0"/>
              <a:t> grade levels.</a:t>
            </a:r>
          </a:p>
          <a:p>
            <a:r>
              <a:rPr lang="en-US" dirty="0"/>
              <a:t>As students get older, the gaps within and across grade levels increase, </a:t>
            </a:r>
            <a:br>
              <a:rPr lang="en-US" dirty="0"/>
            </a:br>
            <a:r>
              <a:rPr lang="en-US" dirty="0"/>
              <a:t>which can result in </a:t>
            </a:r>
          </a:p>
          <a:p>
            <a:pPr lvl="1"/>
            <a:r>
              <a:rPr lang="en-US" dirty="0"/>
              <a:t>less conceptual understanding;</a:t>
            </a:r>
          </a:p>
          <a:p>
            <a:pPr lvl="1"/>
            <a:r>
              <a:rPr lang="en-US" dirty="0"/>
              <a:t>the development of misconceptions; and</a:t>
            </a:r>
          </a:p>
          <a:p>
            <a:pPr lvl="1"/>
            <a:r>
              <a:rPr lang="en-US" dirty="0"/>
              <a:t>greater need for intervention support.  </a:t>
            </a:r>
          </a:p>
        </p:txBody>
      </p:sp>
    </p:spTree>
    <p:extLst>
      <p:ext uri="{BB962C8B-B14F-4D97-AF65-F5344CB8AC3E}">
        <p14:creationId xmlns:p14="http://schemas.microsoft.com/office/powerpoint/2010/main" val="384608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F593-F1F9-749B-5371-F4399350D706}"/>
              </a:ext>
            </a:extLst>
          </p:cNvPr>
          <p:cNvSpPr>
            <a:spLocks noGrp="1"/>
          </p:cNvSpPr>
          <p:nvPr>
            <p:ph type="title"/>
          </p:nvPr>
        </p:nvSpPr>
        <p:spPr/>
        <p:txBody>
          <a:bodyPr/>
          <a:lstStyle/>
          <a:p>
            <a:r>
              <a:rPr lang="en-US" dirty="0"/>
              <a:t>Specially Designed Instruction</a:t>
            </a:r>
          </a:p>
        </p:txBody>
      </p:sp>
      <p:sp>
        <p:nvSpPr>
          <p:cNvPr id="3" name="Text Placeholder 2">
            <a:extLst>
              <a:ext uri="{FF2B5EF4-FFF2-40B4-BE49-F238E27FC236}">
                <a16:creationId xmlns:a16="http://schemas.microsoft.com/office/drawing/2014/main" id="{4C640C9E-F639-F1EB-21CE-23546B9DC01B}"/>
              </a:ext>
            </a:extLst>
          </p:cNvPr>
          <p:cNvSpPr>
            <a:spLocks noGrp="1"/>
          </p:cNvSpPr>
          <p:nvPr>
            <p:ph type="body" sz="quarter" idx="16"/>
          </p:nvPr>
        </p:nvSpPr>
        <p:spPr/>
        <p:txBody>
          <a:bodyPr>
            <a:normAutofit/>
          </a:bodyPr>
          <a:lstStyle/>
          <a:p>
            <a:r>
              <a:rPr lang="en-US" dirty="0"/>
              <a:t>Supporting Students in Special Education</a:t>
            </a:r>
          </a:p>
        </p:txBody>
      </p:sp>
      <p:sp>
        <p:nvSpPr>
          <p:cNvPr id="4" name="Slide Number Placeholder 3">
            <a:extLst>
              <a:ext uri="{FF2B5EF4-FFF2-40B4-BE49-F238E27FC236}">
                <a16:creationId xmlns:a16="http://schemas.microsoft.com/office/drawing/2014/main" id="{321DCA23-0328-4D15-B011-07FCF3D1D403}"/>
              </a:ext>
            </a:extLst>
          </p:cNvPr>
          <p:cNvSpPr>
            <a:spLocks noGrp="1"/>
          </p:cNvSpPr>
          <p:nvPr>
            <p:ph type="sldNum" sz="quarter" idx="4"/>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1914157817"/>
      </p:ext>
    </p:extLst>
  </p:cSld>
  <p:clrMapOvr>
    <a:masterClrMapping/>
  </p:clrMapOvr>
</p:sld>
</file>

<file path=ppt/theme/theme1.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AA41E1CF-8CA6-B04A-B159-0A2A04F3CEF7}"/>
    </a:ext>
  </a:extLst>
</a:theme>
</file>

<file path=ppt/theme/theme2.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7CD7D8B3-CF99-7B4E-BDC9-3044F9EB1074}"/>
    </a:ext>
  </a:extLst>
</a:theme>
</file>

<file path=ppt/theme/theme3.xml><?xml version="1.0" encoding="utf-8"?>
<a:theme xmlns:a="http://schemas.openxmlformats.org/drawingml/2006/main" name="1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SEP_Math_Template2" id="{3DD1DB5A-9732-CE4F-B498-0DFC38D16E98}" vid="{D66FAC2C-181B-2542-B5A7-D3F3A21691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F3D3E692B1154F88F109B912ACF479" ma:contentTypeVersion="13" ma:contentTypeDescription="Create a new document." ma:contentTypeScope="" ma:versionID="1aeb35087b9aa2383aa983d852277294">
  <xsd:schema xmlns:xsd="http://www.w3.org/2001/XMLSchema" xmlns:xs="http://www.w3.org/2001/XMLSchema" xmlns:p="http://schemas.microsoft.com/office/2006/metadata/properties" xmlns:ns2="af1d375e-8621-40f4-9fcd-9dc4abf027dc" xmlns:ns3="17d002b9-d184-461a-a75e-eb386faf956f" targetNamespace="http://schemas.microsoft.com/office/2006/metadata/properties" ma:root="true" ma:fieldsID="8671f22a37b84b5ec9c37622f655e1eb" ns2:_="" ns3:_="">
    <xsd:import namespace="af1d375e-8621-40f4-9fcd-9dc4abf027dc"/>
    <xsd:import namespace="17d002b9-d184-461a-a75e-eb386faf95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d375e-8621-40f4-9fcd-9dc4abf0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d002b9-d184-461a-a75e-eb386faf956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7d002b9-d184-461a-a75e-eb386faf956f">
      <UserInfo>
        <DisplayName>Prater, Steven</DisplayName>
        <AccountId>78</AccountId>
        <AccountType/>
      </UserInfo>
      <UserInfo>
        <DisplayName>Harris, Pakethia</DisplayName>
        <AccountId>15</AccountId>
        <AccountType/>
      </UserInfo>
      <UserInfo>
        <DisplayName>Quinn, Shaylyn</DisplayName>
        <AccountId>19</AccountId>
        <AccountType/>
      </UserInfo>
      <UserInfo>
        <DisplayName>Bahr, Clairee</DisplayName>
        <AccountId>20</AccountId>
        <AccountType/>
      </UserInfo>
      <UserInfo>
        <DisplayName>Clancy, Erin</DisplayName>
        <AccountId>56</AccountId>
        <AccountType/>
      </UserInfo>
    </SharedWithUsers>
  </documentManagement>
</p:properties>
</file>

<file path=customXml/itemProps1.xml><?xml version="1.0" encoding="utf-8"?>
<ds:datastoreItem xmlns:ds="http://schemas.openxmlformats.org/officeDocument/2006/customXml" ds:itemID="{C656EBEA-8987-4D2D-8F81-4BF3E71D4C3C}">
  <ds:schemaRefs>
    <ds:schemaRef ds:uri="http://schemas.microsoft.com/sharepoint/v3/contenttype/forms"/>
  </ds:schemaRefs>
</ds:datastoreItem>
</file>

<file path=customXml/itemProps2.xml><?xml version="1.0" encoding="utf-8"?>
<ds:datastoreItem xmlns:ds="http://schemas.openxmlformats.org/officeDocument/2006/customXml" ds:itemID="{658FEEEA-6682-47E0-B72B-9AD1386B0EDD}">
  <ds:schemaRefs>
    <ds:schemaRef ds:uri="17d002b9-d184-461a-a75e-eb386faf956f"/>
    <ds:schemaRef ds:uri="af1d375e-8621-40f4-9fcd-9dc4abf027d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B68522-BF85-4FCF-88F0-9F5CD3B69540}">
  <ds:schemaRefs>
    <ds:schemaRef ds:uri="http://purl.org/dc/dcmitype/"/>
    <ds:schemaRef ds:uri="af1d375e-8621-40f4-9fcd-9dc4abf027dc"/>
    <ds:schemaRef ds:uri="17d002b9-d184-461a-a75e-eb386faf956f"/>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Theme1</Template>
  <TotalTime>3533</TotalTime>
  <Words>6266</Words>
  <Application>Microsoft Macintosh PowerPoint</Application>
  <PresentationFormat>Widescreen</PresentationFormat>
  <Paragraphs>424</Paragraphs>
  <Slides>55</Slides>
  <Notes>55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55</vt:i4>
      </vt:variant>
    </vt:vector>
  </HeadingPairs>
  <TitlesOfParts>
    <vt:vector size="68" baseType="lpstr">
      <vt:lpstr>Arial</vt:lpstr>
      <vt:lpstr>Arial Narrow</vt:lpstr>
      <vt:lpstr>Calibri</vt:lpstr>
      <vt:lpstr>Cambria Math</vt:lpstr>
      <vt:lpstr>Franklin Gothic Book</vt:lpstr>
      <vt:lpstr>Franklin Gothic Demi</vt:lpstr>
      <vt:lpstr>FranklinGothic</vt:lpstr>
      <vt:lpstr>Gotham Bold</vt:lpstr>
      <vt:lpstr>ITC Franklin Gothic Std Bk Cd</vt:lpstr>
      <vt:lpstr>Wingdings</vt:lpstr>
      <vt:lpstr>Theme1</vt:lpstr>
      <vt:lpstr>Basic</vt:lpstr>
      <vt:lpstr>1_Basic</vt:lpstr>
      <vt:lpstr>Embedding Multiple Representations in Middle School Mathematics Classrooms</vt:lpstr>
      <vt:lpstr>Objectives</vt:lpstr>
      <vt:lpstr>National Trends in Mathematics</vt:lpstr>
      <vt:lpstr>National Mathematics Trends: National Assessment of Educational Progress Grade 4</vt:lpstr>
      <vt:lpstr>National Mathematics Trends: NAEP Grade 8</vt:lpstr>
      <vt:lpstr>Developing Foundations of Algebra</vt:lpstr>
      <vt:lpstr>Foundational Skills That Lead to Algebra Success</vt:lpstr>
      <vt:lpstr>Mathematics Is Interconnected! </vt:lpstr>
      <vt:lpstr>Specially Designed Instruction</vt:lpstr>
      <vt:lpstr>Let’s Chat</vt:lpstr>
      <vt:lpstr>What Is Specially Designed Instruction?</vt:lpstr>
      <vt:lpstr>Differentiation and Scaffolding </vt:lpstr>
      <vt:lpstr>Universal Design for Learning Versus Differentiation</vt:lpstr>
      <vt:lpstr>Leveraging All Educators to Provide SDI, UDL, and Differentiation </vt:lpstr>
      <vt:lpstr>Evidence-Based Practices</vt:lpstr>
      <vt:lpstr>What Is an Evidence-Based Practice?</vt:lpstr>
      <vt:lpstr>Teaching Strategies for Improving Algebra Knowledge in Middle and High School Students</vt:lpstr>
      <vt:lpstr>Assisting Students Struggling With Mathematics: Intervention in the Elementary Grades</vt:lpstr>
      <vt:lpstr>Assisting Students Struggling With Mathematics: Response to Intervention for Elementary and Middle Schools</vt:lpstr>
      <vt:lpstr>Focus: Multiple Representations in Mathematics</vt:lpstr>
      <vt:lpstr>Activity: Step One</vt:lpstr>
      <vt:lpstr>Activity: Step Two</vt:lpstr>
      <vt:lpstr>Activity: Step Three</vt:lpstr>
      <vt:lpstr>Multiple Representations</vt:lpstr>
      <vt:lpstr>Representations: Mental Residue</vt:lpstr>
      <vt:lpstr>Self-Reflection: Multiple Representations</vt:lpstr>
      <vt:lpstr>Let’s Try!</vt:lpstr>
      <vt:lpstr>Talk It Out</vt:lpstr>
      <vt:lpstr>Talk It Out: Answering the Question</vt:lpstr>
      <vt:lpstr>Importance of Multiple Representations: Try It Out</vt:lpstr>
      <vt:lpstr>Let’s Discuss</vt:lpstr>
      <vt:lpstr>From Single Fractions to Computations</vt:lpstr>
      <vt:lpstr>From Fractions to Ratios and Rates</vt:lpstr>
      <vt:lpstr>Making Muffins</vt:lpstr>
      <vt:lpstr>Linking Mathematical Skills</vt:lpstr>
      <vt:lpstr>Understanding Balancing Equations </vt:lpstr>
      <vt:lpstr>Making Equations Concrete</vt:lpstr>
      <vt:lpstr>Using Algebra Tiles to Illustrate Expressions and Equations</vt:lpstr>
      <vt:lpstr>Modeling With Tiles</vt:lpstr>
      <vt:lpstr>Practice</vt:lpstr>
      <vt:lpstr>Putting It Together: Expressions and Equations  Grade 6 Example</vt:lpstr>
      <vt:lpstr>Instructional Planning and Scaffolding </vt:lpstr>
      <vt:lpstr>Supporting Students Who Struggle </vt:lpstr>
      <vt:lpstr>Types of Scaffolds</vt:lpstr>
      <vt:lpstr>Mathematics-Specific Evidence-Based Practices</vt:lpstr>
      <vt:lpstr>Connection Between Scaffolds and Evidence-Based Practices</vt:lpstr>
      <vt:lpstr>Trajectories, Scaffolds, and Lesson Planning</vt:lpstr>
      <vt:lpstr>Lesson Components </vt:lpstr>
      <vt:lpstr>Closing </vt:lpstr>
      <vt:lpstr>In Closing</vt:lpstr>
      <vt:lpstr>Resources and References </vt:lpstr>
      <vt:lpstr>Resources</vt:lpstr>
      <vt:lpstr>References</vt:lpstr>
      <vt:lpstr>References (continued)</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Multiple Representations in Middle School Mathematics Classrooms</dc:title>
  <dc:subject>Expanding Middle School Students' Understanding of Algebraic Reasoning for Students With Disabilities</dc:subject>
  <dc:creator>American Institutes for Research; U.S. Department of Education; Office of Special Education Programs (OSEP)</dc:creator>
  <cp:keywords>mathematics national trends; instruction for students with disabilities; multiple representations; conceptual understanding; mathematics lesson planning</cp:keywords>
  <dc:description>This document is in the public domain.</dc:description>
  <cp:lastModifiedBy>Pfannenstiel, Kat</cp:lastModifiedBy>
  <cp:revision>37</cp:revision>
  <cp:lastPrinted>2022-08-25T02:10:48Z</cp:lastPrinted>
  <dcterms:created xsi:type="dcterms:W3CDTF">2019-09-23T19:20:44Z</dcterms:created>
  <dcterms:modified xsi:type="dcterms:W3CDTF">2022-09-08T12:23:06Z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0x0101008FF3D3E692B1154F88F109B912ACF479</vt:lpwstr>
  </property>
</Properties>
</file>