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1" r:id="rId4"/>
    <p:sldMasterId id="2147483736" r:id="rId5"/>
    <p:sldMasterId id="2147483768" r:id="rId6"/>
  </p:sldMasterIdLst>
  <p:notesMasterIdLst>
    <p:notesMasterId r:id="rId69"/>
  </p:notesMasterIdLst>
  <p:handoutMasterIdLst>
    <p:handoutMasterId r:id="rId70"/>
  </p:handoutMasterIdLst>
  <p:sldIdLst>
    <p:sldId id="256" r:id="rId7"/>
    <p:sldId id="257" r:id="rId8"/>
    <p:sldId id="4346" r:id="rId9"/>
    <p:sldId id="4361" r:id="rId10"/>
    <p:sldId id="4362" r:id="rId11"/>
    <p:sldId id="4347" r:id="rId12"/>
    <p:sldId id="4363" r:id="rId13"/>
    <p:sldId id="4364" r:id="rId14"/>
    <p:sldId id="1625" r:id="rId15"/>
    <p:sldId id="1630" r:id="rId16"/>
    <p:sldId id="1657" r:id="rId17"/>
    <p:sldId id="1629" r:id="rId18"/>
    <p:sldId id="1627" r:id="rId19"/>
    <p:sldId id="338" r:id="rId20"/>
    <p:sldId id="4348" r:id="rId21"/>
    <p:sldId id="4349" r:id="rId22"/>
    <p:sldId id="4350" r:id="rId23"/>
    <p:sldId id="341" r:id="rId24"/>
    <p:sldId id="343" r:id="rId25"/>
    <p:sldId id="344" r:id="rId26"/>
    <p:sldId id="4351" r:id="rId27"/>
    <p:sldId id="4352" r:id="rId28"/>
    <p:sldId id="4354" r:id="rId29"/>
    <p:sldId id="4355" r:id="rId30"/>
    <p:sldId id="4356" r:id="rId31"/>
    <p:sldId id="4353" r:id="rId32"/>
    <p:sldId id="4358" r:id="rId33"/>
    <p:sldId id="4357" r:id="rId34"/>
    <p:sldId id="1649" r:id="rId35"/>
    <p:sldId id="1666" r:id="rId36"/>
    <p:sldId id="1650" r:id="rId37"/>
    <p:sldId id="304" r:id="rId38"/>
    <p:sldId id="398" r:id="rId39"/>
    <p:sldId id="4345" r:id="rId40"/>
    <p:sldId id="4360" r:id="rId41"/>
    <p:sldId id="297" r:id="rId42"/>
    <p:sldId id="332" r:id="rId43"/>
    <p:sldId id="385" r:id="rId44"/>
    <p:sldId id="388" r:id="rId45"/>
    <p:sldId id="4365" r:id="rId46"/>
    <p:sldId id="306" r:id="rId47"/>
    <p:sldId id="307" r:id="rId48"/>
    <p:sldId id="308" r:id="rId49"/>
    <p:sldId id="309" r:id="rId50"/>
    <p:sldId id="310" r:id="rId51"/>
    <p:sldId id="318" r:id="rId52"/>
    <p:sldId id="327" r:id="rId53"/>
    <p:sldId id="328" r:id="rId54"/>
    <p:sldId id="329" r:id="rId55"/>
    <p:sldId id="273" r:id="rId56"/>
    <p:sldId id="275" r:id="rId57"/>
    <p:sldId id="274" r:id="rId58"/>
    <p:sldId id="276" r:id="rId59"/>
    <p:sldId id="4359" r:id="rId60"/>
    <p:sldId id="1624" r:id="rId61"/>
    <p:sldId id="1662" r:id="rId62"/>
    <p:sldId id="1682" r:id="rId63"/>
    <p:sldId id="437" r:id="rId64"/>
    <p:sldId id="4340" r:id="rId65"/>
    <p:sldId id="1664" r:id="rId66"/>
    <p:sldId id="1626" r:id="rId67"/>
    <p:sldId id="162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67" userDrawn="1">
          <p15:clr>
            <a:srgbClr val="A4A3A4"/>
          </p15:clr>
        </p15:guide>
        <p15:guide id="2" pos="6984" userDrawn="1">
          <p15:clr>
            <a:srgbClr val="A4A3A4"/>
          </p15:clr>
        </p15:guide>
        <p15:guide id="3" orient="horz" pos="2160" userDrawn="1">
          <p15:clr>
            <a:srgbClr val="A4A3A4"/>
          </p15:clr>
        </p15:guide>
        <p15:guide id="4" orient="horz" pos="1080" userDrawn="1">
          <p15:clr>
            <a:srgbClr val="A4A3A4"/>
          </p15:clr>
        </p15:guide>
        <p15:guide id="5" orient="horz" pos="30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F2F92B-FEA2-108C-B58B-4D84E0C6FD3A}" name="Rasmussen, Cathy" initials="RC" userId="S::carasmussen@air.org::9a4ed26a-eceb-4fec-ac15-a32fc6c2c93e" providerId="AD"/>
  <p188:author id="{349EEB33-AF59-94D8-0FF1-D954F885CD9C}" name="Quinn, Shaylyn" initials="QS" userId="S::squinn@air.org::ceddc293-49c6-4df6-be93-ad60c617e1f9" providerId="AD"/>
  <p188:author id="{71F52E3E-7225-615B-3475-DD7D7A185FC6}" name="Zumeta Edmonds, Rebecca" initials="ZER" userId="S::rzumetaedmonds@air.org::b2e63e99-418a-4446-86de-a1daf7a89e4a" providerId="AD"/>
  <p188:author id="{B34BF25E-8389-E03D-FDFF-5A4BFF2717B5}" name="Bahr, Clairee" initials="BC" userId="S::cbahr@air.org::4d5670c5-23d6-4b7c-a397-9d53150d9ef1" providerId="AD"/>
  <p188:author id="{19929080-8A48-0651-54B8-F32D01C1556E}" name="Pfannenstiel, Kat" initials="PK" userId="S::kpfannenstiel@air.org::050f2a59-6508-4e49-9e94-370cffd4f8cc" providerId="AD"/>
  <p188:author id="{2EE641A9-2694-B09D-41E4-09B2772AF979}" name="Harris, Pakethia" initials="HP" userId="S::pharris@air.org::dab53718-bcd4-42aa-9bb9-f7497f0fd65c" providerId="AD"/>
  <p188:author id="{D97132B3-B130-2E25-7C53-E8F6E66CA56F}" name="Prater, Steven" initials="PS" userId="S::sprater@air.org::c333024e-c5a7-4fab-b3e2-b6d567d675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umeta Edmonds, Rebecca" initials="ZER" lastIdx="17" clrIdx="0">
    <p:extLst>
      <p:ext uri="{19B8F6BF-5375-455C-9EA6-DF929625EA0E}">
        <p15:presenceInfo xmlns:p15="http://schemas.microsoft.com/office/powerpoint/2012/main" userId="S::rzumetaedmonds@air.org::b2e63e99-418a-4446-86de-a1daf7a89e4a" providerId="AD"/>
      </p:ext>
    </p:extLst>
  </p:cmAuthor>
  <p:cmAuthor id="2" name="Quinn, Shaylyn" initials="QS" lastIdx="14" clrIdx="1">
    <p:extLst>
      <p:ext uri="{19B8F6BF-5375-455C-9EA6-DF929625EA0E}">
        <p15:presenceInfo xmlns:p15="http://schemas.microsoft.com/office/powerpoint/2012/main" userId="S::squinn@air.org::ceddc293-49c6-4df6-be93-ad60c617e1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5A00"/>
    <a:srgbClr val="52419B"/>
    <a:srgbClr val="27776E"/>
    <a:srgbClr val="233153"/>
    <a:srgbClr val="41297D"/>
    <a:srgbClr val="8280FF"/>
    <a:srgbClr val="FFFFFF"/>
    <a:srgbClr val="684BB9"/>
    <a:srgbClr val="5E49D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3DB95E-BD06-774E-86D1-878E706FA59D}" v="1" dt="2022-09-26T16:36:55.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567"/>
        <p:guide pos="6984"/>
        <p:guide orient="horz" pos="2160"/>
        <p:guide orient="horz" pos="1080"/>
        <p:guide orient="horz" pos="3064"/>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fannenstiel, Kat" userId="050f2a59-6508-4e49-9e94-370cffd4f8cc" providerId="ADAL" clId="{653DB95E-BD06-774E-86D1-878E706FA59D}"/>
    <pc:docChg chg="modSld">
      <pc:chgData name="Pfannenstiel, Kat" userId="050f2a59-6508-4e49-9e94-370cffd4f8cc" providerId="ADAL" clId="{653DB95E-BD06-774E-86D1-878E706FA59D}" dt="2022-09-26T16:36:55.843" v="0" actId="13926"/>
      <pc:docMkLst>
        <pc:docMk/>
      </pc:docMkLst>
      <pc:sldChg chg="modSp mod">
        <pc:chgData name="Pfannenstiel, Kat" userId="050f2a59-6508-4e49-9e94-370cffd4f8cc" providerId="ADAL" clId="{653DB95E-BD06-774E-86D1-878E706FA59D}" dt="2022-09-26T16:36:55.843" v="0" actId="13926"/>
        <pc:sldMkLst>
          <pc:docMk/>
          <pc:sldMk cId="4143817410" sldId="4345"/>
        </pc:sldMkLst>
        <pc:spChg chg="mod">
          <ac:chgData name="Pfannenstiel, Kat" userId="050f2a59-6508-4e49-9e94-370cffd4f8cc" providerId="ADAL" clId="{653DB95E-BD06-774E-86D1-878E706FA59D}" dt="2022-09-26T16:36:55.843" v="0" actId="13926"/>
          <ac:spMkLst>
            <pc:docMk/>
            <pc:sldMk cId="4143817410" sldId="4345"/>
            <ac:spMk id="5" creationId="{7EB7B64A-79F4-24DA-D137-A59FD9774E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4DE2DD-16A0-B540-B85A-5F36CD2461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7139B0-F576-3A4D-807B-A2F17A9001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3E321F-F95F-C842-865A-7F7F63C7D0E8}" type="datetimeFigureOut">
              <a:rPr lang="en-US" smtClean="0"/>
              <a:t>9/26/2022</a:t>
            </a:fld>
            <a:endParaRPr lang="en-US"/>
          </a:p>
        </p:txBody>
      </p:sp>
      <p:sp>
        <p:nvSpPr>
          <p:cNvPr id="4" name="Footer Placeholder 3">
            <a:extLst>
              <a:ext uri="{FF2B5EF4-FFF2-40B4-BE49-F238E27FC236}">
                <a16:creationId xmlns:a16="http://schemas.microsoft.com/office/drawing/2014/main" id="{4BE85F59-94B9-E34C-818C-33E0A2B0AA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33B8F1-75FB-5B43-ACBF-0B5921CF99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7D5834-1DCB-1D44-86B0-F227FBD12905}" type="slidenum">
              <a:rPr lang="en-US" smtClean="0"/>
              <a:t>‹#›</a:t>
            </a:fld>
            <a:endParaRPr lang="en-US"/>
          </a:p>
        </p:txBody>
      </p:sp>
    </p:spTree>
    <p:extLst>
      <p:ext uri="{BB962C8B-B14F-4D97-AF65-F5344CB8AC3E}">
        <p14:creationId xmlns:p14="http://schemas.microsoft.com/office/powerpoint/2010/main" val="3799547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60A63-474E-1143-8040-5CF9037975CB}"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013DF-1BBD-3547-8ED8-967F630AD9C5}" type="slidenum">
              <a:rPr lang="en-US" smtClean="0"/>
              <a:t>‹#›</a:t>
            </a:fld>
            <a:endParaRPr lang="en-US"/>
          </a:p>
        </p:txBody>
      </p:sp>
    </p:spTree>
    <p:extLst>
      <p:ext uri="{BB962C8B-B14F-4D97-AF65-F5344CB8AC3E}">
        <p14:creationId xmlns:p14="http://schemas.microsoft.com/office/powerpoint/2010/main" val="95758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a:solidFill>
                  <a:schemeClr val="tx1"/>
                </a:solidFill>
                <a:effectLst/>
                <a:latin typeface="ITC Franklin Gothic Std Bk Cd"/>
                <a:ea typeface="ＭＳ Ｐゴシック" pitchFamily="-48" charset="-128"/>
                <a:cs typeface="ＭＳ Ｐゴシック"/>
              </a:rPr>
              <a:t>The purpose of this module is to focus on the importance of asking higher level, inquiry-based questions that lead to increased student discussion, student talking, and overall discourse in middle school mathematics classes. Student discourse leads to greater student engagement and conceptual understanding but is often limited in middle school mathematics classrooms. Additionally, many students who struggle or students with disabilities often lack the prerequisite skills, vocabulary, and working memory to actively engage. The limited engagement can further widen the academic gap. This module is designed to be completed during a full-day professional development, or it may be broken into smaller chunks. The mathematics problems are designed to be completed with partners or in small groups and then discussed with the larger group. </a:t>
            </a:r>
            <a:endParaRPr lang="en-US" sz="1200" kern="1200">
              <a:solidFill>
                <a:schemeClr val="tx1"/>
              </a:solidFill>
              <a:effectLst/>
              <a:latin typeface="ITC Franklin Gothic Std Bk Cd"/>
              <a:ea typeface="ＭＳ Ｐゴシック" pitchFamily="-48" charset="-128"/>
              <a:cs typeface="ＭＳ Ｐゴシック"/>
            </a:endParaRPr>
          </a:p>
          <a:p>
            <a:r>
              <a:rPr lang="en-US" sz="1200" kern="1200">
                <a:solidFill>
                  <a:schemeClr val="tx1"/>
                </a:solidFill>
                <a:effectLst/>
                <a:latin typeface="ITC Franklin Gothic Std Bk Cd"/>
                <a:ea typeface="ＭＳ Ｐゴシック" pitchFamily="-48" charset="-128"/>
                <a:cs typeface="ＭＳ Ｐゴシック"/>
              </a:rPr>
              <a:t> </a:t>
            </a:r>
          </a:p>
          <a:p>
            <a:r>
              <a:rPr lang="en-US" sz="1200" i="1" kern="1200">
                <a:solidFill>
                  <a:schemeClr val="tx1"/>
                </a:solidFill>
                <a:effectLst/>
                <a:latin typeface="ITC Franklin Gothic Std Bk Cd"/>
                <a:ea typeface="ＭＳ Ｐゴシック" pitchFamily="-48" charset="-128"/>
                <a:cs typeface="ＭＳ Ｐゴシック"/>
              </a:rPr>
              <a:t>The handout includes background information, graphs to analyze, vocabulary tables, and student case studies.</a:t>
            </a:r>
            <a:endParaRPr lang="en-US" sz="1200" kern="1200">
              <a:solidFill>
                <a:schemeClr val="tx1"/>
              </a:solidFill>
              <a:effectLst/>
              <a:latin typeface="ITC Franklin Gothic Std Bk Cd"/>
              <a:ea typeface="ＭＳ Ｐゴシック" pitchFamily="-48" charset="-128"/>
              <a:cs typeface="ＭＳ Ｐゴシック"/>
            </a:endParaRPr>
          </a:p>
          <a:p>
            <a:r>
              <a:rPr lang="en-US" sz="1200" kern="1200">
                <a:solidFill>
                  <a:schemeClr val="tx1"/>
                </a:solidFill>
                <a:effectLst/>
                <a:latin typeface="ITC Franklin Gothic Std Bk Cd"/>
                <a:ea typeface="ＭＳ Ｐゴシック" pitchFamily="-48" charset="-128"/>
                <a:cs typeface="ＭＳ Ｐゴシック"/>
              </a:rPr>
              <a:t> </a:t>
            </a:r>
          </a:p>
          <a:p>
            <a:r>
              <a:rPr lang="en-US" sz="1200" b="1" kern="1200">
                <a:solidFill>
                  <a:schemeClr val="tx1"/>
                </a:solidFill>
                <a:effectLst/>
                <a:latin typeface="ITC Franklin Gothic Std Bk Cd"/>
                <a:ea typeface="ＭＳ Ｐゴシック" pitchFamily="-48" charset="-128"/>
                <a:cs typeface="ＭＳ Ｐゴシック"/>
              </a:rPr>
              <a:t>Instructions for using the speaker notes </a:t>
            </a:r>
            <a:endParaRPr lang="en-US" sz="1200" kern="1200">
              <a:solidFill>
                <a:schemeClr val="tx1"/>
              </a:solidFill>
              <a:effectLst/>
              <a:latin typeface="ITC Franklin Gothic Std Bk Cd"/>
              <a:ea typeface="ＭＳ Ｐゴシック" pitchFamily="-48" charset="-128"/>
              <a:cs typeface="ＭＳ Ｐゴシック"/>
            </a:endParaRPr>
          </a:p>
          <a:p>
            <a:r>
              <a:rPr lang="en-US" sz="1200" kern="1200">
                <a:solidFill>
                  <a:schemeClr val="tx1"/>
                </a:solidFill>
                <a:effectLst/>
                <a:latin typeface="ITC Franklin Gothic Std Bk Cd"/>
                <a:ea typeface="ＭＳ Ｐゴシック" pitchFamily="-48" charset="-128"/>
                <a:cs typeface="ＭＳ Ｐゴシック"/>
              </a:rPr>
              <a:t>• Text formatted in standard font is intended to be read aloud or paraphrased by the facilitator. </a:t>
            </a:r>
          </a:p>
          <a:p>
            <a:r>
              <a:rPr lang="en-US" sz="1200" kern="1200">
                <a:solidFill>
                  <a:schemeClr val="tx1"/>
                </a:solidFill>
                <a:effectLst/>
                <a:latin typeface="ITC Franklin Gothic Std Bk Cd"/>
                <a:ea typeface="ＭＳ Ｐゴシック" pitchFamily="-48" charset="-128"/>
                <a:cs typeface="ＭＳ Ｐゴシック"/>
              </a:rPr>
              <a:t>• Text formatted in italics is intended as directions or notes for the facilitator; italicized text is not meant to be read aloud. </a:t>
            </a:r>
          </a:p>
          <a:p>
            <a:r>
              <a:rPr lang="en-US" sz="1200" kern="1200">
                <a:solidFill>
                  <a:schemeClr val="tx1"/>
                </a:solidFill>
                <a:effectLst/>
                <a:latin typeface="ITC Franklin Gothic Std Bk Cd"/>
                <a:ea typeface="ＭＳ Ｐゴシック" pitchFamily="-48" charset="-128"/>
                <a:cs typeface="ＭＳ Ｐゴシック"/>
              </a:rPr>
              <a:t> </a:t>
            </a:r>
          </a:p>
          <a:p>
            <a:r>
              <a:rPr lang="en-US" sz="1200" i="1" kern="1200">
                <a:solidFill>
                  <a:schemeClr val="tx1"/>
                </a:solidFill>
                <a:effectLst/>
                <a:latin typeface="ITC Franklin Gothic Std Bk Cd"/>
                <a:ea typeface="ＭＳ Ｐゴシック" pitchFamily="-48" charset="-128"/>
                <a:cs typeface="ＭＳ Ｐゴシック"/>
              </a:rPr>
              <a:t>Welcome participants to the training. Introduce yourself (or yourselves) as the facilitator(s) and briefly cite your professional experience in regard to mathematics instruction and supporting students who struggle and students with disabilities in mathematics.</a:t>
            </a:r>
          </a:p>
          <a:p>
            <a:endParaRPr lang="en-US" sz="1200" i="1" kern="120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a:solidFill>
                  <a:schemeClr val="tx1"/>
                </a:solidFill>
                <a:effectLst/>
                <a:latin typeface="ITC Franklin Gothic Std Bk Cd"/>
                <a:ea typeface="ＭＳ Ｐゴシック" pitchFamily="-48" charset="-128"/>
                <a:cs typeface="ＭＳ Ｐゴシック"/>
              </a:rPr>
              <a:t>Although permission to reprint this publication is not necessary, the citation should be as follows:</a:t>
            </a:r>
            <a:r>
              <a:rPr lang="en-US" sz="1200" kern="1200">
                <a:solidFill>
                  <a:schemeClr val="tx1"/>
                </a:solidFill>
                <a:effectLst/>
                <a:latin typeface="ITC Franklin Gothic Std Bk Cd"/>
                <a:ea typeface="ＭＳ Ｐゴシック" pitchFamily="-48" charset="-128"/>
                <a:cs typeface="ＭＳ Ｐゴシック"/>
              </a:rPr>
              <a:t> </a:t>
            </a:r>
            <a:r>
              <a:rPr lang="en-US" sz="1200" i="1" kern="1200">
                <a:solidFill>
                  <a:schemeClr val="tx1"/>
                </a:solidFill>
                <a:effectLst/>
                <a:latin typeface="ITC Franklin Gothic Std Bk Cd"/>
                <a:ea typeface="ＭＳ Ｐゴシック" pitchFamily="-48" charset="-128"/>
                <a:cs typeface="ＭＳ Ｐゴシック"/>
              </a:rPr>
              <a:t>American Institutes for Research. (2022). Increasing student engagement and discourse for students with mathematics difficulties and disabilities: Expanding middle school students’ understanding of algebraic reasoning for students with disabilities</a:t>
            </a:r>
            <a:r>
              <a:rPr lang="en-US" sz="1200" kern="1200">
                <a:solidFill>
                  <a:schemeClr val="tx1"/>
                </a:solidFill>
                <a:effectLst/>
                <a:latin typeface="ITC Franklin Gothic Std Bk Cd"/>
                <a:ea typeface="ＭＳ Ｐゴシック" pitchFamily="-48" charset="-128"/>
                <a:cs typeface="ＭＳ Ｐゴシック"/>
              </a:rPr>
              <a:t>. Office of Special Education Programs, U.S. Department of Education. </a:t>
            </a:r>
            <a:endParaRPr lang="en-US"/>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1</a:t>
            </a:fld>
            <a:endParaRPr lang="en-US"/>
          </a:p>
        </p:txBody>
      </p:sp>
    </p:spTree>
    <p:extLst>
      <p:ext uri="{BB962C8B-B14F-4D97-AF65-F5344CB8AC3E}">
        <p14:creationId xmlns:p14="http://schemas.microsoft.com/office/powerpoint/2010/main" val="1502405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can see, between 2003 and 2019, a significant gap exists between scores of fourth-grade students with and without disabilities on the NAEP. This is a gap that has not decreased over time and, in fact, has increased. These results are for Grade 4, but how might these gaps in skills impact students in middle school? Additionally, early data are showing the effect of COVID and, for the first time, an even larger decrease in scores for all students, but especially for students with disabilities. </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10</a:t>
            </a:fld>
            <a:endParaRPr lang="en-US"/>
          </a:p>
        </p:txBody>
      </p:sp>
    </p:spTree>
    <p:extLst>
      <p:ext uri="{BB962C8B-B14F-4D97-AF65-F5344CB8AC3E}">
        <p14:creationId xmlns:p14="http://schemas.microsoft.com/office/powerpoint/2010/main" val="968817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Grade 4 to Grade 8, we do not see much difference, meaning the gap between students with disabilities and students without disabilities is not closing. </a:t>
            </a:r>
          </a:p>
        </p:txBody>
      </p:sp>
      <p:sp>
        <p:nvSpPr>
          <p:cNvPr id="4" name="Slide Number Placeholder 3"/>
          <p:cNvSpPr>
            <a:spLocks noGrp="1"/>
          </p:cNvSpPr>
          <p:nvPr>
            <p:ph type="sldNum" sz="quarter" idx="5"/>
          </p:nvPr>
        </p:nvSpPr>
        <p:spPr/>
        <p:txBody>
          <a:bodyPr/>
          <a:lstStyle/>
          <a:p>
            <a:fld id="{2BC013DF-1BBD-3547-8ED8-967F630AD9C5}" type="slidenum">
              <a:rPr lang="en-US" smtClean="0"/>
              <a:t>11</a:t>
            </a:fld>
            <a:endParaRPr lang="en-US"/>
          </a:p>
        </p:txBody>
      </p:sp>
    </p:spTree>
    <p:extLst>
      <p:ext uri="{BB962C8B-B14F-4D97-AF65-F5344CB8AC3E}">
        <p14:creationId xmlns:p14="http://schemas.microsoft.com/office/powerpoint/2010/main" val="3167656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Mathematics is an area in which the skills are highly interconnected, and, when students do not fully develop the foundational skills in elementary school, their learning becomes filled with misconceptions, or they lack conceptual understanding. As mathematics becomes more challenging, the holes and misconceptions in student understanding affect concept development in middle school, which can hinder student understanding of algebraic concepts in high school. This situation becomes a problem because algebra is considered the gateway to other mathematics classes and is often the prerequisite for many postsecondary classes. </a:t>
            </a:r>
          </a:p>
        </p:txBody>
      </p:sp>
      <p:sp>
        <p:nvSpPr>
          <p:cNvPr id="4" name="Slide Number Placeholder 3"/>
          <p:cNvSpPr>
            <a:spLocks noGrp="1"/>
          </p:cNvSpPr>
          <p:nvPr>
            <p:ph type="sldNum" sz="quarter" idx="5"/>
          </p:nvPr>
        </p:nvSpPr>
        <p:spPr/>
        <p:txBody>
          <a:bodyPr/>
          <a:lstStyle/>
          <a:p>
            <a:fld id="{8F4C5DC3-A1E8-4D3A-BBB5-362A811EEAB1}" type="slidenum">
              <a:rPr lang="en-US" smtClean="0"/>
              <a:t>12</a:t>
            </a:fld>
            <a:endParaRPr lang="en-US"/>
          </a:p>
        </p:txBody>
      </p:sp>
    </p:spTree>
    <p:extLst>
      <p:ext uri="{BB962C8B-B14F-4D97-AF65-F5344CB8AC3E}">
        <p14:creationId xmlns:p14="http://schemas.microsoft.com/office/powerpoint/2010/main" val="2173450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indicated on the previous slide, many students with mathematics difficulties develop gaps in learning and misconceptions that hinder conceptual understanding. We often see greater skill gaps in middle school when standards tend to be more difficult and are connected to previous standards and students show an inability to generalize previous skills to more demanding tasks. </a:t>
            </a:r>
          </a:p>
        </p:txBody>
      </p:sp>
      <p:sp>
        <p:nvSpPr>
          <p:cNvPr id="4" name="Slide Number Placeholder 3"/>
          <p:cNvSpPr>
            <a:spLocks noGrp="1"/>
          </p:cNvSpPr>
          <p:nvPr>
            <p:ph type="sldNum" sz="quarter" idx="5"/>
          </p:nvPr>
        </p:nvSpPr>
        <p:spPr/>
        <p:txBody>
          <a:bodyPr/>
          <a:lstStyle/>
          <a:p>
            <a:fld id="{2BC013DF-1BBD-3547-8ED8-967F630AD9C5}" type="slidenum">
              <a:rPr lang="en-US" smtClean="0"/>
              <a:t>13</a:t>
            </a:fld>
            <a:endParaRPr lang="en-US"/>
          </a:p>
        </p:txBody>
      </p:sp>
    </p:spTree>
    <p:extLst>
      <p:ext uri="{BB962C8B-B14F-4D97-AF65-F5344CB8AC3E}">
        <p14:creationId xmlns:p14="http://schemas.microsoft.com/office/powerpoint/2010/main" val="457159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[Following the explanation of the Iceberg Problem, there is an activity. Participants will need three different-colored dots or sticky notes. Chart paper that lists the insights or copy of Slides 14, 15, and 16 should be hung in the room. The activity is on Slide 17.]</a:t>
            </a:r>
          </a:p>
        </p:txBody>
      </p:sp>
      <p:sp>
        <p:nvSpPr>
          <p:cNvPr id="4" name="Slide Number Placeholder 3"/>
          <p:cNvSpPr>
            <a:spLocks noGrp="1"/>
          </p:cNvSpPr>
          <p:nvPr>
            <p:ph type="sldNum" sz="quarter" idx="5"/>
          </p:nvPr>
        </p:nvSpPr>
        <p:spPr/>
        <p:txBody>
          <a:bodyPr/>
          <a:lstStyle/>
          <a:p>
            <a:fld id="{2BC013DF-1BBD-3547-8ED8-967F630AD9C5}" type="slidenum">
              <a:rPr lang="en-US" smtClean="0"/>
              <a:t>14</a:t>
            </a:fld>
            <a:endParaRPr lang="en-US"/>
          </a:p>
        </p:txBody>
      </p:sp>
    </p:spTree>
    <p:extLst>
      <p:ext uri="{BB962C8B-B14F-4D97-AF65-F5344CB8AC3E}">
        <p14:creationId xmlns:p14="http://schemas.microsoft.com/office/powerpoint/2010/main" val="185999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15</a:t>
            </a:fld>
            <a:endParaRPr lang="en-US"/>
          </a:p>
        </p:txBody>
      </p:sp>
    </p:spTree>
    <p:extLst>
      <p:ext uri="{BB962C8B-B14F-4D97-AF65-F5344CB8AC3E}">
        <p14:creationId xmlns:p14="http://schemas.microsoft.com/office/powerpoint/2010/main" val="269438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16</a:t>
            </a:fld>
            <a:endParaRPr lang="en-US"/>
          </a:p>
        </p:txBody>
      </p:sp>
    </p:spTree>
    <p:extLst>
      <p:ext uri="{BB962C8B-B14F-4D97-AF65-F5344CB8AC3E}">
        <p14:creationId xmlns:p14="http://schemas.microsoft.com/office/powerpoint/2010/main" val="2524458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Longitudinal studies of individual students over time can show more precisely how students who fall behind are likely to stay behind. For example, Figure 8 shows some of the findings from a 2012 study conducted by ACT.⁸ Researchers tracked results from tens of thousands of students, one group from 4th grade to 8th grade, and another from 8th grade to 12th grade. In both groups, the vast majority of students who started out behind in mathematics stayed behind. Chances of catching up were even worse in the upper grades: A student who was “far off track” in eighth grade mathematics had only a 3% chance of reaching college readiness standard mastery by the end of high school.⁹ This same study also found that students in the “far off track” group were much more likely to attend high-poverty schools.</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17</a:t>
            </a:fld>
            <a:endParaRPr lang="en-US"/>
          </a:p>
        </p:txBody>
      </p:sp>
    </p:spTree>
    <p:extLst>
      <p:ext uri="{BB962C8B-B14F-4D97-AF65-F5344CB8AC3E}">
        <p14:creationId xmlns:p14="http://schemas.microsoft.com/office/powerpoint/2010/main" val="2637175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18</a:t>
            </a:fld>
            <a:endParaRPr lang="en-US"/>
          </a:p>
        </p:txBody>
      </p:sp>
    </p:spTree>
    <p:extLst>
      <p:ext uri="{BB962C8B-B14F-4D97-AF65-F5344CB8AC3E}">
        <p14:creationId xmlns:p14="http://schemas.microsoft.com/office/powerpoint/2010/main" val="1336475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19</a:t>
            </a:fld>
            <a:endParaRPr lang="en-US"/>
          </a:p>
        </p:txBody>
      </p:sp>
    </p:spTree>
    <p:extLst>
      <p:ext uri="{BB962C8B-B14F-4D97-AF65-F5344CB8AC3E}">
        <p14:creationId xmlns:p14="http://schemas.microsoft.com/office/powerpoint/2010/main" val="3071405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[Read slide.] This is a suggested agenda and can be altered to fit your needs. </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2</a:t>
            </a:fld>
            <a:endParaRPr lang="en-US"/>
          </a:p>
        </p:txBody>
      </p:sp>
    </p:spTree>
    <p:extLst>
      <p:ext uri="{BB962C8B-B14F-4D97-AF65-F5344CB8AC3E}">
        <p14:creationId xmlns:p14="http://schemas.microsoft.com/office/powerpoint/2010/main" val="3671010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20</a:t>
            </a:fld>
            <a:endParaRPr lang="en-US"/>
          </a:p>
        </p:txBody>
      </p:sp>
    </p:spTree>
    <p:extLst>
      <p:ext uri="{BB962C8B-B14F-4D97-AF65-F5344CB8AC3E}">
        <p14:creationId xmlns:p14="http://schemas.microsoft.com/office/powerpoint/2010/main" val="3411429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[Give participants colored dots or star stickers. In this example green, yellow, and red are used, but it can be any three different colors or different shapes. Provide chart paper to record.]</a:t>
            </a:r>
          </a:p>
          <a:p>
            <a:endParaRPr lang="en-US" i="1"/>
          </a:p>
          <a:p>
            <a:r>
              <a:rPr lang="en-US"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21</a:t>
            </a:fld>
            <a:endParaRPr lang="en-US"/>
          </a:p>
        </p:txBody>
      </p:sp>
    </p:spTree>
    <p:extLst>
      <p:ext uri="{BB962C8B-B14F-4D97-AF65-F5344CB8AC3E}">
        <p14:creationId xmlns:p14="http://schemas.microsoft.com/office/powerpoint/2010/main" val="2599284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[Facilitate discussion.]</a:t>
            </a:r>
          </a:p>
        </p:txBody>
      </p:sp>
      <p:sp>
        <p:nvSpPr>
          <p:cNvPr id="4" name="Slide Number Placeholder 3"/>
          <p:cNvSpPr>
            <a:spLocks noGrp="1"/>
          </p:cNvSpPr>
          <p:nvPr>
            <p:ph type="sldNum" sz="quarter" idx="5"/>
          </p:nvPr>
        </p:nvSpPr>
        <p:spPr/>
        <p:txBody>
          <a:bodyPr/>
          <a:lstStyle/>
          <a:p>
            <a:fld id="{2BC013DF-1BBD-3547-8ED8-967F630AD9C5}" type="slidenum">
              <a:rPr lang="en-US" smtClean="0"/>
              <a:t>22</a:t>
            </a:fld>
            <a:endParaRPr lang="en-US"/>
          </a:p>
        </p:txBody>
      </p:sp>
    </p:spTree>
    <p:extLst>
      <p:ext uri="{BB962C8B-B14F-4D97-AF65-F5344CB8AC3E}">
        <p14:creationId xmlns:p14="http://schemas.microsoft.com/office/powerpoint/2010/main" val="3176890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dive into specific strategies to increase engagement of students, let’s get our brain going with a mathematics problem. </a:t>
            </a:r>
          </a:p>
        </p:txBody>
      </p:sp>
      <p:sp>
        <p:nvSpPr>
          <p:cNvPr id="4" name="Slide Number Placeholder 3"/>
          <p:cNvSpPr>
            <a:spLocks noGrp="1"/>
          </p:cNvSpPr>
          <p:nvPr>
            <p:ph type="sldNum" sz="quarter" idx="5"/>
          </p:nvPr>
        </p:nvSpPr>
        <p:spPr/>
        <p:txBody>
          <a:bodyPr/>
          <a:lstStyle/>
          <a:p>
            <a:fld id="{2BC013DF-1BBD-3547-8ED8-967F630AD9C5}" type="slidenum">
              <a:rPr lang="en-US" smtClean="0"/>
              <a:t>23</a:t>
            </a:fld>
            <a:endParaRPr lang="en-US"/>
          </a:p>
        </p:txBody>
      </p:sp>
    </p:spTree>
    <p:extLst>
      <p:ext uri="{BB962C8B-B14F-4D97-AF65-F5344CB8AC3E}">
        <p14:creationId xmlns:p14="http://schemas.microsoft.com/office/powerpoint/2010/main" val="667420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Have participants work individually or in groups. Prior to sharing, discuss questions on next slide.]</a:t>
            </a:r>
          </a:p>
        </p:txBody>
      </p:sp>
      <p:sp>
        <p:nvSpPr>
          <p:cNvPr id="4" name="Slide Number Placeholder 3"/>
          <p:cNvSpPr>
            <a:spLocks noGrp="1"/>
          </p:cNvSpPr>
          <p:nvPr>
            <p:ph type="sldNum" sz="quarter" idx="5"/>
          </p:nvPr>
        </p:nvSpPr>
        <p:spPr/>
        <p:txBody>
          <a:bodyPr/>
          <a:lstStyle/>
          <a:p>
            <a:fld id="{2BC013DF-1BBD-3547-8ED8-967F630AD9C5}" type="slidenum">
              <a:rPr lang="en-US" smtClean="0"/>
              <a:t>24</a:t>
            </a:fld>
            <a:endParaRPr lang="en-US"/>
          </a:p>
        </p:txBody>
      </p:sp>
    </p:spTree>
    <p:extLst>
      <p:ext uri="{BB962C8B-B14F-4D97-AF65-F5344CB8AC3E}">
        <p14:creationId xmlns:p14="http://schemas.microsoft.com/office/powerpoint/2010/main" val="3531195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[Lead discussion and have participants share different ways to solve.]</a:t>
            </a:r>
          </a:p>
        </p:txBody>
      </p:sp>
      <p:sp>
        <p:nvSpPr>
          <p:cNvPr id="4" name="Slide Number Placeholder 3"/>
          <p:cNvSpPr>
            <a:spLocks noGrp="1"/>
          </p:cNvSpPr>
          <p:nvPr>
            <p:ph type="sldNum" sz="quarter" idx="5"/>
          </p:nvPr>
        </p:nvSpPr>
        <p:spPr/>
        <p:txBody>
          <a:bodyPr/>
          <a:lstStyle/>
          <a:p>
            <a:fld id="{2BC013DF-1BBD-3547-8ED8-967F630AD9C5}" type="slidenum">
              <a:rPr lang="en-US" smtClean="0"/>
              <a:t>25</a:t>
            </a:fld>
            <a:endParaRPr lang="en-US"/>
          </a:p>
        </p:txBody>
      </p:sp>
    </p:spTree>
    <p:extLst>
      <p:ext uri="{BB962C8B-B14F-4D97-AF65-F5344CB8AC3E}">
        <p14:creationId xmlns:p14="http://schemas.microsoft.com/office/powerpoint/2010/main" val="1621432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and facilitate discussion.]</a:t>
            </a:r>
          </a:p>
        </p:txBody>
      </p:sp>
      <p:sp>
        <p:nvSpPr>
          <p:cNvPr id="4" name="Slide Number Placeholder 3"/>
          <p:cNvSpPr>
            <a:spLocks noGrp="1"/>
          </p:cNvSpPr>
          <p:nvPr>
            <p:ph type="sldNum" sz="quarter" idx="5"/>
          </p:nvPr>
        </p:nvSpPr>
        <p:spPr/>
        <p:txBody>
          <a:bodyPr/>
          <a:lstStyle/>
          <a:p>
            <a:fld id="{2BC013DF-1BBD-3547-8ED8-967F630AD9C5}" type="slidenum">
              <a:rPr lang="en-US" smtClean="0"/>
              <a:t>27</a:t>
            </a:fld>
            <a:endParaRPr lang="en-US"/>
          </a:p>
        </p:txBody>
      </p:sp>
    </p:spTree>
    <p:extLst>
      <p:ext uri="{BB962C8B-B14F-4D97-AF65-F5344CB8AC3E}">
        <p14:creationId xmlns:p14="http://schemas.microsoft.com/office/powerpoint/2010/main" val="2257915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a:t>
            </a:r>
            <a:r>
              <a:rPr lang="en-US"/>
              <a:t>Engagement is more than simply making sure that students complete work. Engagement is dimensional, and full engagement is often not present for students with disabilities in core mathematics classes. </a:t>
            </a:r>
          </a:p>
        </p:txBody>
      </p:sp>
      <p:sp>
        <p:nvSpPr>
          <p:cNvPr id="4" name="Slide Number Placeholder 3"/>
          <p:cNvSpPr>
            <a:spLocks noGrp="1"/>
          </p:cNvSpPr>
          <p:nvPr>
            <p:ph type="sldNum" sz="quarter" idx="5"/>
          </p:nvPr>
        </p:nvSpPr>
        <p:spPr/>
        <p:txBody>
          <a:bodyPr/>
          <a:lstStyle/>
          <a:p>
            <a:fld id="{2BC013DF-1BBD-3547-8ED8-967F630AD9C5}" type="slidenum">
              <a:rPr lang="en-US" smtClean="0"/>
              <a:t>28</a:t>
            </a:fld>
            <a:endParaRPr lang="en-US"/>
          </a:p>
        </p:txBody>
      </p:sp>
    </p:spTree>
    <p:extLst>
      <p:ext uri="{BB962C8B-B14F-4D97-AF65-F5344CB8AC3E}">
        <p14:creationId xmlns:p14="http://schemas.microsoft.com/office/powerpoint/2010/main" val="3798025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What are mathematics evidence-based practices? We talk about discourse, but, for discourse to be evident in the classroom, we need to create a learning environment in which students feel and see success and are fully engaged! For students with mathematics difficulties, this means that teachers need to be intentional and purposeful in using evidence-based practices, such as working solved problems, using multiple representations often referred to as concrete-representational-abstract, explicitly teaching effective strategies and cognitive strategy instruction, and motivation strategies that can lead to increased self-regulation. </a:t>
            </a:r>
          </a:p>
          <a:p>
            <a:endParaRPr lang="en-US" i="0"/>
          </a:p>
          <a:p>
            <a:r>
              <a:rPr lang="en-US" i="0"/>
              <a:t>When students are successful and developing conceptual understanding, they are more likely to be engaged and have the skills to actively participate in classroom discussions. When this happens, a teacher is truly increasing classroom discourse. </a:t>
            </a:r>
            <a:endParaRPr lang="en-US" i="1"/>
          </a:p>
        </p:txBody>
      </p:sp>
      <p:sp>
        <p:nvSpPr>
          <p:cNvPr id="4" name="Slide Number Placeholder 3"/>
          <p:cNvSpPr>
            <a:spLocks noGrp="1"/>
          </p:cNvSpPr>
          <p:nvPr>
            <p:ph type="sldNum" sz="quarter" idx="5"/>
          </p:nvPr>
        </p:nvSpPr>
        <p:spPr/>
        <p:txBody>
          <a:bodyPr/>
          <a:lstStyle/>
          <a:p>
            <a:fld id="{2BC013DF-1BBD-3547-8ED8-967F630AD9C5}" type="slidenum">
              <a:rPr lang="en-US" smtClean="0"/>
              <a:t>29</a:t>
            </a:fld>
            <a:endParaRPr lang="en-US"/>
          </a:p>
        </p:txBody>
      </p:sp>
    </p:spTree>
    <p:extLst>
      <p:ext uri="{BB962C8B-B14F-4D97-AF65-F5344CB8AC3E}">
        <p14:creationId xmlns:p14="http://schemas.microsoft.com/office/powerpoint/2010/main" val="250269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31</a:t>
            </a:fld>
            <a:endParaRPr lang="en-US"/>
          </a:p>
        </p:txBody>
      </p:sp>
    </p:spTree>
    <p:extLst>
      <p:ext uri="{BB962C8B-B14F-4D97-AF65-F5344CB8AC3E}">
        <p14:creationId xmlns:p14="http://schemas.microsoft.com/office/powerpoint/2010/main" val="20659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[This is a 5 by 3 root cause analysis. This will be repeated three times. After the first set of bullets, click for animation. This will ask participants to take out another five sticky notes. They will need a total of 15 sticky notes.]</a:t>
            </a:r>
          </a:p>
        </p:txBody>
      </p:sp>
      <p:sp>
        <p:nvSpPr>
          <p:cNvPr id="4" name="Slide Number Placeholder 3"/>
          <p:cNvSpPr>
            <a:spLocks noGrp="1"/>
          </p:cNvSpPr>
          <p:nvPr>
            <p:ph type="sldNum" sz="quarter" idx="5"/>
          </p:nvPr>
        </p:nvSpPr>
        <p:spPr/>
        <p:txBody>
          <a:bodyPr/>
          <a:lstStyle/>
          <a:p>
            <a:fld id="{2BC013DF-1BBD-3547-8ED8-967F630AD9C5}" type="slidenum">
              <a:rPr lang="en-US" smtClean="0"/>
              <a:t>3</a:t>
            </a:fld>
            <a:endParaRPr lang="en-US"/>
          </a:p>
        </p:txBody>
      </p:sp>
    </p:spTree>
    <p:extLst>
      <p:ext uri="{BB962C8B-B14F-4D97-AF65-F5344CB8AC3E}">
        <p14:creationId xmlns:p14="http://schemas.microsoft.com/office/powerpoint/2010/main" val="3029742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long-term goal for students is success in upper mathematics classes. Research has shown that discourse and engagement are key, but students can only be part of discourse when teachers provide instruction that supports students. This means that we need to think about the evidence-based practices, as well as the high-leverage practices or the instructional practices that lead to greater student engagement and conceptual understanding. </a:t>
            </a:r>
          </a:p>
        </p:txBody>
      </p:sp>
      <p:sp>
        <p:nvSpPr>
          <p:cNvPr id="4" name="Slide Number Placeholder 3"/>
          <p:cNvSpPr>
            <a:spLocks noGrp="1"/>
          </p:cNvSpPr>
          <p:nvPr>
            <p:ph type="sldNum" sz="quarter" idx="5"/>
          </p:nvPr>
        </p:nvSpPr>
        <p:spPr/>
        <p:txBody>
          <a:bodyPr/>
          <a:lstStyle/>
          <a:p>
            <a:fld id="{2BC013DF-1BBD-3547-8ED8-967F630AD9C5}" type="slidenum">
              <a:rPr lang="en-US" smtClean="0"/>
              <a:t>32</a:t>
            </a:fld>
            <a:endParaRPr lang="en-US"/>
          </a:p>
        </p:txBody>
      </p:sp>
    </p:spTree>
    <p:extLst>
      <p:ext uri="{BB962C8B-B14F-4D97-AF65-F5344CB8AC3E}">
        <p14:creationId xmlns:p14="http://schemas.microsoft.com/office/powerpoint/2010/main" val="2013381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High-leverage practices are not all evidence based, meaning they were not tested to the same degree to determine effectiveness, but they are all research based. This means that there is research to support their use within classrooms to meet student needs. High-leverage practices are not just for mathematics classrooms; they are for all classrooms to build on the foundation of meeting students with disability needs. </a:t>
            </a:r>
          </a:p>
          <a:p>
            <a:endParaRPr lang="en-US"/>
          </a:p>
        </p:txBody>
      </p:sp>
      <p:sp>
        <p:nvSpPr>
          <p:cNvPr id="4" name="Slide Number Placeholder 3"/>
          <p:cNvSpPr>
            <a:spLocks noGrp="1"/>
          </p:cNvSpPr>
          <p:nvPr>
            <p:ph type="sldNum" sz="quarter" idx="10"/>
          </p:nvPr>
        </p:nvSpPr>
        <p:spPr/>
        <p:txBody>
          <a:bodyPr/>
          <a:lstStyle/>
          <a:p>
            <a:fld id="{63346104-5059-4753-BAEC-91ADA6C083B6}" type="slidenum">
              <a:rPr lang="en-US" smtClean="0"/>
              <a:t>33</a:t>
            </a:fld>
            <a:endParaRPr lang="en-US"/>
          </a:p>
        </p:txBody>
      </p:sp>
    </p:spTree>
    <p:extLst>
      <p:ext uri="{BB962C8B-B14F-4D97-AF65-F5344CB8AC3E}">
        <p14:creationId xmlns:p14="http://schemas.microsoft.com/office/powerpoint/2010/main" val="2429449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Ask for additional strategies participants have utilized.]</a:t>
            </a:r>
          </a:p>
        </p:txBody>
      </p:sp>
      <p:sp>
        <p:nvSpPr>
          <p:cNvPr id="4" name="Slide Number Placeholder 3"/>
          <p:cNvSpPr>
            <a:spLocks noGrp="1"/>
          </p:cNvSpPr>
          <p:nvPr>
            <p:ph type="sldNum" sz="quarter" idx="5"/>
          </p:nvPr>
        </p:nvSpPr>
        <p:spPr/>
        <p:txBody>
          <a:bodyPr/>
          <a:lstStyle/>
          <a:p>
            <a:fld id="{2BC013DF-1BBD-3547-8ED8-967F630AD9C5}" type="slidenum">
              <a:rPr lang="en-US" smtClean="0"/>
              <a:t>34</a:t>
            </a:fld>
            <a:endParaRPr lang="en-US"/>
          </a:p>
        </p:txBody>
      </p:sp>
    </p:spTree>
    <p:extLst>
      <p:ext uri="{BB962C8B-B14F-4D97-AF65-F5344CB8AC3E}">
        <p14:creationId xmlns:p14="http://schemas.microsoft.com/office/powerpoint/2010/main" val="3598167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Teachers need to consider context, capacity, and need. Teachers can insert evidence-based practices and high-leverage practices, but, if students are not engaged, then they are not learning and/or mastering the skills. It is imperative that in planning for instruction, we consider the needs of students </a:t>
            </a:r>
            <a:r>
              <a:rPr lang="en-US">
                <a:solidFill>
                  <a:schemeClr val="accent2"/>
                </a:solidFill>
                <a:highlight>
                  <a:srgbClr val="FFFF00"/>
                </a:highlight>
              </a:rPr>
              <a:t>before and during planning versus reactive during instruction. </a:t>
            </a:r>
          </a:p>
        </p:txBody>
      </p:sp>
      <p:sp>
        <p:nvSpPr>
          <p:cNvPr id="4" name="Slide Number Placeholder 3"/>
          <p:cNvSpPr>
            <a:spLocks noGrp="1"/>
          </p:cNvSpPr>
          <p:nvPr>
            <p:ph type="sldNum" sz="quarter" idx="5"/>
          </p:nvPr>
        </p:nvSpPr>
        <p:spPr/>
        <p:txBody>
          <a:bodyPr/>
          <a:lstStyle/>
          <a:p>
            <a:fld id="{2BC013DF-1BBD-3547-8ED8-967F630AD9C5}" type="slidenum">
              <a:rPr lang="en-US" smtClean="0"/>
              <a:t>35</a:t>
            </a:fld>
            <a:endParaRPr lang="en-US"/>
          </a:p>
        </p:txBody>
      </p:sp>
    </p:spTree>
    <p:extLst>
      <p:ext uri="{BB962C8B-B14F-4D97-AF65-F5344CB8AC3E}">
        <p14:creationId xmlns:p14="http://schemas.microsoft.com/office/powerpoint/2010/main" val="1123206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reviewed, all students, but especially students with disabilities and students who struggle, have huge gaps in their conceptual understanding of mathematics. This means that not only do teachers need to embed evidence-based practices, but they need high student engagement and discourse between and among students. </a:t>
            </a:r>
          </a:p>
          <a:p>
            <a:endParaRPr lang="en-US" i="1"/>
          </a:p>
          <a:p>
            <a:r>
              <a:rPr lang="en-US" i="1"/>
              <a:t>Click for animation</a:t>
            </a:r>
            <a:r>
              <a:rPr lang="en-US"/>
              <a:t>.</a:t>
            </a:r>
          </a:p>
        </p:txBody>
      </p:sp>
      <p:sp>
        <p:nvSpPr>
          <p:cNvPr id="4" name="Slide Number Placeholder 3"/>
          <p:cNvSpPr>
            <a:spLocks noGrp="1"/>
          </p:cNvSpPr>
          <p:nvPr>
            <p:ph type="sldNum" sz="quarter" idx="5"/>
          </p:nvPr>
        </p:nvSpPr>
        <p:spPr/>
        <p:txBody>
          <a:bodyPr/>
          <a:lstStyle/>
          <a:p>
            <a:fld id="{2BC013DF-1BBD-3547-8ED8-967F630AD9C5}" type="slidenum">
              <a:rPr lang="en-US" smtClean="0"/>
              <a:t>37</a:t>
            </a:fld>
            <a:endParaRPr lang="en-US"/>
          </a:p>
        </p:txBody>
      </p:sp>
    </p:spTree>
    <p:extLst>
      <p:ext uri="{BB962C8B-B14F-4D97-AF65-F5344CB8AC3E}">
        <p14:creationId xmlns:p14="http://schemas.microsoft.com/office/powerpoint/2010/main" val="861985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thinking about engagement, we need to start at instruction. What are the standards, targets, and learning progressions? Where and how might students struggle? What may impact their engagement? How will I monitor student skills? Throughout the entire process, instructional strategies must be considered and explicitly placed within lesson plans. </a:t>
            </a:r>
          </a:p>
        </p:txBody>
      </p:sp>
      <p:sp>
        <p:nvSpPr>
          <p:cNvPr id="4" name="Slide Number Placeholder 3"/>
          <p:cNvSpPr>
            <a:spLocks noGrp="1"/>
          </p:cNvSpPr>
          <p:nvPr>
            <p:ph type="sldNum" sz="quarter" idx="10"/>
          </p:nvPr>
        </p:nvSpPr>
        <p:spPr/>
        <p:txBody>
          <a:bodyPr/>
          <a:lstStyle/>
          <a:p>
            <a:fld id="{4F4778D0-DDD4-684D-9E0E-C40409FBC6D7}" type="slidenum">
              <a:rPr lang="en-US" smtClean="0"/>
              <a:t>38</a:t>
            </a:fld>
            <a:endParaRPr lang="en-US"/>
          </a:p>
        </p:txBody>
      </p:sp>
    </p:spTree>
    <p:extLst>
      <p:ext uri="{BB962C8B-B14F-4D97-AF65-F5344CB8AC3E}">
        <p14:creationId xmlns:p14="http://schemas.microsoft.com/office/powerpoint/2010/main" val="1612483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thinking about instructional practices, we need to align with the complexity of thinking. How can we help students to learn critical content? How do we go deeper into the learning targets and utilize critical content? </a:t>
            </a:r>
          </a:p>
          <a:p>
            <a:endParaRPr lang="en-US">
              <a:cs typeface="Calibri"/>
            </a:endParaRPr>
          </a:p>
        </p:txBody>
      </p:sp>
      <p:sp>
        <p:nvSpPr>
          <p:cNvPr id="4" name="Slide Number Placeholder 3"/>
          <p:cNvSpPr>
            <a:spLocks noGrp="1"/>
          </p:cNvSpPr>
          <p:nvPr>
            <p:ph type="sldNum" sz="quarter" idx="10"/>
          </p:nvPr>
        </p:nvSpPr>
        <p:spPr/>
        <p:txBody>
          <a:bodyPr/>
          <a:lstStyle/>
          <a:p>
            <a:fld id="{4F4778D0-DDD4-684D-9E0E-C40409FBC6D7}" type="slidenum">
              <a:rPr lang="en-US" smtClean="0"/>
              <a:t>39</a:t>
            </a:fld>
            <a:endParaRPr lang="en-US"/>
          </a:p>
        </p:txBody>
      </p:sp>
    </p:spTree>
    <p:extLst>
      <p:ext uri="{BB962C8B-B14F-4D97-AF65-F5344CB8AC3E}">
        <p14:creationId xmlns:p14="http://schemas.microsoft.com/office/powerpoint/2010/main" val="576052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[Give each participant a paper version of this rubric and have them utilize it to review a current lesson after Slide 44.]</a:t>
            </a:r>
          </a:p>
          <a:p>
            <a:endParaRPr lang="en-US"/>
          </a:p>
          <a:p>
            <a:r>
              <a:rPr lang="en-US"/>
              <a:t>This is a rubric based upon the book </a:t>
            </a:r>
            <a:r>
              <a:rPr lang="en-US" i="1"/>
              <a:t>Mine the Gap</a:t>
            </a:r>
            <a:r>
              <a:rPr lang="en-US"/>
              <a:t>. When we think about engagement </a:t>
            </a:r>
            <a:r>
              <a:rPr lang="en-US" i="1"/>
              <a:t>[click for animations], </a:t>
            </a:r>
            <a:r>
              <a:rPr lang="en-US"/>
              <a:t>you will see these items align with mathematics evidence-based practices and high-leverage practices. Review a current lesson plan. How well did you infuse these tasks? Before we review our own lessons, we are going to dig into these components to better understand what they might look like in the classroom and how they could lead to greater engagement. </a:t>
            </a:r>
          </a:p>
          <a:p>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40</a:t>
            </a:fld>
            <a:endParaRPr lang="en-US"/>
          </a:p>
        </p:txBody>
      </p:sp>
    </p:spTree>
    <p:extLst>
      <p:ext uri="{BB962C8B-B14F-4D97-AF65-F5344CB8AC3E}">
        <p14:creationId xmlns:p14="http://schemas.microsoft.com/office/powerpoint/2010/main" val="4279286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and facilitate discussion and have teachers talk about how they would solve.]</a:t>
            </a:r>
          </a:p>
        </p:txBody>
      </p:sp>
      <p:sp>
        <p:nvSpPr>
          <p:cNvPr id="4" name="Slide Number Placeholder 3"/>
          <p:cNvSpPr>
            <a:spLocks noGrp="1"/>
          </p:cNvSpPr>
          <p:nvPr>
            <p:ph type="sldNum" sz="quarter" idx="5"/>
          </p:nvPr>
        </p:nvSpPr>
        <p:spPr/>
        <p:txBody>
          <a:bodyPr/>
          <a:lstStyle/>
          <a:p>
            <a:fld id="{7978864E-10C5-004C-B66C-FC11C587CF57}" type="slidenum">
              <a:rPr lang="en-US" smtClean="0"/>
              <a:t>41</a:t>
            </a:fld>
            <a:endParaRPr lang="en-US"/>
          </a:p>
        </p:txBody>
      </p:sp>
    </p:spTree>
    <p:extLst>
      <p:ext uri="{BB962C8B-B14F-4D97-AF65-F5344CB8AC3E}">
        <p14:creationId xmlns:p14="http://schemas.microsoft.com/office/powerpoint/2010/main" val="3773577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the slide.]</a:t>
            </a:r>
          </a:p>
        </p:txBody>
      </p:sp>
      <p:sp>
        <p:nvSpPr>
          <p:cNvPr id="4" name="Slide Number Placeholder 3"/>
          <p:cNvSpPr>
            <a:spLocks noGrp="1"/>
          </p:cNvSpPr>
          <p:nvPr>
            <p:ph type="sldNum" sz="quarter" idx="5"/>
          </p:nvPr>
        </p:nvSpPr>
        <p:spPr/>
        <p:txBody>
          <a:bodyPr/>
          <a:lstStyle/>
          <a:p>
            <a:fld id="{2BC013DF-1BBD-3547-8ED8-967F630AD9C5}" type="slidenum">
              <a:rPr lang="en-US" smtClean="0"/>
              <a:t>42</a:t>
            </a:fld>
            <a:endParaRPr lang="en-US"/>
          </a:p>
        </p:txBody>
      </p:sp>
    </p:spTree>
    <p:extLst>
      <p:ext uri="{BB962C8B-B14F-4D97-AF65-F5344CB8AC3E}">
        <p14:creationId xmlns:p14="http://schemas.microsoft.com/office/powerpoint/2010/main" val="290476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[This is a 5 by 3 root cause analysis. This will be repeated three times. After the first set of bullets, click for animation. This will ask participants to take out another five sticky notes. They will need a total of 15 sticky notes.]</a:t>
            </a:r>
          </a:p>
        </p:txBody>
      </p:sp>
      <p:sp>
        <p:nvSpPr>
          <p:cNvPr id="4" name="Slide Number Placeholder 3"/>
          <p:cNvSpPr>
            <a:spLocks noGrp="1"/>
          </p:cNvSpPr>
          <p:nvPr>
            <p:ph type="sldNum" sz="quarter" idx="5"/>
          </p:nvPr>
        </p:nvSpPr>
        <p:spPr/>
        <p:txBody>
          <a:bodyPr/>
          <a:lstStyle/>
          <a:p>
            <a:fld id="{2BC013DF-1BBD-3547-8ED8-967F630AD9C5}" type="slidenum">
              <a:rPr lang="en-US" smtClean="0"/>
              <a:t>4</a:t>
            </a:fld>
            <a:endParaRPr lang="en-US"/>
          </a:p>
        </p:txBody>
      </p:sp>
    </p:spTree>
    <p:extLst>
      <p:ext uri="{BB962C8B-B14F-4D97-AF65-F5344CB8AC3E}">
        <p14:creationId xmlns:p14="http://schemas.microsoft.com/office/powerpoint/2010/main" val="3359476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[Facilitate discussion.]</a:t>
            </a:r>
          </a:p>
        </p:txBody>
      </p:sp>
      <p:sp>
        <p:nvSpPr>
          <p:cNvPr id="4" name="Slide Number Placeholder 3"/>
          <p:cNvSpPr>
            <a:spLocks noGrp="1"/>
          </p:cNvSpPr>
          <p:nvPr>
            <p:ph type="sldNum" sz="quarter" idx="5"/>
          </p:nvPr>
        </p:nvSpPr>
        <p:spPr/>
        <p:txBody>
          <a:bodyPr/>
          <a:lstStyle/>
          <a:p>
            <a:fld id="{2BC013DF-1BBD-3547-8ED8-967F630AD9C5}" type="slidenum">
              <a:rPr lang="en-US" smtClean="0"/>
              <a:t>43</a:t>
            </a:fld>
            <a:endParaRPr lang="en-US"/>
          </a:p>
        </p:txBody>
      </p:sp>
    </p:spTree>
    <p:extLst>
      <p:ext uri="{BB962C8B-B14F-4D97-AF65-F5344CB8AC3E}">
        <p14:creationId xmlns:p14="http://schemas.microsoft.com/office/powerpoint/2010/main" val="110072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key aspect of engagement is student talk. When we think about discourse, most of us think about discussion or communication. Even the National Council of Teachers of Mathematics lists communication as an important process standard and defines ability to communicate as part of the role of a mathematician. Although middle school students may be social and like to talk, many students struggle to talk about mathematics! For many students, they have not been taught or coached in how to talk about mathematics. For example, many students can share the answer but struggle in how to communicate their thinking or process to solve. It is the role of the teacher to provide support to students to help teach them not only math skills but how to communicate their thinking and use mathematics precise language. </a:t>
            </a:r>
          </a:p>
        </p:txBody>
      </p:sp>
      <p:sp>
        <p:nvSpPr>
          <p:cNvPr id="4" name="Slide Number Placeholder 3"/>
          <p:cNvSpPr>
            <a:spLocks noGrp="1"/>
          </p:cNvSpPr>
          <p:nvPr>
            <p:ph type="sldNum" sz="quarter" idx="5"/>
          </p:nvPr>
        </p:nvSpPr>
        <p:spPr/>
        <p:txBody>
          <a:bodyPr/>
          <a:lstStyle/>
          <a:p>
            <a:fld id="{7978864E-10C5-004C-B66C-FC11C587CF57}" type="slidenum">
              <a:rPr lang="en-US" smtClean="0"/>
              <a:t>44</a:t>
            </a:fld>
            <a:endParaRPr lang="en-US"/>
          </a:p>
        </p:txBody>
      </p:sp>
    </p:spTree>
    <p:extLst>
      <p:ext uri="{BB962C8B-B14F-4D97-AF65-F5344CB8AC3E}">
        <p14:creationId xmlns:p14="http://schemas.microsoft.com/office/powerpoint/2010/main" val="3166711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[Have participants work in small groups. You can assign one person to the teacher and peers as the student. Think about the students who are in special education or are struggling. How might their communication differ than from communication of a peer who does not struggle?]</a:t>
            </a:r>
          </a:p>
        </p:txBody>
      </p:sp>
      <p:sp>
        <p:nvSpPr>
          <p:cNvPr id="4" name="Slide Number Placeholder 3"/>
          <p:cNvSpPr>
            <a:spLocks noGrp="1"/>
          </p:cNvSpPr>
          <p:nvPr>
            <p:ph type="sldNum" sz="quarter" idx="5"/>
          </p:nvPr>
        </p:nvSpPr>
        <p:spPr/>
        <p:txBody>
          <a:bodyPr/>
          <a:lstStyle/>
          <a:p>
            <a:fld id="{2BC013DF-1BBD-3547-8ED8-967F630AD9C5}" type="slidenum">
              <a:rPr lang="en-US" smtClean="0"/>
              <a:t>45</a:t>
            </a:fld>
            <a:endParaRPr lang="en-US"/>
          </a:p>
        </p:txBody>
      </p:sp>
    </p:spTree>
    <p:extLst>
      <p:ext uri="{BB962C8B-B14F-4D97-AF65-F5344CB8AC3E}">
        <p14:creationId xmlns:p14="http://schemas.microsoft.com/office/powerpoint/2010/main" val="25684860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instructional strategy and evidence-based practice to increase student engagement is to identify tasks that allow for different strategies to find solutions. As teachers, we are sometimes guilty of showing one way, one procedure, rather than expanding on different ways that students may solve. Consider one-step equations to find a variable like 3 + x = 5. So often, teachers quickly teach the procedure of subtracting 3 from both sides of the equal sign, rather than ask students how they might find the missing value. When we remove possible solutions, we remove communication patterns and decrease overall discourse. </a:t>
            </a:r>
          </a:p>
          <a:p>
            <a:endParaRPr lang="en-US"/>
          </a:p>
          <a:p>
            <a:r>
              <a:rPr lang="en-US"/>
              <a:t>Consider this problem. What are different ways to solve? </a:t>
            </a:r>
          </a:p>
        </p:txBody>
      </p:sp>
      <p:sp>
        <p:nvSpPr>
          <p:cNvPr id="4" name="Slide Number Placeholder 3"/>
          <p:cNvSpPr>
            <a:spLocks noGrp="1"/>
          </p:cNvSpPr>
          <p:nvPr>
            <p:ph type="sldNum" sz="quarter" idx="5"/>
          </p:nvPr>
        </p:nvSpPr>
        <p:spPr/>
        <p:txBody>
          <a:bodyPr/>
          <a:lstStyle/>
          <a:p>
            <a:fld id="{2BC013DF-1BBD-3547-8ED8-967F630AD9C5}" type="slidenum">
              <a:rPr lang="en-US" smtClean="0"/>
              <a:t>46</a:t>
            </a:fld>
            <a:endParaRPr lang="en-US"/>
          </a:p>
        </p:txBody>
      </p:sp>
    </p:spTree>
    <p:extLst>
      <p:ext uri="{BB962C8B-B14F-4D97-AF65-F5344CB8AC3E}">
        <p14:creationId xmlns:p14="http://schemas.microsoft.com/office/powerpoint/2010/main" val="751970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a look at the student work. First, the student had to identify that the subtraction problem would be more or less than one half and then choose one problem from the above and describe how they know the difference is more than or less than one half. This student wrote, difference between three fourths and six twelfths is that 6/12 is greater than 3/4 because you can’t add it. Consider the questions on the slides. Is this student correct? Does the student fully understand the concepts? </a:t>
            </a:r>
          </a:p>
        </p:txBody>
      </p:sp>
      <p:sp>
        <p:nvSpPr>
          <p:cNvPr id="4" name="Slide Number Placeholder 3"/>
          <p:cNvSpPr>
            <a:spLocks noGrp="1"/>
          </p:cNvSpPr>
          <p:nvPr>
            <p:ph type="sldNum" sz="quarter" idx="5"/>
          </p:nvPr>
        </p:nvSpPr>
        <p:spPr/>
        <p:txBody>
          <a:bodyPr/>
          <a:lstStyle/>
          <a:p>
            <a:fld id="{2BC013DF-1BBD-3547-8ED8-967F630AD9C5}" type="slidenum">
              <a:rPr lang="en-US" smtClean="0"/>
              <a:t>47</a:t>
            </a:fld>
            <a:endParaRPr lang="en-US"/>
          </a:p>
        </p:txBody>
      </p:sp>
    </p:spTree>
    <p:extLst>
      <p:ext uri="{BB962C8B-B14F-4D97-AF65-F5344CB8AC3E}">
        <p14:creationId xmlns:p14="http://schemas.microsoft.com/office/powerpoint/2010/main" val="3867414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this student. How do these answers differ in the student’s understanding? How would you proceed to help the student develop deeper understanding?</a:t>
            </a:r>
          </a:p>
        </p:txBody>
      </p:sp>
      <p:sp>
        <p:nvSpPr>
          <p:cNvPr id="4" name="Slide Number Placeholder 3"/>
          <p:cNvSpPr>
            <a:spLocks noGrp="1"/>
          </p:cNvSpPr>
          <p:nvPr>
            <p:ph type="sldNum" sz="quarter" idx="5"/>
          </p:nvPr>
        </p:nvSpPr>
        <p:spPr/>
        <p:txBody>
          <a:bodyPr/>
          <a:lstStyle/>
          <a:p>
            <a:fld id="{2BC013DF-1BBD-3547-8ED8-967F630AD9C5}" type="slidenum">
              <a:rPr lang="en-US" smtClean="0"/>
              <a:t>48</a:t>
            </a:fld>
            <a:endParaRPr lang="en-US"/>
          </a:p>
        </p:txBody>
      </p:sp>
    </p:spTree>
    <p:extLst>
      <p:ext uri="{BB962C8B-B14F-4D97-AF65-F5344CB8AC3E}">
        <p14:creationId xmlns:p14="http://schemas.microsoft.com/office/powerpoint/2010/main" val="3128584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Have participants solve and then share different ways they solved. Facilitate discussion.]</a:t>
            </a:r>
          </a:p>
        </p:txBody>
      </p:sp>
      <p:sp>
        <p:nvSpPr>
          <p:cNvPr id="4" name="Slide Number Placeholder 3"/>
          <p:cNvSpPr>
            <a:spLocks noGrp="1"/>
          </p:cNvSpPr>
          <p:nvPr>
            <p:ph type="sldNum" sz="quarter" idx="5"/>
          </p:nvPr>
        </p:nvSpPr>
        <p:spPr/>
        <p:txBody>
          <a:bodyPr/>
          <a:lstStyle/>
          <a:p>
            <a:fld id="{2BC013DF-1BBD-3547-8ED8-967F630AD9C5}" type="slidenum">
              <a:rPr lang="en-US" smtClean="0"/>
              <a:t>49</a:t>
            </a:fld>
            <a:endParaRPr lang="en-US"/>
          </a:p>
        </p:txBody>
      </p:sp>
    </p:spTree>
    <p:extLst>
      <p:ext uri="{BB962C8B-B14F-4D97-AF65-F5344CB8AC3E}">
        <p14:creationId xmlns:p14="http://schemas.microsoft.com/office/powerpoint/2010/main" val="26936417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51</a:t>
            </a:fld>
            <a:endParaRPr lang="en-US"/>
          </a:p>
        </p:txBody>
      </p:sp>
    </p:spTree>
    <p:extLst>
      <p:ext uri="{BB962C8B-B14F-4D97-AF65-F5344CB8AC3E}">
        <p14:creationId xmlns:p14="http://schemas.microsoft.com/office/powerpoint/2010/main" val="2965363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Have problems by chart paper or use the handout following the activity debrief.]</a:t>
            </a:r>
          </a:p>
        </p:txBody>
      </p:sp>
      <p:sp>
        <p:nvSpPr>
          <p:cNvPr id="4" name="Slide Number Placeholder 3"/>
          <p:cNvSpPr>
            <a:spLocks noGrp="1"/>
          </p:cNvSpPr>
          <p:nvPr>
            <p:ph type="sldNum" sz="quarter" idx="5"/>
          </p:nvPr>
        </p:nvSpPr>
        <p:spPr/>
        <p:txBody>
          <a:bodyPr/>
          <a:lstStyle/>
          <a:p>
            <a:fld id="{2BC013DF-1BBD-3547-8ED8-967F630AD9C5}" type="slidenum">
              <a:rPr lang="en-US" smtClean="0"/>
              <a:t>52</a:t>
            </a:fld>
            <a:endParaRPr lang="en-US"/>
          </a:p>
        </p:txBody>
      </p:sp>
    </p:spTree>
    <p:extLst>
      <p:ext uri="{BB962C8B-B14F-4D97-AF65-F5344CB8AC3E}">
        <p14:creationId xmlns:p14="http://schemas.microsoft.com/office/powerpoint/2010/main" val="1035155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53</a:t>
            </a:fld>
            <a:endParaRPr lang="en-US"/>
          </a:p>
        </p:txBody>
      </p:sp>
    </p:spTree>
    <p:extLst>
      <p:ext uri="{BB962C8B-B14F-4D97-AF65-F5344CB8AC3E}">
        <p14:creationId xmlns:p14="http://schemas.microsoft.com/office/powerpoint/2010/main" val="157816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[This is a 5 by 3 root cause analysis. This will be repeated three times. After the first set of bullets, click for animation. This will ask participants to take out another five sticky notes. They will need a total of 15 sticky notes.]</a:t>
            </a:r>
          </a:p>
        </p:txBody>
      </p:sp>
      <p:sp>
        <p:nvSpPr>
          <p:cNvPr id="4" name="Slide Number Placeholder 3"/>
          <p:cNvSpPr>
            <a:spLocks noGrp="1"/>
          </p:cNvSpPr>
          <p:nvPr>
            <p:ph type="sldNum" sz="quarter" idx="5"/>
          </p:nvPr>
        </p:nvSpPr>
        <p:spPr/>
        <p:txBody>
          <a:bodyPr/>
          <a:lstStyle/>
          <a:p>
            <a:fld id="{2BC013DF-1BBD-3547-8ED8-967F630AD9C5}" type="slidenum">
              <a:rPr lang="en-US" smtClean="0"/>
              <a:t>5</a:t>
            </a:fld>
            <a:endParaRPr lang="en-US"/>
          </a:p>
        </p:txBody>
      </p:sp>
    </p:spTree>
    <p:extLst>
      <p:ext uri="{BB962C8B-B14F-4D97-AF65-F5344CB8AC3E}">
        <p14:creationId xmlns:p14="http://schemas.microsoft.com/office/powerpoint/2010/main" val="20316072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okay if you do not feel like you are doing it right immediately—change takes time! Start small; first focus on one or two evidence-based practices as a means to increase engagement then add in specific scaffolds and high-leverage practices. It is important to create or use a fidelity tool like the EQUIP (Marshall, 2019) to measure the specific evidence-based practices and/or high-leverage practices within mathematics core classrooms, as well as within special education and intervention classrooms.</a:t>
            </a:r>
          </a:p>
        </p:txBody>
      </p:sp>
      <p:sp>
        <p:nvSpPr>
          <p:cNvPr id="4" name="Slide Number Placeholder 3"/>
          <p:cNvSpPr>
            <a:spLocks noGrp="1"/>
          </p:cNvSpPr>
          <p:nvPr>
            <p:ph type="sldNum" sz="quarter" idx="5"/>
          </p:nvPr>
        </p:nvSpPr>
        <p:spPr/>
        <p:txBody>
          <a:bodyPr/>
          <a:lstStyle/>
          <a:p>
            <a:fld id="{2BC013DF-1BBD-3547-8ED8-967F630AD9C5}" type="slidenum">
              <a:rPr lang="en-US" smtClean="0"/>
              <a:t>56</a:t>
            </a:fld>
            <a:endParaRPr lang="en-US"/>
          </a:p>
        </p:txBody>
      </p:sp>
    </p:spTree>
    <p:extLst>
      <p:ext uri="{BB962C8B-B14F-4D97-AF65-F5344CB8AC3E}">
        <p14:creationId xmlns:p14="http://schemas.microsoft.com/office/powerpoint/2010/main" val="31504759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57</a:t>
            </a:fld>
            <a:endParaRPr lang="en-US"/>
          </a:p>
        </p:txBody>
      </p:sp>
    </p:spTree>
    <p:extLst>
      <p:ext uri="{BB962C8B-B14F-4D97-AF65-F5344CB8AC3E}">
        <p14:creationId xmlns:p14="http://schemas.microsoft.com/office/powerpoint/2010/main" val="39808404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58</a:t>
            </a:fld>
            <a:endParaRPr lang="en-US"/>
          </a:p>
        </p:txBody>
      </p:sp>
    </p:spTree>
    <p:extLst>
      <p:ext uri="{BB962C8B-B14F-4D97-AF65-F5344CB8AC3E}">
        <p14:creationId xmlns:p14="http://schemas.microsoft.com/office/powerpoint/2010/main" val="25419775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questions that were included are available for free within the coherence map, NAEP questions tool, and Smarter Balanced Assessment Consortium sample question bank. </a:t>
            </a:r>
          </a:p>
        </p:txBody>
      </p:sp>
      <p:sp>
        <p:nvSpPr>
          <p:cNvPr id="4" name="Slide Number Placeholder 3"/>
          <p:cNvSpPr>
            <a:spLocks noGrp="1"/>
          </p:cNvSpPr>
          <p:nvPr>
            <p:ph type="sldNum" sz="quarter" idx="5"/>
          </p:nvPr>
        </p:nvSpPr>
        <p:spPr/>
        <p:txBody>
          <a:bodyPr/>
          <a:lstStyle/>
          <a:p>
            <a:fld id="{2BC013DF-1BBD-3547-8ED8-967F630AD9C5}" type="slidenum">
              <a:rPr lang="en-US" smtClean="0"/>
              <a:t>60</a:t>
            </a:fld>
            <a:endParaRPr lang="en-US"/>
          </a:p>
        </p:txBody>
      </p:sp>
    </p:spTree>
    <p:extLst>
      <p:ext uri="{BB962C8B-B14F-4D97-AF65-F5344CB8AC3E}">
        <p14:creationId xmlns:p14="http://schemas.microsoft.com/office/powerpoint/2010/main" val="290331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and click for animations. The purpose of this activity is to get to the true root cause of why students struggle, moving beyond the typical responses of kids who are not motivated, are tired, and so forth. The goal is for participants to identify more instructional challenges, misconceptions, and lack of conceptual understanding.]</a:t>
            </a:r>
          </a:p>
        </p:txBody>
      </p:sp>
      <p:sp>
        <p:nvSpPr>
          <p:cNvPr id="4" name="Slide Number Placeholder 3"/>
          <p:cNvSpPr>
            <a:spLocks noGrp="1"/>
          </p:cNvSpPr>
          <p:nvPr>
            <p:ph type="sldNum" sz="quarter" idx="5"/>
          </p:nvPr>
        </p:nvSpPr>
        <p:spPr/>
        <p:txBody>
          <a:bodyPr/>
          <a:lstStyle/>
          <a:p>
            <a:fld id="{2BC013DF-1BBD-3547-8ED8-967F630AD9C5}" type="slidenum">
              <a:rPr lang="en-US" smtClean="0"/>
              <a:t>6</a:t>
            </a:fld>
            <a:endParaRPr lang="en-US"/>
          </a:p>
        </p:txBody>
      </p:sp>
    </p:spTree>
    <p:extLst>
      <p:ext uri="{BB962C8B-B14F-4D97-AF65-F5344CB8AC3E}">
        <p14:creationId xmlns:p14="http://schemas.microsoft.com/office/powerpoint/2010/main" val="214432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and click for animations. The purpose of this activity is to get to the true root cause of why students struggle, moving beyond the typical responses of kids who are not motivated, are tired, and so forth. The goal is for participants to identify more instructional challenges, misconceptions, and lack of conceptual understanding.]</a:t>
            </a:r>
          </a:p>
        </p:txBody>
      </p:sp>
      <p:sp>
        <p:nvSpPr>
          <p:cNvPr id="4" name="Slide Number Placeholder 3"/>
          <p:cNvSpPr>
            <a:spLocks noGrp="1"/>
          </p:cNvSpPr>
          <p:nvPr>
            <p:ph type="sldNum" sz="quarter" idx="5"/>
          </p:nvPr>
        </p:nvSpPr>
        <p:spPr/>
        <p:txBody>
          <a:bodyPr/>
          <a:lstStyle/>
          <a:p>
            <a:fld id="{2BC013DF-1BBD-3547-8ED8-967F630AD9C5}" type="slidenum">
              <a:rPr lang="en-US" smtClean="0"/>
              <a:t>7</a:t>
            </a:fld>
            <a:endParaRPr lang="en-US"/>
          </a:p>
        </p:txBody>
      </p:sp>
    </p:spTree>
    <p:extLst>
      <p:ext uri="{BB962C8B-B14F-4D97-AF65-F5344CB8AC3E}">
        <p14:creationId xmlns:p14="http://schemas.microsoft.com/office/powerpoint/2010/main" val="137338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slide and click for animations. The purpose of this activity is to get to the true root cause of why students struggle, moving beyond the typical responses of kids who are not motivated, are tired, and so forth. The goal is for participants to identify more instructional challenges, misconceptions, and lack of conceptual understanding.]</a:t>
            </a:r>
          </a:p>
        </p:txBody>
      </p:sp>
      <p:sp>
        <p:nvSpPr>
          <p:cNvPr id="4" name="Slide Number Placeholder 3"/>
          <p:cNvSpPr>
            <a:spLocks noGrp="1"/>
          </p:cNvSpPr>
          <p:nvPr>
            <p:ph type="sldNum" sz="quarter" idx="5"/>
          </p:nvPr>
        </p:nvSpPr>
        <p:spPr/>
        <p:txBody>
          <a:bodyPr/>
          <a:lstStyle/>
          <a:p>
            <a:fld id="{2BC013DF-1BBD-3547-8ED8-967F630AD9C5}" type="slidenum">
              <a:rPr lang="en-US" smtClean="0"/>
              <a:t>8</a:t>
            </a:fld>
            <a:endParaRPr lang="en-US"/>
          </a:p>
        </p:txBody>
      </p:sp>
    </p:spTree>
    <p:extLst>
      <p:ext uri="{BB962C8B-B14F-4D97-AF65-F5344CB8AC3E}">
        <p14:creationId xmlns:p14="http://schemas.microsoft.com/office/powerpoint/2010/main" val="102499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[Read slide.]</a:t>
            </a:r>
            <a:endParaRPr lang="en-US"/>
          </a:p>
        </p:txBody>
      </p:sp>
      <p:sp>
        <p:nvSpPr>
          <p:cNvPr id="4" name="Slide Number Placeholder 3"/>
          <p:cNvSpPr>
            <a:spLocks noGrp="1"/>
          </p:cNvSpPr>
          <p:nvPr>
            <p:ph type="sldNum" sz="quarter" idx="5"/>
          </p:nvPr>
        </p:nvSpPr>
        <p:spPr/>
        <p:txBody>
          <a:bodyPr/>
          <a:lstStyle/>
          <a:p>
            <a:fld id="{2BC013DF-1BBD-3547-8ED8-967F630AD9C5}" type="slidenum">
              <a:rPr lang="en-US" smtClean="0"/>
              <a:t>9</a:t>
            </a:fld>
            <a:endParaRPr lang="en-US"/>
          </a:p>
        </p:txBody>
      </p:sp>
    </p:spTree>
    <p:extLst>
      <p:ext uri="{BB962C8B-B14F-4D97-AF65-F5344CB8AC3E}">
        <p14:creationId xmlns:p14="http://schemas.microsoft.com/office/powerpoint/2010/main" val="412079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911749" y="1151932"/>
            <a:ext cx="10971217" cy="1538883"/>
          </a:xfrm>
        </p:spPr>
        <p:txBody>
          <a:bodyPr>
            <a:normAutofit/>
          </a:bodyPr>
          <a:lstStyle>
            <a:lvl1pPr>
              <a:defRPr/>
            </a:lvl1pPr>
          </a:lstStyle>
          <a:p>
            <a:r>
              <a:rPr lang="en-US"/>
              <a:t>Click to edit Master title style</a:t>
            </a:r>
          </a:p>
        </p:txBody>
      </p:sp>
      <p:sp>
        <p:nvSpPr>
          <p:cNvPr id="15" name="Subtitle"/>
          <p:cNvSpPr>
            <a:spLocks noGrp="1"/>
          </p:cNvSpPr>
          <p:nvPr>
            <p:ph type="body" sz="quarter" idx="16"/>
          </p:nvPr>
        </p:nvSpPr>
        <p:spPr>
          <a:xfrm>
            <a:off x="912284" y="2935288"/>
            <a:ext cx="10970683" cy="1263650"/>
          </a:xfrm>
        </p:spPr>
        <p:txBody>
          <a:bodyPr/>
          <a:lstStyle/>
          <a:p>
            <a:pPr lvl="0"/>
            <a:r>
              <a:rPr lang="en-US"/>
              <a:t>Click to edit Master text styles</a:t>
            </a:r>
          </a:p>
        </p:txBody>
      </p:sp>
      <p:sp>
        <p:nvSpPr>
          <p:cNvPr id="13" name="Text Placeholder"/>
          <p:cNvSpPr>
            <a:spLocks noGrp="1"/>
          </p:cNvSpPr>
          <p:nvPr>
            <p:ph type="body" sz="quarter" idx="15" hasCustomPrompt="1"/>
          </p:nvPr>
        </p:nvSpPr>
        <p:spPr>
          <a:xfrm>
            <a:off x="912284" y="4427539"/>
            <a:ext cx="10970683" cy="1094957"/>
          </a:xfrm>
        </p:spPr>
        <p:txBody>
          <a:bodyPr/>
          <a:lstStyle>
            <a:lvl2pPr>
              <a:spcBef>
                <a:spcPts val="300"/>
              </a:spcBef>
              <a:defRPr/>
            </a:lvl2pPr>
            <a:lvl3pPr>
              <a:spcBef>
                <a:spcPts val="300"/>
              </a:spcBef>
              <a:defRPr/>
            </a:lvl3pPr>
            <a:lvl4pPr>
              <a:spcBef>
                <a:spcPts val="300"/>
              </a:spcBef>
              <a:defRPr/>
            </a:lvl4pPr>
          </a:lstStyle>
          <a:p>
            <a:pPr lvl="1"/>
            <a:r>
              <a:rPr lang="en-US"/>
              <a:t>Name</a:t>
            </a:r>
          </a:p>
          <a:p>
            <a:pPr lvl="2"/>
            <a:r>
              <a:rPr lang="en-US"/>
              <a:t>Position</a:t>
            </a:r>
          </a:p>
          <a:p>
            <a:pPr lvl="3"/>
            <a:r>
              <a:rPr lang="en-US"/>
              <a:t>Month</a:t>
            </a:r>
          </a:p>
        </p:txBody>
      </p:sp>
      <p:cxnSp>
        <p:nvCxnSpPr>
          <p:cNvPr id="5" name="Straight Connector 4">
            <a:extLst>
              <a:ext uri="{FF2B5EF4-FFF2-40B4-BE49-F238E27FC236}">
                <a16:creationId xmlns:a16="http://schemas.microsoft.com/office/drawing/2014/main" id="{33F7B030-646A-804C-A2FC-BF439BB7F3C0}"/>
              </a:ext>
            </a:extLst>
          </p:cNvPr>
          <p:cNvCxnSpPr>
            <a:cxnSpLocks/>
          </p:cNvCxnSpPr>
          <p:nvPr userDrawn="1"/>
        </p:nvCxnSpPr>
        <p:spPr>
          <a:xfrm>
            <a:off x="911749" y="2820193"/>
            <a:ext cx="4004635" cy="0"/>
          </a:xfrm>
          <a:prstGeom prst="line">
            <a:avLst/>
          </a:prstGeom>
          <a:ln w="57150">
            <a:solidFill>
              <a:srgbClr val="9E9DFF"/>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99EE1236-700B-4A66-9AC9-665A9191DFB5}"/>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6590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Line Title, Two Column">
    <p:spTree>
      <p:nvGrpSpPr>
        <p:cNvPr id="1" name=""/>
        <p:cNvGrpSpPr/>
        <p:nvPr/>
      </p:nvGrpSpPr>
      <p:grpSpPr>
        <a:xfrm>
          <a:off x="0" y="0"/>
          <a:ext cx="0" cy="0"/>
          <a:chOff x="0" y="0"/>
          <a:chExt cx="0" cy="0"/>
        </a:xfrm>
      </p:grpSpPr>
      <p:sp>
        <p:nvSpPr>
          <p:cNvPr id="3" name="Title"/>
          <p:cNvSpPr>
            <a:spLocks noGrp="1"/>
          </p:cNvSpPr>
          <p:nvPr>
            <p:ph type="title"/>
          </p:nvPr>
        </p:nvSpPr>
        <p:spPr>
          <a:xfrm>
            <a:off x="916518" y="359994"/>
            <a:ext cx="10966449" cy="993793"/>
          </a:xfrm>
        </p:spPr>
        <p:txBody>
          <a:bodyPr/>
          <a:lstStyle/>
          <a:p>
            <a:r>
              <a:rPr lang="en-US"/>
              <a:t>Click to edit Master title style</a:t>
            </a:r>
          </a:p>
        </p:txBody>
      </p:sp>
      <p:sp>
        <p:nvSpPr>
          <p:cNvPr id="20" name="Content Left"/>
          <p:cNvSpPr>
            <a:spLocks noGrp="1"/>
          </p:cNvSpPr>
          <p:nvPr>
            <p:ph sz="quarter" idx="11"/>
          </p:nvPr>
        </p:nvSpPr>
        <p:spPr>
          <a:xfrm>
            <a:off x="908052" y="1531923"/>
            <a:ext cx="5331883" cy="4794266"/>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3"/>
            <a:endParaRPr lang="en-US"/>
          </a:p>
        </p:txBody>
      </p:sp>
      <p:sp>
        <p:nvSpPr>
          <p:cNvPr id="7" name="Content Right"/>
          <p:cNvSpPr>
            <a:spLocks noGrp="1"/>
          </p:cNvSpPr>
          <p:nvPr>
            <p:ph sz="quarter" idx="12"/>
          </p:nvPr>
        </p:nvSpPr>
        <p:spPr>
          <a:xfrm>
            <a:off x="6551084" y="1531923"/>
            <a:ext cx="5331883" cy="4794266"/>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15369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o Rule">
    <p:spTree>
      <p:nvGrpSpPr>
        <p:cNvPr id="1" name=""/>
        <p:cNvGrpSpPr/>
        <p:nvPr/>
      </p:nvGrpSpPr>
      <p:grpSpPr>
        <a:xfrm>
          <a:off x="0" y="0"/>
          <a:ext cx="0" cy="0"/>
          <a:chOff x="0" y="0"/>
          <a:chExt cx="0" cy="0"/>
        </a:xfrm>
      </p:grpSpPr>
      <p:sp>
        <p:nvSpPr>
          <p:cNvPr id="3" name="Title"/>
          <p:cNvSpPr>
            <a:spLocks noGrp="1"/>
          </p:cNvSpPr>
          <p:nvPr>
            <p:ph type="title"/>
          </p:nvPr>
        </p:nvSpPr>
        <p:spPr>
          <a:xfrm>
            <a:off x="916518" y="364089"/>
            <a:ext cx="10966449" cy="1025324"/>
          </a:xfrm>
        </p:spPr>
        <p:txBody>
          <a:bodyPr/>
          <a:lstStyle/>
          <a:p>
            <a:r>
              <a:rPr lang="en-US"/>
              <a:t>Click to edit Master title style</a:t>
            </a:r>
          </a:p>
        </p:txBody>
      </p:sp>
      <p:sp>
        <p:nvSpPr>
          <p:cNvPr id="20" name="Content"/>
          <p:cNvSpPr>
            <a:spLocks noGrp="1"/>
          </p:cNvSpPr>
          <p:nvPr>
            <p:ph sz="quarter" idx="11"/>
          </p:nvPr>
        </p:nvSpPr>
        <p:spPr>
          <a:xfrm>
            <a:off x="916518" y="1579418"/>
            <a:ext cx="10966449" cy="4746771"/>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81329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irst Level No Bullet, Source">
    <p:spTree>
      <p:nvGrpSpPr>
        <p:cNvPr id="1" name=""/>
        <p:cNvGrpSpPr/>
        <p:nvPr/>
      </p:nvGrpSpPr>
      <p:grpSpPr>
        <a:xfrm>
          <a:off x="0" y="0"/>
          <a:ext cx="0" cy="0"/>
          <a:chOff x="0" y="0"/>
          <a:chExt cx="0" cy="0"/>
        </a:xfrm>
      </p:grpSpPr>
      <p:cxnSp>
        <p:nvCxnSpPr>
          <p:cNvPr id="45"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439393"/>
            <a:ext cx="10966450" cy="935583"/>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solidFill>
                  <a:schemeClr val="bg2">
                    <a:lumMod val="75000"/>
                  </a:schemeClr>
                </a:solidFill>
              </a:defRPr>
            </a:lvl1pPr>
          </a:lstStyle>
          <a:p>
            <a:r>
              <a:rPr kumimoji="0" lang="en-US" sz="3600" b="0" i="0" u="none" strike="noStrike" kern="1200" cap="none" spc="0" normalizeH="0" baseline="0" noProof="0">
                <a:ln>
                  <a:noFill/>
                </a:ln>
                <a:solidFill>
                  <a:srgbClr val="52419B"/>
                </a:solidFill>
                <a:effectLst/>
                <a:uLnTx/>
                <a:uFillTx/>
                <a:latin typeface="Calibri" panose="020F0502020204030204" pitchFamily="34" charset="0"/>
                <a:ea typeface="ＭＳ Ｐゴシック" charset="0"/>
                <a:cs typeface="Calibri" panose="020F0502020204030204" pitchFamily="34" charset="0"/>
              </a:rPr>
              <a:t>Click to edit Master title style</a:t>
            </a:r>
            <a:endParaRPr lang="en-US"/>
          </a:p>
        </p:txBody>
      </p:sp>
      <p:sp>
        <p:nvSpPr>
          <p:cNvPr id="3" name="Content"/>
          <p:cNvSpPr>
            <a:spLocks noGrp="1"/>
          </p:cNvSpPr>
          <p:nvPr>
            <p:ph idx="1"/>
          </p:nvPr>
        </p:nvSpPr>
        <p:spPr>
          <a:xfrm>
            <a:off x="916518" y="1611467"/>
            <a:ext cx="10966449" cy="4714531"/>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solidFill>
                  <a:schemeClr val="tx2"/>
                </a:solidFill>
                <a:latin typeface="+mn-l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6" name="Source"/>
          <p:cNvSpPr>
            <a:spLocks noGrp="1"/>
          </p:cNvSpPr>
          <p:nvPr>
            <p:ph type="body" sz="quarter" idx="11" hasCustomPrompt="1"/>
          </p:nvPr>
        </p:nvSpPr>
        <p:spPr>
          <a:xfrm>
            <a:off x="916518" y="5960192"/>
            <a:ext cx="10966449" cy="365806"/>
          </a:xfrm>
        </p:spPr>
        <p:txBody>
          <a:bodyPr anchor="b" anchorCtr="0">
            <a:spAutoFit/>
          </a:bodyPr>
          <a:lstStyle>
            <a:lvl1pPr marL="0" indent="0">
              <a:buNone/>
              <a:defRPr sz="1000">
                <a:solidFill>
                  <a:schemeClr val="tx1"/>
                </a:solidFill>
              </a:defRPr>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3203260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ed Text, Source">
    <p:spTree>
      <p:nvGrpSpPr>
        <p:cNvPr id="1" name=""/>
        <p:cNvGrpSpPr/>
        <p:nvPr/>
      </p:nvGrpSpPr>
      <p:grpSpPr>
        <a:xfrm>
          <a:off x="0" y="0"/>
          <a:ext cx="0" cy="0"/>
          <a:chOff x="0" y="0"/>
          <a:chExt cx="0" cy="0"/>
        </a:xfrm>
      </p:grpSpPr>
      <p:sp>
        <p:nvSpPr>
          <p:cNvPr id="2" name="Title"/>
          <p:cNvSpPr>
            <a:spLocks noGrp="1"/>
          </p:cNvSpPr>
          <p:nvPr>
            <p:ph type="title"/>
          </p:nvPr>
        </p:nvSpPr>
        <p:spPr>
          <a:xfrm>
            <a:off x="916518" y="820980"/>
            <a:ext cx="10966450" cy="553998"/>
          </a:xfrm>
        </p:spPr>
        <p:txBody>
          <a:bodyPr wrap="square">
            <a:spAutoFit/>
          </a:bodyPr>
          <a:lstStyle>
            <a:lvl1pPr>
              <a:defRPr sz="36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1800">
                <a:solidFill>
                  <a:schemeClr val="tx2"/>
                </a:solidFill>
                <a:latin typeface="+mn-lt"/>
                <a:cs typeface="Franklin Gothic Book"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1400" baseline="0">
                <a:solidFill>
                  <a:schemeClr val="tx2"/>
                </a:solidFill>
                <a:latin typeface="+mn-lt"/>
                <a:cs typeface="Franklin Gothic Book"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sz="1400" baseline="0">
                <a:solidFill>
                  <a:schemeClr val="tx2"/>
                </a:solidFill>
                <a:latin typeface="+mn-lt"/>
                <a:cs typeface="Arial"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3"/>
            <a:endParaRPr lang="en-US"/>
          </a:p>
        </p:txBody>
      </p:sp>
      <p:sp>
        <p:nvSpPr>
          <p:cNvPr id="6" name="Source"/>
          <p:cNvSpPr>
            <a:spLocks noGrp="1"/>
          </p:cNvSpPr>
          <p:nvPr>
            <p:ph type="body" sz="quarter" idx="11" hasCustomPrompt="1"/>
          </p:nvPr>
        </p:nvSpPr>
        <p:spPr>
          <a:xfrm>
            <a:off x="916518" y="5964694"/>
            <a:ext cx="10966449" cy="369460"/>
          </a:xfrm>
        </p:spPr>
        <p:txBody>
          <a:bodyPr anchor="b" anchorCtr="0">
            <a:spAutoFit/>
          </a:bodyPr>
          <a:lstStyle>
            <a:lvl1pPr marL="0" indent="0">
              <a:buNone/>
              <a:defRPr sz="1000">
                <a:solidFill>
                  <a:schemeClr val="tx1"/>
                </a:solidFill>
              </a:defRPr>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95163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Source">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Left"/>
          <p:cNvSpPr>
            <a:spLocks noGrp="1"/>
          </p:cNvSpPr>
          <p:nvPr>
            <p:ph sz="quarter" idx="13"/>
          </p:nvPr>
        </p:nvSpPr>
        <p:spPr>
          <a:xfrm>
            <a:off x="6551085" y="1599874"/>
            <a:ext cx="5331883"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ource"/>
          <p:cNvSpPr>
            <a:spLocks noGrp="1"/>
          </p:cNvSpPr>
          <p:nvPr>
            <p:ph type="body" sz="quarter" idx="14" hasCustomPrompt="1"/>
          </p:nvPr>
        </p:nvSpPr>
        <p:spPr>
          <a:xfrm>
            <a:off x="916518" y="6015237"/>
            <a:ext cx="10966449" cy="307777"/>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510003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ngle Line Title, First Level No Bullet, Source">
    <p:spTree>
      <p:nvGrpSpPr>
        <p:cNvPr id="1" name=""/>
        <p:cNvGrpSpPr/>
        <p:nvPr/>
      </p:nvGrpSpPr>
      <p:grpSpPr>
        <a:xfrm>
          <a:off x="0" y="0"/>
          <a:ext cx="0" cy="0"/>
          <a:chOff x="0" y="0"/>
          <a:chExt cx="0" cy="0"/>
        </a:xfrm>
      </p:grpSpPr>
      <p:sp>
        <p:nvSpPr>
          <p:cNvPr id="2" name="Title"/>
          <p:cNvSpPr>
            <a:spLocks noGrp="1"/>
          </p:cNvSpPr>
          <p:nvPr>
            <p:ph type="title"/>
          </p:nvPr>
        </p:nvSpPr>
        <p:spPr>
          <a:xfrm>
            <a:off x="916518" y="403761"/>
            <a:ext cx="10966449" cy="985652"/>
          </a:xfrm>
        </p:spPr>
        <p:txBody>
          <a:bodyPr/>
          <a:lstStyle>
            <a:lvl1pPr>
              <a:defRPr>
                <a:solidFill>
                  <a:srgbClr val="52419B"/>
                </a:solidFill>
              </a:defRPr>
            </a:lvl1pPr>
          </a:lstStyle>
          <a:p>
            <a:r>
              <a:rPr lang="en-US"/>
              <a:t>Click to edit Master title style</a:t>
            </a:r>
          </a:p>
        </p:txBody>
      </p:sp>
      <p:sp>
        <p:nvSpPr>
          <p:cNvPr id="3" name="Content"/>
          <p:cNvSpPr>
            <a:spLocks noGrp="1"/>
          </p:cNvSpPr>
          <p:nvPr>
            <p:ph idx="1"/>
          </p:nvPr>
        </p:nvSpPr>
        <p:spPr>
          <a:xfrm>
            <a:off x="916518" y="1638797"/>
            <a:ext cx="10966449" cy="4687202"/>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solidFill>
                  <a:schemeClr val="tx2"/>
                </a:solidFill>
                <a:latin typeface="+mn-l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6" name="Source"/>
          <p:cNvSpPr>
            <a:spLocks noGrp="1"/>
          </p:cNvSpPr>
          <p:nvPr>
            <p:ph type="body" sz="quarter" idx="11" hasCustomPrompt="1"/>
          </p:nvPr>
        </p:nvSpPr>
        <p:spPr>
          <a:xfrm>
            <a:off x="916518" y="6019610"/>
            <a:ext cx="10966449" cy="306388"/>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93491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ngle Line Title, Bulleted Text, Source">
    <p:spTree>
      <p:nvGrpSpPr>
        <p:cNvPr id="1" name=""/>
        <p:cNvGrpSpPr/>
        <p:nvPr/>
      </p:nvGrpSpPr>
      <p:grpSpPr>
        <a:xfrm>
          <a:off x="0" y="0"/>
          <a:ext cx="0" cy="0"/>
          <a:chOff x="0" y="0"/>
          <a:chExt cx="0" cy="0"/>
        </a:xfrm>
      </p:grpSpPr>
      <p:sp>
        <p:nvSpPr>
          <p:cNvPr id="3" name="Title"/>
          <p:cNvSpPr>
            <a:spLocks noGrp="1"/>
          </p:cNvSpPr>
          <p:nvPr>
            <p:ph type="title"/>
          </p:nvPr>
        </p:nvSpPr>
        <p:spPr>
          <a:xfrm>
            <a:off x="916518" y="359994"/>
            <a:ext cx="10966449" cy="1053170"/>
          </a:xfrm>
        </p:spPr>
        <p:txBody>
          <a:bodyPr/>
          <a:lstStyle/>
          <a:p>
            <a:r>
              <a:rPr lang="en-US"/>
              <a:t>Click to edit Master title style</a:t>
            </a:r>
          </a:p>
        </p:txBody>
      </p:sp>
      <p:sp>
        <p:nvSpPr>
          <p:cNvPr id="20" name="Content"/>
          <p:cNvSpPr>
            <a:spLocks noGrp="1"/>
          </p:cNvSpPr>
          <p:nvPr>
            <p:ph sz="quarter" idx="11"/>
          </p:nvPr>
        </p:nvSpPr>
        <p:spPr>
          <a:xfrm>
            <a:off x="916518" y="1638795"/>
            <a:ext cx="10966449" cy="4687394"/>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2"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7886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ngle Line Title, Two Column, Source">
    <p:spTree>
      <p:nvGrpSpPr>
        <p:cNvPr id="1" name=""/>
        <p:cNvGrpSpPr/>
        <p:nvPr/>
      </p:nvGrpSpPr>
      <p:grpSpPr>
        <a:xfrm>
          <a:off x="0" y="0"/>
          <a:ext cx="0" cy="0"/>
          <a:chOff x="0" y="0"/>
          <a:chExt cx="0" cy="0"/>
        </a:xfrm>
      </p:grpSpPr>
      <p:sp>
        <p:nvSpPr>
          <p:cNvPr id="3" name="Title"/>
          <p:cNvSpPr>
            <a:spLocks noGrp="1"/>
          </p:cNvSpPr>
          <p:nvPr>
            <p:ph type="title"/>
          </p:nvPr>
        </p:nvSpPr>
        <p:spPr>
          <a:xfrm>
            <a:off x="916518" y="359994"/>
            <a:ext cx="10966449" cy="1041294"/>
          </a:xfrm>
        </p:spPr>
        <p:txBody>
          <a:bodyPr/>
          <a:lstStyle/>
          <a:p>
            <a:r>
              <a:rPr lang="en-US"/>
              <a:t>Click to edit Master title style</a:t>
            </a:r>
          </a:p>
        </p:txBody>
      </p:sp>
      <p:sp>
        <p:nvSpPr>
          <p:cNvPr id="20" name="Content Left"/>
          <p:cNvSpPr>
            <a:spLocks noGrp="1"/>
          </p:cNvSpPr>
          <p:nvPr>
            <p:ph sz="quarter" idx="11"/>
          </p:nvPr>
        </p:nvSpPr>
        <p:spPr>
          <a:xfrm>
            <a:off x="916518" y="1626922"/>
            <a:ext cx="5323417" cy="4699267"/>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7" name="Content Right"/>
          <p:cNvSpPr>
            <a:spLocks noGrp="1"/>
          </p:cNvSpPr>
          <p:nvPr>
            <p:ph sz="quarter" idx="12"/>
          </p:nvPr>
        </p:nvSpPr>
        <p:spPr>
          <a:xfrm>
            <a:off x="6559550" y="1626922"/>
            <a:ext cx="5323417" cy="4699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916518" y="6018412"/>
            <a:ext cx="10966449" cy="307777"/>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050964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o Rule, Source">
    <p:spTree>
      <p:nvGrpSpPr>
        <p:cNvPr id="1" name=""/>
        <p:cNvGrpSpPr/>
        <p:nvPr/>
      </p:nvGrpSpPr>
      <p:grpSpPr>
        <a:xfrm>
          <a:off x="0" y="0"/>
          <a:ext cx="0" cy="0"/>
          <a:chOff x="0" y="0"/>
          <a:chExt cx="0" cy="0"/>
        </a:xfrm>
      </p:grpSpPr>
      <p:sp>
        <p:nvSpPr>
          <p:cNvPr id="3" name="Title"/>
          <p:cNvSpPr>
            <a:spLocks noGrp="1"/>
          </p:cNvSpPr>
          <p:nvPr>
            <p:ph type="title"/>
          </p:nvPr>
        </p:nvSpPr>
        <p:spPr>
          <a:xfrm>
            <a:off x="916518" y="364088"/>
            <a:ext cx="10966449" cy="1072825"/>
          </a:xfrm>
        </p:spPr>
        <p:txBody>
          <a:bodyPr/>
          <a:lstStyle/>
          <a:p>
            <a:r>
              <a:rPr lang="en-US"/>
              <a:t>Click to edit Master title style</a:t>
            </a:r>
          </a:p>
        </p:txBody>
      </p:sp>
      <p:sp>
        <p:nvSpPr>
          <p:cNvPr id="20" name="Content"/>
          <p:cNvSpPr>
            <a:spLocks noGrp="1"/>
          </p:cNvSpPr>
          <p:nvPr>
            <p:ph sz="quarter" idx="11"/>
          </p:nvPr>
        </p:nvSpPr>
        <p:spPr>
          <a:xfrm>
            <a:off x="916518" y="1615044"/>
            <a:ext cx="10966449" cy="471114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386410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ferences">
    <p:spTree>
      <p:nvGrpSpPr>
        <p:cNvPr id="1" name=""/>
        <p:cNvGrpSpPr/>
        <p:nvPr/>
      </p:nvGrpSpPr>
      <p:grpSpPr>
        <a:xfrm>
          <a:off x="0" y="0"/>
          <a:ext cx="0" cy="0"/>
          <a:chOff x="0" y="0"/>
          <a:chExt cx="0" cy="0"/>
        </a:xfrm>
      </p:grpSpPr>
      <p:sp>
        <p:nvSpPr>
          <p:cNvPr id="5" name="Title 4"/>
          <p:cNvSpPr>
            <a:spLocks noGrp="1"/>
          </p:cNvSpPr>
          <p:nvPr>
            <p:ph type="title"/>
          </p:nvPr>
        </p:nvSpPr>
        <p:spPr>
          <a:xfrm>
            <a:off x="916518" y="357158"/>
            <a:ext cx="10966449" cy="1056006"/>
          </a:xfrm>
        </p:spPr>
        <p:txBody>
          <a:bodyPr/>
          <a:lstStyle/>
          <a:p>
            <a:r>
              <a:rPr lang="en-US"/>
              <a:t>Click to edit Master title style</a:t>
            </a:r>
          </a:p>
        </p:txBody>
      </p:sp>
      <p:sp>
        <p:nvSpPr>
          <p:cNvPr id="3" name="Content Placeholder 2"/>
          <p:cNvSpPr>
            <a:spLocks noGrp="1"/>
          </p:cNvSpPr>
          <p:nvPr>
            <p:ph idx="1"/>
          </p:nvPr>
        </p:nvSpPr>
        <p:spPr bwMode="gray">
          <a:xfrm>
            <a:off x="916518" y="1603169"/>
            <a:ext cx="10966449" cy="4719081"/>
          </a:xfrm>
          <a:prstGeom prst="rect">
            <a:avLst/>
          </a:prstGeo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sz="1800">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1"/>
                </a:solidFill>
                <a:latin typeface="Franklin Gothic Book"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1"/>
                </a:solidFill>
                <a:latin typeface="Franklin Gothic Book"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solidFill>
                  <a:schemeClr val="tx1"/>
                </a:solidFill>
                <a:latin typeface="Franklin Gothic Book"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solidFill>
                  <a:schemeClr val="tx1"/>
                </a:solidFill>
                <a:latin typeface="Franklin Gothic Book" pitchFamily="34" charset="0"/>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50976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79359"/>
            <a:ext cx="9144000" cy="1846659"/>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1524000" y="353198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6EA67680-7413-2349-A911-F0EA6ED83C13}"/>
              </a:ext>
            </a:extLst>
          </p:cNvPr>
          <p:cNvCxnSpPr>
            <a:cxnSpLocks/>
          </p:cNvCxnSpPr>
          <p:nvPr userDrawn="1"/>
        </p:nvCxnSpPr>
        <p:spPr>
          <a:xfrm>
            <a:off x="1524000" y="3429000"/>
            <a:ext cx="4698670" cy="0"/>
          </a:xfrm>
          <a:prstGeom prst="line">
            <a:avLst/>
          </a:prstGeom>
          <a:ln w="57150">
            <a:solidFill>
              <a:srgbClr val="9E9DFF"/>
            </a:solidFill>
          </a:ln>
        </p:spPr>
        <p:style>
          <a:lnRef idx="1">
            <a:schemeClr val="accent1"/>
          </a:lnRef>
          <a:fillRef idx="0">
            <a:schemeClr val="accent1"/>
          </a:fillRef>
          <a:effectRef idx="0">
            <a:schemeClr val="accent1"/>
          </a:effectRef>
          <a:fontRef idx="minor">
            <a:schemeClr val="tx1"/>
          </a:fontRef>
        </p:style>
      </p:cxnSp>
      <p:sp>
        <p:nvSpPr>
          <p:cNvPr id="7" name="Slide Number">
            <a:extLst>
              <a:ext uri="{FF2B5EF4-FFF2-40B4-BE49-F238E27FC236}">
                <a16:creationId xmlns:a16="http://schemas.microsoft.com/office/drawing/2014/main" id="{7EB073EA-6E53-408E-804F-3A2CC9C7C5E0}"/>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996289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6518" y="463138"/>
            <a:ext cx="10966449" cy="911838"/>
          </a:xfrm>
        </p:spPr>
        <p:txBody>
          <a:bodyPr/>
          <a:lstStyle/>
          <a:p>
            <a:r>
              <a:rPr lang="en-US"/>
              <a:t>Click to edit Master title style</a:t>
            </a:r>
          </a:p>
        </p:txBody>
      </p:sp>
      <p:sp>
        <p:nvSpPr>
          <p:cNvPr id="3" name="Content Placeholder 2"/>
          <p:cNvSpPr>
            <a:spLocks noGrp="1"/>
          </p:cNvSpPr>
          <p:nvPr>
            <p:ph sz="half" idx="1"/>
          </p:nvPr>
        </p:nvSpPr>
        <p:spPr>
          <a:xfrm>
            <a:off x="916518" y="1603169"/>
            <a:ext cx="5103282" cy="44566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603169"/>
            <a:ext cx="5710767" cy="44566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extLst>
      <p:ext uri="{BB962C8B-B14F-4D97-AF65-F5344CB8AC3E}">
        <p14:creationId xmlns:p14="http://schemas.microsoft.com/office/powerpoint/2010/main" val="150158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912284" y="1661019"/>
            <a:ext cx="10971217" cy="1538883"/>
          </a:xfrm>
        </p:spPr>
        <p:txBody>
          <a:bodyPr>
            <a:normAutofit/>
          </a:bodyPr>
          <a:lstStyle>
            <a:lvl1pPr>
              <a:defRPr/>
            </a:lvl1pPr>
          </a:lstStyle>
          <a:p>
            <a:r>
              <a:rPr lang="en-US"/>
              <a:t>Click to edit Master title style</a:t>
            </a:r>
          </a:p>
        </p:txBody>
      </p:sp>
      <p:sp>
        <p:nvSpPr>
          <p:cNvPr id="15" name="Subtitle"/>
          <p:cNvSpPr>
            <a:spLocks noGrp="1"/>
          </p:cNvSpPr>
          <p:nvPr>
            <p:ph type="body" sz="quarter" idx="16"/>
          </p:nvPr>
        </p:nvSpPr>
        <p:spPr>
          <a:xfrm>
            <a:off x="912283" y="3429000"/>
            <a:ext cx="10970683" cy="1263650"/>
          </a:xfrm>
        </p:spPr>
        <p:txBody>
          <a:bodyPr/>
          <a:lstStyle/>
          <a:p>
            <a:pPr lvl="0"/>
            <a:r>
              <a:rPr lang="en-US"/>
              <a:t>Click to edit Master text styles</a:t>
            </a:r>
          </a:p>
        </p:txBody>
      </p:sp>
      <p:sp>
        <p:nvSpPr>
          <p:cNvPr id="13" name="Text Placeholder"/>
          <p:cNvSpPr>
            <a:spLocks noGrp="1"/>
          </p:cNvSpPr>
          <p:nvPr>
            <p:ph type="body" sz="quarter" idx="15" hasCustomPrompt="1"/>
          </p:nvPr>
        </p:nvSpPr>
        <p:spPr>
          <a:xfrm>
            <a:off x="912283" y="4925728"/>
            <a:ext cx="10970683" cy="1094957"/>
          </a:xfrm>
        </p:spPr>
        <p:txBody>
          <a:bodyPr/>
          <a:lstStyle>
            <a:lvl2pPr>
              <a:spcBef>
                <a:spcPts val="300"/>
              </a:spcBef>
              <a:defRPr/>
            </a:lvl2pPr>
            <a:lvl3pPr>
              <a:spcBef>
                <a:spcPts val="300"/>
              </a:spcBef>
              <a:defRPr/>
            </a:lvl3pPr>
            <a:lvl4pPr>
              <a:spcBef>
                <a:spcPts val="300"/>
              </a:spcBef>
              <a:defRPr/>
            </a:lvl4pPr>
          </a:lstStyle>
          <a:p>
            <a:pPr lvl="1"/>
            <a:r>
              <a:rPr lang="en-US"/>
              <a:t>Name</a:t>
            </a:r>
          </a:p>
          <a:p>
            <a:pPr lvl="2"/>
            <a:r>
              <a:rPr lang="en-US"/>
              <a:t>Position</a:t>
            </a:r>
          </a:p>
          <a:p>
            <a:pPr lvl="3"/>
            <a:r>
              <a:rPr lang="en-US"/>
              <a:t>Month</a:t>
            </a:r>
          </a:p>
        </p:txBody>
      </p:sp>
    </p:spTree>
    <p:extLst>
      <p:ext uri="{BB962C8B-B14F-4D97-AF65-F5344CB8AC3E}">
        <p14:creationId xmlns:p14="http://schemas.microsoft.com/office/powerpoint/2010/main" val="258050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0" y="1930400"/>
            <a:ext cx="12192000" cy="492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762000" y="2438400"/>
            <a:ext cx="3784600" cy="3632200"/>
          </a:xfrm>
          <a:noFill/>
          <a:ln>
            <a:noFill/>
          </a:ln>
        </p:spPr>
        <p:txBody>
          <a:bodyPr/>
          <a:lstStyle/>
          <a:p>
            <a:endParaRPr lang="en-US"/>
          </a:p>
        </p:txBody>
      </p:sp>
      <p:sp>
        <p:nvSpPr>
          <p:cNvPr id="8" name="Text Placeholder 7"/>
          <p:cNvSpPr>
            <a:spLocks noGrp="1"/>
          </p:cNvSpPr>
          <p:nvPr>
            <p:ph type="body" sz="quarter" idx="11"/>
          </p:nvPr>
        </p:nvSpPr>
        <p:spPr>
          <a:xfrm>
            <a:off x="6680200" y="2438400"/>
            <a:ext cx="4318000" cy="3606800"/>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770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24756-EB7D-4A4B-8DE1-26B14601F2A9}" type="slidenum">
              <a:rPr lang="en-US" smtClean="0"/>
              <a:t>‹#›</a:t>
            </a:fld>
            <a:endParaRPr lang="en-US"/>
          </a:p>
        </p:txBody>
      </p:sp>
    </p:spTree>
    <p:extLst>
      <p:ext uri="{BB962C8B-B14F-4D97-AF65-F5344CB8AC3E}">
        <p14:creationId xmlns:p14="http://schemas.microsoft.com/office/powerpoint/2010/main" val="2365812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86105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506322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C66-98B7-48FD-9098-AC958C56C24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E41221-83CF-4826-B04F-DBAD805F627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6B33365A-F66B-4666-8870-0CF87B567ED3}"/>
              </a:ext>
            </a:extLst>
          </p:cNvPr>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47904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solidFill>
          <a:srgbClr val="41297D"/>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914400" y="483287"/>
            <a:ext cx="10972800" cy="769441"/>
          </a:xfrm>
        </p:spPr>
        <p:txBody>
          <a:bodyPr/>
          <a:lstStyle/>
          <a:p>
            <a:r>
              <a:rPr lang="en-US"/>
              <a:t>Click to edit Master title style</a:t>
            </a:r>
          </a:p>
        </p:txBody>
      </p:sp>
      <p:sp>
        <p:nvSpPr>
          <p:cNvPr id="3" name="Content"/>
          <p:cNvSpPr>
            <a:spLocks noGrp="1"/>
          </p:cNvSpPr>
          <p:nvPr>
            <p:ph idx="1"/>
          </p:nvPr>
        </p:nvSpPr>
        <p:spPr>
          <a:xfrm>
            <a:off x="910167" y="1579503"/>
            <a:ext cx="10972800" cy="4144403"/>
          </a:xfrm>
        </p:spPr>
        <p:txBody>
          <a:bodyPr/>
          <a:lstStyle>
            <a:lvl1pPr>
              <a:spcBef>
                <a:spcPts val="1800"/>
              </a:spcBef>
              <a:spcAft>
                <a:spcPts val="0"/>
              </a:spcAft>
              <a:defRPr>
                <a:solidFill>
                  <a:schemeClr val="tx1">
                    <a:lumMod val="85000"/>
                    <a:lumOff val="15000"/>
                  </a:schemeClr>
                </a:solidFill>
              </a:defRPr>
            </a:lvl1pPr>
            <a:lvl2pPr marL="365125" indent="-365125">
              <a:spcBef>
                <a:spcPts val="1800"/>
              </a:spcBef>
              <a:spcAft>
                <a:spcPts val="0"/>
              </a:spcAft>
              <a:defRPr>
                <a:solidFill>
                  <a:schemeClr val="tx1">
                    <a:lumMod val="85000"/>
                    <a:lumOff val="15000"/>
                  </a:schemeClr>
                </a:solidFill>
              </a:defRPr>
            </a:lvl2pPr>
            <a:lvl3pPr marL="731520" indent="-365125">
              <a:spcBef>
                <a:spcPts val="400"/>
              </a:spcBef>
              <a:spcAft>
                <a:spcPts val="0"/>
              </a:spcAft>
              <a:defRPr>
                <a:solidFill>
                  <a:schemeClr val="tx1">
                    <a:lumMod val="85000"/>
                    <a:lumOff val="15000"/>
                  </a:schemeClr>
                </a:solidFill>
              </a:defRPr>
            </a:lvl3pPr>
            <a:lvl4pPr marL="1097280" indent="-365125">
              <a:spcBef>
                <a:spcPts val="400"/>
              </a:spcBef>
              <a:spcAft>
                <a:spcPts val="0"/>
              </a:spcAft>
              <a:defRPr>
                <a:solidFill>
                  <a:schemeClr val="tx1">
                    <a:lumMod val="85000"/>
                    <a:lumOff val="15000"/>
                  </a:schemeClr>
                </a:solidFill>
              </a:defRPr>
            </a:lvl4pPr>
            <a:lvl5pPr marL="1463040" indent="-365125">
              <a:spcBef>
                <a:spcPts val="400"/>
              </a:spcBef>
              <a:spcAft>
                <a:spcPts val="0"/>
              </a:spcAft>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48147994-D89F-AD41-9609-EB2EC037175E}"/>
              </a:ext>
            </a:extLst>
          </p:cNvPr>
          <p:cNvCxnSpPr>
            <a:cxnSpLocks/>
          </p:cNvCxnSpPr>
          <p:nvPr userDrawn="1"/>
        </p:nvCxnSpPr>
        <p:spPr>
          <a:xfrm>
            <a:off x="910167" y="1466406"/>
            <a:ext cx="2961189" cy="0"/>
          </a:xfrm>
          <a:prstGeom prst="line">
            <a:avLst/>
          </a:prstGeom>
          <a:ln w="57150">
            <a:solidFill>
              <a:srgbClr val="9E9DFF"/>
            </a:solidFill>
          </a:ln>
        </p:spPr>
        <p:style>
          <a:lnRef idx="1">
            <a:schemeClr val="accent1"/>
          </a:lnRef>
          <a:fillRef idx="0">
            <a:schemeClr val="accent1"/>
          </a:fillRef>
          <a:effectRef idx="0">
            <a:schemeClr val="accent1"/>
          </a:effectRef>
          <a:fontRef idx="minor">
            <a:schemeClr val="tx1"/>
          </a:fontRef>
        </p:style>
      </p:cxnSp>
      <p:sp>
        <p:nvSpPr>
          <p:cNvPr id="7" name="Slide Number">
            <a:extLst>
              <a:ext uri="{FF2B5EF4-FFF2-40B4-BE49-F238E27FC236}">
                <a16:creationId xmlns:a16="http://schemas.microsoft.com/office/drawing/2014/main" id="{B6C0B2B2-0678-4E49-94E6-91A61B43C14C}"/>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39524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82185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rst Level No Bullet">
    <p:spTree>
      <p:nvGrpSpPr>
        <p:cNvPr id="1" name=""/>
        <p:cNvGrpSpPr/>
        <p:nvPr/>
      </p:nvGrpSpPr>
      <p:grpSpPr>
        <a:xfrm>
          <a:off x="0" y="0"/>
          <a:ext cx="0" cy="0"/>
          <a:chOff x="0" y="0"/>
          <a:chExt cx="0" cy="0"/>
        </a:xfrm>
      </p:grpSpPr>
      <p:sp>
        <p:nvSpPr>
          <p:cNvPr id="2" name="Title"/>
          <p:cNvSpPr>
            <a:spLocks noGrp="1"/>
          </p:cNvSpPr>
          <p:nvPr>
            <p:ph type="title"/>
          </p:nvPr>
        </p:nvSpPr>
        <p:spPr>
          <a:xfrm>
            <a:off x="916518" y="851756"/>
            <a:ext cx="10966449" cy="523220"/>
          </a:xfrm>
        </p:spPr>
        <p:txBody>
          <a:bodyPr/>
          <a:lstStyle>
            <a:lvl1pPr>
              <a:defRPr>
                <a:solidFill>
                  <a:srgbClr val="52419B"/>
                </a:solidFill>
              </a:defRPr>
            </a:lvl1pPr>
          </a:lstStyle>
          <a:p>
            <a:r>
              <a:rPr lang="en-US"/>
              <a:t>Click to edit Master title style</a:t>
            </a:r>
          </a:p>
        </p:txBody>
      </p:sp>
      <p:sp>
        <p:nvSpPr>
          <p:cNvPr id="3" name="Content"/>
          <p:cNvSpPr>
            <a:spLocks noGrp="1"/>
          </p:cNvSpPr>
          <p:nvPr>
            <p:ph idx="1"/>
          </p:nvPr>
        </p:nvSpPr>
        <p:spPr>
          <a:xfrm>
            <a:off x="916518" y="1611467"/>
            <a:ext cx="10966449" cy="4714531"/>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kumimoji="0" lang="en-US" sz="2200" b="0" i="0" u="none" strike="noStrike" kern="1200" cap="none" spc="0" normalizeH="0" baseline="0" noProof="0">
                <a:ln>
                  <a:noFill/>
                </a:ln>
                <a:solidFill>
                  <a:prstClr val="black"/>
                </a:solidFill>
                <a:effectLst/>
                <a:uLnTx/>
                <a:uFillTx/>
                <a:latin typeface="Calibri"/>
                <a:cs typeface="Arial" panose="020B060402020202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kumimoji="0" lang="en-US" sz="2200" b="0" i="0" u="none" strike="noStrike" kern="1200" cap="none" spc="0" normalizeH="0" baseline="0" noProof="0">
                <a:ln>
                  <a:noFill/>
                </a:ln>
                <a:solidFill>
                  <a:srgbClr val="002060"/>
                </a:solidFill>
                <a:effectLst/>
                <a:uLnTx/>
                <a:uFillTx/>
                <a:latin typeface="Calibri"/>
                <a:cs typeface="Arial" panose="020B060402020202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kumimoji="0" lang="en-US" sz="2200" b="0" i="0" u="none" strike="noStrike" kern="1200" cap="none" spc="0" normalizeH="0" baseline="0" noProof="0">
                <a:ln>
                  <a:noFill/>
                </a:ln>
                <a:solidFill>
                  <a:schemeClr val="accent4"/>
                </a:solidFill>
                <a:effectLst/>
                <a:uLnTx/>
                <a:uFillTx/>
                <a:latin typeface="Calibri"/>
                <a:cs typeface="Arial" panose="020B060402020202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kumimoji="0" lang="en-US" sz="2200" b="0" i="0" u="none" strike="noStrike" kern="1200" cap="none" spc="0" normalizeH="0" baseline="0" noProof="0">
                <a:ln>
                  <a:noFill/>
                </a:ln>
                <a:solidFill>
                  <a:schemeClr val="accent6"/>
                </a:solidFill>
                <a:effectLst/>
                <a:uLnTx/>
                <a:uFillTx/>
                <a:latin typeface="Calibri"/>
                <a:cs typeface="Arial" panose="020B060402020202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kumimoji="0" lang="en-US" sz="2200" b="0" i="0" u="none" strike="noStrike" kern="1200" cap="none" spc="0" normalizeH="0" baseline="0" noProof="0">
                <a:ln>
                  <a:noFill/>
                </a:ln>
                <a:solidFill>
                  <a:srgbClr val="5982DB">
                    <a:lumMod val="50000"/>
                  </a:srgbClr>
                </a:solidFill>
                <a:effectLst/>
                <a:uLnTx/>
                <a:uFillTx/>
                <a:latin typeface="Calibri"/>
                <a:cs typeface="Arial" panose="020B0604020202020204" pitchFamily="34" charset="0"/>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77863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2" name="Title"/>
          <p:cNvSpPr>
            <a:spLocks noGrp="1"/>
          </p:cNvSpPr>
          <p:nvPr>
            <p:ph type="title"/>
          </p:nvPr>
        </p:nvSpPr>
        <p:spPr>
          <a:xfrm>
            <a:off x="916518" y="820978"/>
            <a:ext cx="10966449" cy="553998"/>
          </a:xfrm>
        </p:spPr>
        <p:txBody>
          <a:bodyPr>
            <a:spAutoFit/>
          </a:bodyPr>
          <a:lstStyle>
            <a:lvl1pPr>
              <a:defRPr sz="3600"/>
            </a:lvl1pPr>
          </a:lstStyle>
          <a:p>
            <a:r>
              <a:rPr lang="en-US"/>
              <a:t>Click to edit Master title style</a:t>
            </a:r>
          </a:p>
        </p:txBody>
      </p:sp>
      <p:sp>
        <p:nvSpPr>
          <p:cNvPr id="3" name="Content"/>
          <p:cNvSpPr>
            <a:spLocks noGrp="1"/>
          </p:cNvSpPr>
          <p:nvPr>
            <p:ph idx="1"/>
          </p:nvPr>
        </p:nvSpPr>
        <p:spPr bwMode="gray">
          <a:xfrm>
            <a:off x="916518" y="1662326"/>
            <a:ext cx="10966265" cy="4726300"/>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1"/>
                </a:solidFill>
                <a:latin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2200">
                <a:solidFill>
                  <a:schemeClr val="tx2"/>
                </a:solidFill>
                <a:latin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2200" baseline="0">
                <a:solidFill>
                  <a:schemeClr val="accent4"/>
                </a:solidFill>
                <a:latin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sz="2200" baseline="0">
                <a:solidFill>
                  <a:schemeClr val="accent6"/>
                </a:solidFill>
                <a:latin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99708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
        <p:nvSpPr>
          <p:cNvPr id="40" name="Content Right"/>
          <p:cNvSpPr>
            <a:spLocks noGrp="1"/>
          </p:cNvSpPr>
          <p:nvPr>
            <p:ph sz="quarter" idx="12"/>
          </p:nvPr>
        </p:nvSpPr>
        <p:spPr>
          <a:xfrm>
            <a:off x="916517" y="1599874"/>
            <a:ext cx="5325535" cy="4723139"/>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1"/>
                </a:solidFill>
                <a:latin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accent4"/>
                </a:solidFill>
                <a:latin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atin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atin typeface="Calibri" panose="020F0502020204030204" pitchFamily="34" charset="0"/>
                <a:cs typeface="Calibri" panose="020F0502020204030204" pitchFamily="34" charset="0"/>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4"/>
            <a:endParaRPr lang="en-US"/>
          </a:p>
        </p:txBody>
      </p:sp>
      <p:sp>
        <p:nvSpPr>
          <p:cNvPr id="42" name="Content Left"/>
          <p:cNvSpPr>
            <a:spLocks noGrp="1"/>
          </p:cNvSpPr>
          <p:nvPr>
            <p:ph sz="quarter" idx="13"/>
          </p:nvPr>
        </p:nvSpPr>
        <p:spPr>
          <a:xfrm>
            <a:off x="6551085" y="1599874"/>
            <a:ext cx="5331883" cy="4723139"/>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1"/>
                </a:solidFill>
                <a:latin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atin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atin typeface="Calibri" panose="020F0502020204030204" pitchFamily="34" charset="0"/>
                <a:cs typeface="Calibri" panose="020F0502020204030204" pitchFamily="34" charset="0"/>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4"/>
            <a:endParaRPr lang="en-US"/>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2307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Line Title, First Level No Bullet">
    <p:spTree>
      <p:nvGrpSpPr>
        <p:cNvPr id="1" name=""/>
        <p:cNvGrpSpPr/>
        <p:nvPr/>
      </p:nvGrpSpPr>
      <p:grpSpPr>
        <a:xfrm>
          <a:off x="0" y="0"/>
          <a:ext cx="0" cy="0"/>
          <a:chOff x="0" y="0"/>
          <a:chExt cx="0" cy="0"/>
        </a:xfrm>
      </p:grpSpPr>
      <p:sp>
        <p:nvSpPr>
          <p:cNvPr id="2" name="Title"/>
          <p:cNvSpPr>
            <a:spLocks noGrp="1"/>
          </p:cNvSpPr>
          <p:nvPr>
            <p:ph type="title"/>
          </p:nvPr>
        </p:nvSpPr>
        <p:spPr>
          <a:xfrm>
            <a:off x="862019" y="510639"/>
            <a:ext cx="10966449" cy="82506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solidFill>
                  <a:schemeClr val="bg2">
                    <a:lumMod val="75000"/>
                  </a:schemeClr>
                </a:solidFill>
              </a:defRPr>
            </a:lvl1pPr>
          </a:lstStyle>
          <a:p>
            <a:r>
              <a:rPr kumimoji="0" lang="en-US" sz="3600" b="0" i="0" u="none" strike="noStrike" kern="1200" cap="none" spc="0" normalizeH="0" baseline="0" noProof="0">
                <a:ln>
                  <a:noFill/>
                </a:ln>
                <a:solidFill>
                  <a:srgbClr val="52419B"/>
                </a:solidFill>
                <a:effectLst/>
                <a:uLnTx/>
                <a:uFillTx/>
                <a:latin typeface="Calibri" panose="020F0502020204030204" pitchFamily="34" charset="0"/>
                <a:ea typeface="ＭＳ Ｐゴシック" charset="0"/>
                <a:cs typeface="Calibri" panose="020F0502020204030204" pitchFamily="34" charset="0"/>
              </a:rPr>
              <a:t>Click to edit Master title style</a:t>
            </a:r>
            <a:endParaRPr lang="en-US"/>
          </a:p>
        </p:txBody>
      </p:sp>
      <p:sp>
        <p:nvSpPr>
          <p:cNvPr id="3" name="Content"/>
          <p:cNvSpPr>
            <a:spLocks noGrp="1"/>
          </p:cNvSpPr>
          <p:nvPr>
            <p:ph idx="1"/>
          </p:nvPr>
        </p:nvSpPr>
        <p:spPr>
          <a:xfrm>
            <a:off x="807522" y="1666749"/>
            <a:ext cx="11075445" cy="4830351"/>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solidFill>
                  <a:schemeClr val="tx2"/>
                </a:solidFill>
                <a:latin typeface="+mn-l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endParaRPr lang="en-US"/>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0187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ingle Line Title, Bulleted Text">
    <p:spTree>
      <p:nvGrpSpPr>
        <p:cNvPr id="1" name=""/>
        <p:cNvGrpSpPr/>
        <p:nvPr/>
      </p:nvGrpSpPr>
      <p:grpSpPr>
        <a:xfrm>
          <a:off x="0" y="0"/>
          <a:ext cx="0" cy="0"/>
          <a:chOff x="0" y="0"/>
          <a:chExt cx="0" cy="0"/>
        </a:xfrm>
      </p:grpSpPr>
      <p:sp>
        <p:nvSpPr>
          <p:cNvPr id="3" name="Title"/>
          <p:cNvSpPr>
            <a:spLocks noGrp="1"/>
          </p:cNvSpPr>
          <p:nvPr>
            <p:ph type="title"/>
          </p:nvPr>
        </p:nvSpPr>
        <p:spPr>
          <a:xfrm>
            <a:off x="916518" y="359994"/>
            <a:ext cx="10966449" cy="1065045"/>
          </a:xfrm>
        </p:spPr>
        <p:txBody>
          <a:bodyPr/>
          <a:lstStyle/>
          <a:p>
            <a:r>
              <a:rPr lang="en-US"/>
              <a:t>Click to edit Master title style</a:t>
            </a:r>
          </a:p>
        </p:txBody>
      </p:sp>
      <p:sp>
        <p:nvSpPr>
          <p:cNvPr id="20" name="Content"/>
          <p:cNvSpPr>
            <a:spLocks noGrp="1"/>
          </p:cNvSpPr>
          <p:nvPr>
            <p:ph sz="quarter" idx="11"/>
          </p:nvPr>
        </p:nvSpPr>
        <p:spPr>
          <a:xfrm>
            <a:off x="916518" y="1634666"/>
            <a:ext cx="10966449" cy="4691523"/>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3"/>
            <a:endParaRPr lang="en-US"/>
          </a:p>
        </p:txBody>
      </p:sp>
      <p:sp>
        <p:nvSpPr>
          <p:cNvPr id="2" name="Slide Number"/>
          <p:cNvSpPr>
            <a:spLocks noGrp="1"/>
          </p:cNvSpPr>
          <p:nvPr>
            <p:ph type="sldNum" sz="quarter" idx="10"/>
          </p:nvPr>
        </p:nvSpPr>
        <p:spPr>
          <a:xfrm>
            <a:off x="6329210" y="6675976"/>
            <a:ext cx="141064" cy="138499"/>
          </a:xfrm>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5676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image" Target="../media/image6.png"/><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image" Target="../media/image5.png"/><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1.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4.jpe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1297D"/>
        </a:solidFill>
        <a:effectLst/>
      </p:bgPr>
    </p:bg>
    <p:spTree>
      <p:nvGrpSpPr>
        <p:cNvPr id="1" name=""/>
        <p:cNvGrpSpPr/>
        <p:nvPr/>
      </p:nvGrpSpPr>
      <p:grpSpPr>
        <a:xfrm>
          <a:off x="0" y="0"/>
          <a:ext cx="0" cy="0"/>
          <a:chOff x="0" y="0"/>
          <a:chExt cx="0" cy="0"/>
        </a:xfrm>
      </p:grpSpPr>
      <p:sp>
        <p:nvSpPr>
          <p:cNvPr id="2051" name="Title"/>
          <p:cNvSpPr>
            <a:spLocks noGrp="1"/>
          </p:cNvSpPr>
          <p:nvPr>
            <p:ph type="title"/>
          </p:nvPr>
        </p:nvSpPr>
        <p:spPr bwMode="gray">
          <a:xfrm>
            <a:off x="911749" y="1767485"/>
            <a:ext cx="10971223" cy="923330"/>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2052" name="Text"/>
          <p:cNvSpPr>
            <a:spLocks noGrp="1"/>
          </p:cNvSpPr>
          <p:nvPr>
            <p:ph type="body" idx="1"/>
          </p:nvPr>
        </p:nvSpPr>
        <p:spPr bwMode="gray">
          <a:xfrm>
            <a:off x="911858" y="2935823"/>
            <a:ext cx="10971108"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userDrawn="1"/>
        </p:nvSpPr>
        <p:spPr>
          <a:xfrm>
            <a:off x="0" y="5806661"/>
            <a:ext cx="12192000" cy="1051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7" name="Picture 6"/>
          <p:cNvPicPr>
            <a:picLocks noChangeAspect="1"/>
          </p:cNvPicPr>
          <p:nvPr userDrawn="1"/>
        </p:nvPicPr>
        <p:blipFill>
          <a:blip r:embed="rId6"/>
          <a:stretch>
            <a:fillRect/>
          </a:stretch>
        </p:blipFill>
        <p:spPr>
          <a:xfrm>
            <a:off x="11089133" y="5865150"/>
            <a:ext cx="948350" cy="907594"/>
          </a:xfrm>
          <a:prstGeom prst="rect">
            <a:avLst/>
          </a:prstGeom>
        </p:spPr>
      </p:pic>
      <p:pic>
        <p:nvPicPr>
          <p:cNvPr id="9" name="Picture 8" descr="A picture containing bottle&#10;&#10;Description automatically generated">
            <a:extLst>
              <a:ext uri="{FF2B5EF4-FFF2-40B4-BE49-F238E27FC236}">
                <a16:creationId xmlns:a16="http://schemas.microsoft.com/office/drawing/2014/main" id="{547973F1-E9CD-274A-B9EF-6FD5FBC698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55572" y="5896626"/>
            <a:ext cx="4318000" cy="914400"/>
          </a:xfrm>
          <a:prstGeom prst="rect">
            <a:avLst/>
          </a:prstGeom>
        </p:spPr>
      </p:pic>
      <p:pic>
        <p:nvPicPr>
          <p:cNvPr id="10" name="Picture 9">
            <a:extLst>
              <a:ext uri="{FF2B5EF4-FFF2-40B4-BE49-F238E27FC236}">
                <a16:creationId xmlns:a16="http://schemas.microsoft.com/office/drawing/2014/main" id="{B8EE5FE3-210F-4C85-A809-BC0A8D8D3F41}"/>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34336" y="6050605"/>
            <a:ext cx="1888292" cy="605060"/>
          </a:xfrm>
          <a:prstGeom prst="rect">
            <a:avLst/>
          </a:prstGeom>
          <a:noFill/>
          <a:ln>
            <a:noFill/>
          </a:ln>
        </p:spPr>
      </p:pic>
      <p:sp>
        <p:nvSpPr>
          <p:cNvPr id="11" name="Slide Number">
            <a:extLst>
              <a:ext uri="{FF2B5EF4-FFF2-40B4-BE49-F238E27FC236}">
                <a16:creationId xmlns:a16="http://schemas.microsoft.com/office/drawing/2014/main" id="{CE8DDD73-CA4C-48DB-821E-4ACAC2F4B710}"/>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03796125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812" r:id="rId3"/>
    <p:sldLayoutId id="2147483821" r:id="rId4"/>
  </p:sldLayoutIdLst>
  <p:hf hdr="0" ftr="0" dt="0"/>
  <p:txStyles>
    <p:titleStyle>
      <a:lvl1pPr algn="l" rtl="0" eaLnBrk="1" fontAlgn="base" hangingPunct="1">
        <a:spcBef>
          <a:spcPct val="0"/>
        </a:spcBef>
        <a:spcAft>
          <a:spcPct val="0"/>
        </a:spcAft>
        <a:defRPr sz="6000" b="1" i="0" kern="1200">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4400" kern="1200">
          <a:solidFill>
            <a:schemeClr val="bg1"/>
          </a:solidFill>
          <a:latin typeface="Calibri" panose="020F0502020204030204" pitchFamily="34" charset="0"/>
          <a:ea typeface="+mn-ea"/>
          <a:cs typeface="Calibri" panose="020F0502020204030204" pitchFamily="34" charset="0"/>
        </a:defRPr>
      </a:lvl1pPr>
      <a:lvl2pPr marL="0" indent="0" algn="l" rtl="0" eaLnBrk="1" fontAlgn="base" hangingPunct="1">
        <a:spcBef>
          <a:spcPts val="600"/>
        </a:spcBef>
        <a:spcAft>
          <a:spcPct val="0"/>
        </a:spcAft>
        <a:defRPr sz="2400" kern="1200">
          <a:solidFill>
            <a:schemeClr val="bg1"/>
          </a:solidFill>
          <a:latin typeface="Calibri" panose="020F0502020204030204" pitchFamily="34" charset="0"/>
          <a:ea typeface="+mn-ea"/>
          <a:cs typeface="Calibri" panose="020F0502020204030204" pitchFamily="34" charset="0"/>
        </a:defRPr>
      </a:lvl2pPr>
      <a:lvl3pPr marL="0" indent="0" algn="l" rtl="0" eaLnBrk="1" fontAlgn="base" hangingPunct="1">
        <a:spcBef>
          <a:spcPts val="600"/>
        </a:spcBef>
        <a:spcAft>
          <a:spcPct val="0"/>
        </a:spcAft>
        <a:defRPr sz="2000" kern="1200">
          <a:solidFill>
            <a:schemeClr val="bg1"/>
          </a:solidFill>
          <a:latin typeface="Calibri" panose="020F0502020204030204" pitchFamily="34" charset="0"/>
          <a:ea typeface="+mn-ea"/>
          <a:cs typeface="Calibri" panose="020F0502020204030204" pitchFamily="34" charset="0"/>
        </a:defRPr>
      </a:lvl3pPr>
      <a:lvl4pPr marL="0" indent="0" algn="l" rtl="0" eaLnBrk="1" fontAlgn="base" hangingPunct="1">
        <a:spcBef>
          <a:spcPts val="600"/>
        </a:spcBef>
        <a:spcAft>
          <a:spcPct val="0"/>
        </a:spcAft>
        <a:defRPr sz="1600" kern="1200">
          <a:solidFill>
            <a:schemeClr val="bg1"/>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40000"/>
                <a:lumOff val="60000"/>
              </a:schemeClr>
            </a:gs>
            <a:gs pos="58000">
              <a:srgbClr val="52419B"/>
            </a:gs>
            <a:gs pos="100000">
              <a:schemeClr val="accent1">
                <a:lumMod val="75000"/>
              </a:schemeClr>
            </a:gs>
            <a:gs pos="81000">
              <a:schemeClr val="accent1">
                <a:lumMod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6" name="Basic Background"/>
          <p:cNvPicPr>
            <a:picLocks noChangeAspect="1"/>
          </p:cNvPicPr>
          <p:nvPr/>
        </p:nvPicPr>
        <p:blipFill>
          <a:blip r:embed="rId23">
            <a:extLst>
              <a:ext uri="{28A0092B-C50C-407E-A947-70E740481C1C}">
                <a14:useLocalDpi xmlns:a14="http://schemas.microsoft.com/office/drawing/2010/main" val="0"/>
              </a:ext>
            </a:extLst>
          </a:blip>
          <a:stretch>
            <a:fillRect/>
          </a:stretch>
        </p:blipFill>
        <p:spPr bwMode="gray">
          <a:xfrm>
            <a:off x="0" y="0"/>
            <a:ext cx="12220692" cy="6858000"/>
          </a:xfrm>
          <a:prstGeom prst="rect">
            <a:avLst/>
          </a:prstGeom>
          <a:solidFill>
            <a:srgbClr val="41297D"/>
          </a:solidFill>
          <a:ln>
            <a:noFill/>
          </a:ln>
        </p:spPr>
      </p:pic>
      <p:sp>
        <p:nvSpPr>
          <p:cNvPr id="5123" name="Title"/>
          <p:cNvSpPr>
            <a:spLocks noGrp="1"/>
          </p:cNvSpPr>
          <p:nvPr>
            <p:ph type="title"/>
          </p:nvPr>
        </p:nvSpPr>
        <p:spPr bwMode="gray">
          <a:xfrm>
            <a:off x="916518" y="820978"/>
            <a:ext cx="10966449" cy="55399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4" name="Text"/>
          <p:cNvSpPr>
            <a:spLocks noGrp="1"/>
          </p:cNvSpPr>
          <p:nvPr>
            <p:ph type="body" idx="1"/>
          </p:nvPr>
        </p:nvSpPr>
        <p:spPr bwMode="gray">
          <a:xfrm>
            <a:off x="916518" y="1611466"/>
            <a:ext cx="10966449"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p:ph type="sldNum" sz="quarter" idx="4"/>
          </p:nvPr>
        </p:nvSpPr>
        <p:spPr bwMode="gray">
          <a:xfrm>
            <a:off x="11741903" y="6675976"/>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a:p>
        </p:txBody>
      </p:sp>
      <p:sp>
        <p:nvSpPr>
          <p:cNvPr id="7" name="Rectangle 6"/>
          <p:cNvSpPr/>
          <p:nvPr userDrawn="1"/>
        </p:nvSpPr>
        <p:spPr>
          <a:xfrm>
            <a:off x="0" y="-43525"/>
            <a:ext cx="12230420" cy="323651"/>
          </a:xfrm>
          <a:prstGeom prst="rect">
            <a:avLst/>
          </a:prstGeom>
          <a:solidFill>
            <a:srgbClr val="524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Rectangle 7"/>
          <p:cNvSpPr/>
          <p:nvPr userDrawn="1"/>
        </p:nvSpPr>
        <p:spPr>
          <a:xfrm>
            <a:off x="62144" y="6471822"/>
            <a:ext cx="12168276" cy="386178"/>
          </a:xfrm>
          <a:prstGeom prst="rect">
            <a:avLst/>
          </a:prstGeom>
          <a:solidFill>
            <a:srgbClr val="524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4"/>
          <a:stretch>
            <a:fillRect/>
          </a:stretch>
        </p:blipFill>
        <p:spPr>
          <a:xfrm>
            <a:off x="11345919" y="6037022"/>
            <a:ext cx="807661" cy="772952"/>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DEABC062-47EB-1E4F-BE2D-C60585ED4B14}"/>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62144" y="6260476"/>
            <a:ext cx="939606" cy="553999"/>
          </a:xfrm>
          <a:prstGeom prst="rect">
            <a:avLst/>
          </a:prstGeom>
        </p:spPr>
      </p:pic>
      <p:cxnSp>
        <p:nvCxnSpPr>
          <p:cNvPr id="11" name="Straight Connector 10">
            <a:extLst>
              <a:ext uri="{FF2B5EF4-FFF2-40B4-BE49-F238E27FC236}">
                <a16:creationId xmlns:a16="http://schemas.microsoft.com/office/drawing/2014/main" id="{292CDC66-6A5E-6242-910D-9EB864C15E55}"/>
              </a:ext>
            </a:extLst>
          </p:cNvPr>
          <p:cNvCxnSpPr>
            <a:cxnSpLocks/>
          </p:cNvCxnSpPr>
          <p:nvPr userDrawn="1"/>
        </p:nvCxnSpPr>
        <p:spPr>
          <a:xfrm>
            <a:off x="916518" y="1502032"/>
            <a:ext cx="1696053" cy="0"/>
          </a:xfrm>
          <a:prstGeom prst="line">
            <a:avLst/>
          </a:prstGeom>
          <a:ln w="57150">
            <a:solidFill>
              <a:srgbClr val="8280FF"/>
            </a:solidFill>
          </a:ln>
        </p:spPr>
        <p:style>
          <a:lnRef idx="1">
            <a:schemeClr val="accent1"/>
          </a:lnRef>
          <a:fillRef idx="0">
            <a:schemeClr val="accent1"/>
          </a:fillRef>
          <a:effectRef idx="0">
            <a:schemeClr val="accent1"/>
          </a:effectRef>
          <a:fontRef idx="minor">
            <a:schemeClr val="tx1"/>
          </a:fontRef>
        </p:style>
      </p:cxnSp>
      <p:sp>
        <p:nvSpPr>
          <p:cNvPr id="12" name="Slide Number">
            <a:extLst>
              <a:ext uri="{FF2B5EF4-FFF2-40B4-BE49-F238E27FC236}">
                <a16:creationId xmlns:a16="http://schemas.microsoft.com/office/drawing/2014/main" id="{671DF3EA-81B9-400A-8BE8-CD7EDCA93ACD}"/>
              </a:ext>
            </a:extLst>
          </p:cNvPr>
          <p:cNvSpPr txBox="1">
            <a:spLocks/>
          </p:cNvSpPr>
          <p:nvPr userDrawn="1"/>
        </p:nvSpPr>
        <p:spPr>
          <a:xfrm>
            <a:off x="10837173" y="6545499"/>
            <a:ext cx="438471" cy="230184"/>
          </a:xfrm>
          <a:prstGeom prst="rect">
            <a:avLst/>
          </a:prstGeom>
        </p:spPr>
        <p:txBody>
          <a:bodyP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mtClean="0">
                <a:solidFill>
                  <a:schemeClr val="bg1">
                    <a:lumMod val="85000"/>
                  </a:schemeClr>
                </a:solidFill>
              </a:rPr>
              <a:pPr algn="r"/>
              <a:t>‹#›</a:t>
            </a:fld>
            <a:endParaRPr lang="en-US">
              <a:solidFill>
                <a:schemeClr val="bg1">
                  <a:lumMod val="85000"/>
                </a:schemeClr>
              </a:solidFill>
            </a:endParaRPr>
          </a:p>
        </p:txBody>
      </p:sp>
      <p:pic>
        <p:nvPicPr>
          <p:cNvPr id="14" name="Picture 13">
            <a:extLst>
              <a:ext uri="{FF2B5EF4-FFF2-40B4-BE49-F238E27FC236}">
                <a16:creationId xmlns:a16="http://schemas.microsoft.com/office/drawing/2014/main" id="{CC42C60F-6BF4-4C1E-BF79-BF5C93ABE081}"/>
              </a:ext>
            </a:extLst>
          </p:cNvPr>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11285932" y="4211"/>
            <a:ext cx="807662" cy="246824"/>
          </a:xfrm>
          <a:prstGeom prst="rect">
            <a:avLst/>
          </a:prstGeom>
          <a:noFill/>
          <a:ln>
            <a:noFill/>
          </a:ln>
        </p:spPr>
      </p:pic>
    </p:spTree>
    <p:extLst>
      <p:ext uri="{BB962C8B-B14F-4D97-AF65-F5344CB8AC3E}">
        <p14:creationId xmlns:p14="http://schemas.microsoft.com/office/powerpoint/2010/main" val="151338856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809" r:id="rId16"/>
    <p:sldLayoutId id="2147483811" r:id="rId17"/>
    <p:sldLayoutId id="2147483817" r:id="rId18"/>
    <p:sldLayoutId id="2147483818" r:id="rId19"/>
    <p:sldLayoutId id="2147483819" r:id="rId20"/>
    <p:sldLayoutId id="2147483822" r:id="rId21"/>
  </p:sldLayoutIdLst>
  <p:hf hdr="0" ftr="0" dt="0"/>
  <p:txStyles>
    <p:titleStyle>
      <a:lvl1pPr algn="l" rtl="0" eaLnBrk="1" fontAlgn="base" hangingPunct="1">
        <a:spcBef>
          <a:spcPct val="0"/>
        </a:spcBef>
        <a:spcAft>
          <a:spcPct val="0"/>
        </a:spcAft>
        <a:defRPr lang="en-US" sz="3600" b="0" kern="1200" dirty="0">
          <a:solidFill>
            <a:srgbClr val="52419B"/>
          </a:solidFill>
          <a:latin typeface="Calibri" panose="020F0502020204030204" pitchFamily="34" charset="0"/>
          <a:ea typeface="ＭＳ Ｐゴシック" charset="0"/>
          <a:cs typeface="Calibri" panose="020F0502020204030204"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sz="26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2400" kern="1200">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2200" kern="1200">
          <a:solidFill>
            <a:schemeClr val="accent4"/>
          </a:solidFill>
          <a:latin typeface="Calibri" panose="020F0502020204030204" pitchFamily="34" charset="0"/>
          <a:ea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sz="2000" kern="1200">
          <a:solidFill>
            <a:srgbClr val="27776E"/>
          </a:solidFill>
          <a:latin typeface="Calibri" panose="020F0502020204030204" pitchFamily="34" charset="0"/>
          <a:ea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sz="1800" kern="1200" baseline="0">
          <a:solidFill>
            <a:schemeClr val="tx2"/>
          </a:solidFill>
          <a:latin typeface="Calibri" panose="020F0502020204030204" pitchFamily="34" charset="0"/>
          <a:ea typeface="Calibri" panose="020F0502020204030204" pitchFamily="34" charset="0"/>
          <a:cs typeface="Calibri" panose="020F0502020204030204"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cNvSpPr>
            <a:spLocks noGrp="1"/>
          </p:cNvSpPr>
          <p:nvPr>
            <p:ph type="sldNum" sz="quarter" idx="4"/>
          </p:nvPr>
        </p:nvSpPr>
        <p:spPr bwMode="gray">
          <a:xfrm>
            <a:off x="11741903" y="6675976"/>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a:p>
        </p:txBody>
      </p:sp>
      <p:sp>
        <p:nvSpPr>
          <p:cNvPr id="7" name="Rectangle 6"/>
          <p:cNvSpPr/>
          <p:nvPr userDrawn="1"/>
        </p:nvSpPr>
        <p:spPr>
          <a:xfrm>
            <a:off x="0" y="-43525"/>
            <a:ext cx="12192000" cy="323651"/>
          </a:xfrm>
          <a:prstGeom prst="rect">
            <a:avLst/>
          </a:prstGeom>
          <a:solidFill>
            <a:srgbClr val="524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Rectangle 7"/>
          <p:cNvSpPr/>
          <p:nvPr userDrawn="1"/>
        </p:nvSpPr>
        <p:spPr>
          <a:xfrm>
            <a:off x="0" y="6471822"/>
            <a:ext cx="12254144" cy="386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321210"/>
      </p:ext>
    </p:extLst>
  </p:cSld>
  <p:clrMap bg1="lt1" tx1="dk1" bg2="lt2" tx2="dk2" accent1="accent1" accent2="accent2" accent3="accent3" accent4="accent4" accent5="accent5" accent6="accent6" hlink="hlink" folHlink="folHlink"/>
  <p:sldLayoutIdLst>
    <p:sldLayoutId id="2147483814" r:id="rId1"/>
  </p:sldLayoutIdLst>
  <p:hf hdr="0" ftr="0" dt="0"/>
  <p:txStyles>
    <p:titleStyle>
      <a:lvl1pPr algn="l" rtl="0" eaLnBrk="1" fontAlgn="base" hangingPunct="1">
        <a:spcBef>
          <a:spcPct val="0"/>
        </a:spcBef>
        <a:spcAft>
          <a:spcPct val="0"/>
        </a:spcAft>
        <a:defRPr lang="en-US" sz="3200" b="0" kern="1200" dirty="0">
          <a:solidFill>
            <a:schemeClr val="bg2">
              <a:lumMod val="75000"/>
            </a:schemeClr>
          </a:solidFill>
          <a:latin typeface="Arial Narrow" panose="020B0606020202030204" pitchFamily="34" charset="0"/>
          <a:ea typeface="ＭＳ Ｐゴシック" charset="0"/>
          <a:cs typeface="Arial Narrow" panose="020B0606020202030204"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28600" indent="-228600" algn="l" rtl="0" eaLnBrk="1" fontAlgn="base" hangingPunct="1">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1" fontAlgn="base" hangingPunct="1">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1" fontAlgn="base" hangingPunct="1">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1" fontAlgn="base"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intensiveintervention.org/resource/five-elements-fidelity"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8" Type="http://schemas.openxmlformats.org/officeDocument/2006/relationships/hyperlink" Target="http://nlvm.usu.edu/en/nav/vlibrary.html" TargetMode="External"/><Relationship Id="rId3" Type="http://schemas.openxmlformats.org/officeDocument/2006/relationships/hyperlink" Target="https://achievethecore.org/coherence-map/" TargetMode="External"/><Relationship Id="rId7" Type="http://schemas.openxmlformats.org/officeDocument/2006/relationships/hyperlink" Target="https://toytheater.com/fraction-strips/" TargetMode="External"/><Relationship Id="rId2" Type="http://schemas.openxmlformats.org/officeDocument/2006/relationships/notesSlide" Target="../notesSlides/notesSlide53.xml"/><Relationship Id="rId1" Type="http://schemas.openxmlformats.org/officeDocument/2006/relationships/slideLayout" Target="../slideLayouts/slideLayout9.xml"/><Relationship Id="rId6" Type="http://schemas.openxmlformats.org/officeDocument/2006/relationships/hyperlink" Target="https://www.didax.com/math/virtual-manipulatives.html" TargetMode="External"/><Relationship Id="rId5" Type="http://schemas.openxmlformats.org/officeDocument/2006/relationships/hyperlink" Target="https://sampleitems.smarterbalanced.org/BrowseItems?Claim=MATH1&amp;Subject=MATH&amp;Grade=8" TargetMode="External"/><Relationship Id="rId4" Type="http://schemas.openxmlformats.org/officeDocument/2006/relationships/hyperlink" Target="https://nces.ed.gov/nationsreportcard/nqt"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whatworks.ed.gov/"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619BFD-D1F1-4D3D-8BCA-3AF8C08EF336}"/>
              </a:ext>
            </a:extLst>
          </p:cNvPr>
          <p:cNvSpPr>
            <a:spLocks noGrp="1"/>
          </p:cNvSpPr>
          <p:nvPr>
            <p:ph type="title"/>
          </p:nvPr>
        </p:nvSpPr>
        <p:spPr>
          <a:xfrm>
            <a:off x="911750" y="1170982"/>
            <a:ext cx="10971217" cy="1538883"/>
          </a:xfrm>
        </p:spPr>
        <p:txBody>
          <a:bodyPr>
            <a:normAutofit fontScale="90000"/>
          </a:bodyPr>
          <a:lstStyle/>
          <a:p>
            <a:r>
              <a:rPr lang="en-US" sz="4800"/>
              <a:t>Increasing Student Engagement and Discourse for Students With Mathematics Difficulties and Disabilities</a:t>
            </a:r>
          </a:p>
        </p:txBody>
      </p:sp>
      <p:sp>
        <p:nvSpPr>
          <p:cNvPr id="5" name="Text Placeholder 4">
            <a:extLst>
              <a:ext uri="{FF2B5EF4-FFF2-40B4-BE49-F238E27FC236}">
                <a16:creationId xmlns:a16="http://schemas.microsoft.com/office/drawing/2014/main" id="{AFC03463-7348-46BB-A835-22064430050F}"/>
              </a:ext>
            </a:extLst>
          </p:cNvPr>
          <p:cNvSpPr>
            <a:spLocks noGrp="1"/>
          </p:cNvSpPr>
          <p:nvPr>
            <p:ph type="body" sz="quarter" idx="16"/>
          </p:nvPr>
        </p:nvSpPr>
        <p:spPr/>
        <p:txBody>
          <a:bodyPr>
            <a:noAutofit/>
          </a:bodyPr>
          <a:lstStyle/>
          <a:p>
            <a:r>
              <a:rPr lang="en-US" sz="3200"/>
              <a:t>Expanding Middle School Students’ Understanding of Algebraic Reasoning for Students With Disabilities </a:t>
            </a:r>
          </a:p>
          <a:p>
            <a:pPr>
              <a:spcBef>
                <a:spcPts val="1800"/>
              </a:spcBef>
            </a:pPr>
            <a:r>
              <a:rPr lang="en-US" sz="2800"/>
              <a:t>American Institutes for Research</a:t>
            </a:r>
          </a:p>
        </p:txBody>
      </p:sp>
      <p:sp>
        <p:nvSpPr>
          <p:cNvPr id="2" name="Slide Number Placeholder 1">
            <a:extLst>
              <a:ext uri="{FF2B5EF4-FFF2-40B4-BE49-F238E27FC236}">
                <a16:creationId xmlns:a16="http://schemas.microsoft.com/office/drawing/2014/main" id="{E9109BB0-FA0A-4ECD-A00A-CED9D8ECD989}"/>
              </a:ext>
            </a:extLst>
          </p:cNvPr>
          <p:cNvSpPr>
            <a:spLocks noGrp="1"/>
          </p:cNvSpPr>
          <p:nvPr>
            <p:ph type="sldNum" sz="quarter" idx="4"/>
          </p:nvPr>
        </p:nvSpPr>
        <p:spPr/>
        <p:txBody>
          <a:bodyPr/>
          <a:lstStyle/>
          <a:p>
            <a:pPr algn="r"/>
            <a:fld id="{F3477EC8-074D-41C4-94AE-E9EA7CEEA348}" type="slidenum">
              <a:rPr lang="en-US" smtClean="0"/>
              <a:pPr algn="r"/>
              <a:t>1</a:t>
            </a:fld>
            <a:endParaRPr lang="en-US"/>
          </a:p>
        </p:txBody>
      </p:sp>
    </p:spTree>
    <p:extLst>
      <p:ext uri="{BB962C8B-B14F-4D97-AF65-F5344CB8AC3E}">
        <p14:creationId xmlns:p14="http://schemas.microsoft.com/office/powerpoint/2010/main" val="296492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C7FB-53B0-2C4F-8F10-2475391B8C2A}"/>
              </a:ext>
            </a:extLst>
          </p:cNvPr>
          <p:cNvSpPr>
            <a:spLocks noGrp="1"/>
          </p:cNvSpPr>
          <p:nvPr>
            <p:ph type="title"/>
          </p:nvPr>
        </p:nvSpPr>
        <p:spPr>
          <a:xfrm>
            <a:off x="916518" y="266980"/>
            <a:ext cx="10966449" cy="1107996"/>
          </a:xfrm>
        </p:spPr>
        <p:txBody>
          <a:bodyPr/>
          <a:lstStyle/>
          <a:p>
            <a:r>
              <a:rPr lang="en-US"/>
              <a:t>National Mathematics Trends: National Assessment of Educational Progress (NAEP) Grade 4</a:t>
            </a:r>
          </a:p>
        </p:txBody>
      </p:sp>
      <p:pic>
        <p:nvPicPr>
          <p:cNvPr id="4" name="Picture 3" descr="Line graph of national mathematics results for the Grade 4 National Assessment of Educational Progress from 2003 to 2019. The results are for students without disabilities and students with disabilities. There is a significant difference of 31 points between students without disabilities and students with disabilities in 2019. The scores (rounded to the nearest whole number) for students with disabilities are as follows: 2003, 214 points; 2005, 219 points; 2007, 220 points; 2009, 221 points; 2011, 217.5 points; 2013, 218 points; 2015, 218 points; 2017, 214 points; and 2019, 214 points. The scores (rounded to the nearest whole number) for students without disabilities are as follows: 2003, 237 points; 2005, 240 points; 2007, 242 points; 2009, 242 points; 2011, 244 points; 2013, 245 points; 2015, 244 points; 2017, 243 points; and 2019, 245 points.">
            <a:extLst>
              <a:ext uri="{FF2B5EF4-FFF2-40B4-BE49-F238E27FC236}">
                <a16:creationId xmlns:a16="http://schemas.microsoft.com/office/drawing/2014/main" id="{502E2FE7-6A90-4CD2-84B1-A0ECEBE6C0C6}"/>
              </a:ext>
            </a:extLst>
          </p:cNvPr>
          <p:cNvPicPr>
            <a:picLocks noChangeAspect="1"/>
          </p:cNvPicPr>
          <p:nvPr/>
        </p:nvPicPr>
        <p:blipFill>
          <a:blip r:embed="rId3"/>
          <a:stretch>
            <a:fillRect/>
          </a:stretch>
        </p:blipFill>
        <p:spPr>
          <a:xfrm>
            <a:off x="926144" y="1739900"/>
            <a:ext cx="10339712" cy="4378649"/>
          </a:xfrm>
          <a:prstGeom prst="rect">
            <a:avLst/>
          </a:prstGeom>
        </p:spPr>
      </p:pic>
      <p:sp>
        <p:nvSpPr>
          <p:cNvPr id="3" name="Slide Number Placeholder 2">
            <a:extLst>
              <a:ext uri="{FF2B5EF4-FFF2-40B4-BE49-F238E27FC236}">
                <a16:creationId xmlns:a16="http://schemas.microsoft.com/office/drawing/2014/main" id="{6D427056-EE3E-4439-B658-941A1E4F8901}"/>
              </a:ext>
            </a:extLst>
          </p:cNvPr>
          <p:cNvSpPr>
            <a:spLocks noGrp="1"/>
          </p:cNvSpPr>
          <p:nvPr>
            <p:ph type="sldNum" sz="quarter" idx="10"/>
          </p:nvPr>
        </p:nvSpPr>
        <p:spPr/>
        <p:txBody>
          <a:bodyPr/>
          <a:lstStyle/>
          <a:p>
            <a:pPr algn="r"/>
            <a:fld id="{F3477EC8-074D-41C4-94AE-E9EA7CEEA348}" type="slidenum">
              <a:rPr lang="en-US" smtClean="0"/>
              <a:pPr algn="r"/>
              <a:t>10</a:t>
            </a:fld>
            <a:endParaRPr lang="en-US"/>
          </a:p>
        </p:txBody>
      </p:sp>
    </p:spTree>
    <p:extLst>
      <p:ext uri="{BB962C8B-B14F-4D97-AF65-F5344CB8AC3E}">
        <p14:creationId xmlns:p14="http://schemas.microsoft.com/office/powerpoint/2010/main" val="228612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5ADB-BBB7-7949-9E40-9AD4D3CA1236}"/>
              </a:ext>
            </a:extLst>
          </p:cNvPr>
          <p:cNvSpPr>
            <a:spLocks noGrp="1"/>
          </p:cNvSpPr>
          <p:nvPr>
            <p:ph type="title"/>
          </p:nvPr>
        </p:nvSpPr>
        <p:spPr>
          <a:xfrm>
            <a:off x="916518" y="871041"/>
            <a:ext cx="10966449" cy="553998"/>
          </a:xfrm>
        </p:spPr>
        <p:txBody>
          <a:bodyPr/>
          <a:lstStyle/>
          <a:p>
            <a:r>
              <a:rPr lang="en-US"/>
              <a:t>National Mathematics Trends: NAEP Grade 8</a:t>
            </a:r>
          </a:p>
        </p:txBody>
      </p:sp>
      <p:pic>
        <p:nvPicPr>
          <p:cNvPr id="3" name="Picture 2" descr="Line graph of national mathematics results for the Grade 8 National Assessment of Educational Progress from 2003 to 2019. The results are for students without disabilities and students with disabilities. There is a difference of 37 points between students without disabilities and students with disabilities in 2019. The scores (rounded to the nearest whole number) for students with disabilities are as follows: 2003, 242 points; 2005, 245 points; 2007, 246 points; 2009, 249 points; 2011, 250 points; 2013, 249 points; 2015, 247 points; 2017, 247 points; and 2019, 247 points. The scores (rounded to the nearest whole number) for students without disabilities are as follows: 2003, 282 points; 2005, 283 points; 2007, 285 points; 2009, 287 points; 2011, 288 points; 2013, 289 points; 2015, 287 points; 2017, 288 points; and 2019, 287 points.">
            <a:extLst>
              <a:ext uri="{FF2B5EF4-FFF2-40B4-BE49-F238E27FC236}">
                <a16:creationId xmlns:a16="http://schemas.microsoft.com/office/drawing/2014/main" id="{B98162B3-D804-4EE1-9615-2D7E93EF94FD}"/>
              </a:ext>
            </a:extLst>
          </p:cNvPr>
          <p:cNvPicPr>
            <a:picLocks noChangeAspect="1"/>
          </p:cNvPicPr>
          <p:nvPr/>
        </p:nvPicPr>
        <p:blipFill>
          <a:blip r:embed="rId3"/>
          <a:stretch>
            <a:fillRect/>
          </a:stretch>
        </p:blipFill>
        <p:spPr>
          <a:xfrm>
            <a:off x="916518" y="1542630"/>
            <a:ext cx="10346568" cy="4640455"/>
          </a:xfrm>
          <a:prstGeom prst="rect">
            <a:avLst/>
          </a:prstGeom>
        </p:spPr>
      </p:pic>
      <p:sp>
        <p:nvSpPr>
          <p:cNvPr id="4" name="Slide Number Placeholder 3">
            <a:extLst>
              <a:ext uri="{FF2B5EF4-FFF2-40B4-BE49-F238E27FC236}">
                <a16:creationId xmlns:a16="http://schemas.microsoft.com/office/drawing/2014/main" id="{B466EDD2-65D3-406C-A71D-9344DE32C50A}"/>
              </a:ext>
            </a:extLst>
          </p:cNvPr>
          <p:cNvSpPr>
            <a:spLocks noGrp="1"/>
          </p:cNvSpPr>
          <p:nvPr>
            <p:ph type="sldNum" sz="quarter" idx="10"/>
          </p:nvPr>
        </p:nvSpPr>
        <p:spPr/>
        <p:txBody>
          <a:bodyPr/>
          <a:lstStyle/>
          <a:p>
            <a:pPr algn="r"/>
            <a:fld id="{F3477EC8-074D-41C4-94AE-E9EA7CEEA348}" type="slidenum">
              <a:rPr lang="en-US" smtClean="0"/>
              <a:pPr algn="r"/>
              <a:t>11</a:t>
            </a:fld>
            <a:endParaRPr lang="en-US"/>
          </a:p>
        </p:txBody>
      </p:sp>
    </p:spTree>
    <p:extLst>
      <p:ext uri="{BB962C8B-B14F-4D97-AF65-F5344CB8AC3E}">
        <p14:creationId xmlns:p14="http://schemas.microsoft.com/office/powerpoint/2010/main" val="328128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029DD2-00E7-3C4E-B1BF-9AAA9B6B0E30}"/>
              </a:ext>
            </a:extLst>
          </p:cNvPr>
          <p:cNvSpPr>
            <a:spLocks noGrp="1"/>
          </p:cNvSpPr>
          <p:nvPr>
            <p:ph type="title"/>
          </p:nvPr>
        </p:nvSpPr>
        <p:spPr/>
        <p:txBody>
          <a:bodyPr/>
          <a:lstStyle/>
          <a:p>
            <a:r>
              <a:rPr lang="en-US"/>
              <a:t>Developing Foundations of Algebra</a:t>
            </a:r>
          </a:p>
        </p:txBody>
      </p:sp>
      <p:pic>
        <p:nvPicPr>
          <p:cNvPr id="3" name="Picture 2" descr="Diagram showing the progression of developing foundations for algebra. The first level is the development of foundational numeracy skills. The next level is understanding critical middle school mathematics concepts. Finally, in high school, is the development of algebra skills.">
            <a:extLst>
              <a:ext uri="{FF2B5EF4-FFF2-40B4-BE49-F238E27FC236}">
                <a16:creationId xmlns:a16="http://schemas.microsoft.com/office/drawing/2014/main" id="{F2E8BF09-7E61-4761-AA69-005D6061CC00}"/>
              </a:ext>
            </a:extLst>
          </p:cNvPr>
          <p:cNvPicPr>
            <a:picLocks noChangeAspect="1"/>
          </p:cNvPicPr>
          <p:nvPr/>
        </p:nvPicPr>
        <p:blipFill>
          <a:blip r:embed="rId3"/>
          <a:stretch>
            <a:fillRect/>
          </a:stretch>
        </p:blipFill>
        <p:spPr>
          <a:xfrm>
            <a:off x="2011326" y="1568548"/>
            <a:ext cx="8169348" cy="4785775"/>
          </a:xfrm>
          <a:prstGeom prst="rect">
            <a:avLst/>
          </a:prstGeom>
        </p:spPr>
      </p:pic>
      <p:sp>
        <p:nvSpPr>
          <p:cNvPr id="2" name="Slide Number Placeholder 1">
            <a:extLst>
              <a:ext uri="{FF2B5EF4-FFF2-40B4-BE49-F238E27FC236}">
                <a16:creationId xmlns:a16="http://schemas.microsoft.com/office/drawing/2014/main" id="{E9A9F1A9-EFA2-432C-8EAB-94748796275D}"/>
              </a:ext>
            </a:extLst>
          </p:cNvPr>
          <p:cNvSpPr>
            <a:spLocks noGrp="1"/>
          </p:cNvSpPr>
          <p:nvPr>
            <p:ph type="sldNum" sz="quarter" idx="10"/>
          </p:nvPr>
        </p:nvSpPr>
        <p:spPr/>
        <p:txBody>
          <a:bodyPr/>
          <a:lstStyle/>
          <a:p>
            <a:pPr algn="r"/>
            <a:fld id="{F3477EC8-074D-41C4-94AE-E9EA7CEEA348}" type="slidenum">
              <a:rPr lang="en-US" smtClean="0"/>
              <a:pPr algn="r"/>
              <a:t>12</a:t>
            </a:fld>
            <a:endParaRPr lang="en-US"/>
          </a:p>
        </p:txBody>
      </p:sp>
    </p:spTree>
    <p:extLst>
      <p:ext uri="{BB962C8B-B14F-4D97-AF65-F5344CB8AC3E}">
        <p14:creationId xmlns:p14="http://schemas.microsoft.com/office/powerpoint/2010/main" val="89909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A8E4-9BBF-904E-A333-D87E48C0B243}"/>
              </a:ext>
            </a:extLst>
          </p:cNvPr>
          <p:cNvSpPr>
            <a:spLocks noGrp="1"/>
          </p:cNvSpPr>
          <p:nvPr>
            <p:ph type="title"/>
          </p:nvPr>
        </p:nvSpPr>
        <p:spPr>
          <a:xfrm>
            <a:off x="900113" y="820978"/>
            <a:ext cx="10982855" cy="553998"/>
          </a:xfrm>
        </p:spPr>
        <p:txBody>
          <a:bodyPr/>
          <a:lstStyle/>
          <a:p>
            <a:r>
              <a:rPr lang="en-US"/>
              <a:t>Interconnectedness of Mathematics</a:t>
            </a:r>
          </a:p>
        </p:txBody>
      </p:sp>
      <p:sp>
        <p:nvSpPr>
          <p:cNvPr id="3" name="Content Placeholder 2">
            <a:extLst>
              <a:ext uri="{FF2B5EF4-FFF2-40B4-BE49-F238E27FC236}">
                <a16:creationId xmlns:a16="http://schemas.microsoft.com/office/drawing/2014/main" id="{19385061-C89D-CF47-BB27-0393AD208B20}"/>
              </a:ext>
            </a:extLst>
          </p:cNvPr>
          <p:cNvSpPr>
            <a:spLocks noGrp="1"/>
          </p:cNvSpPr>
          <p:nvPr>
            <p:ph idx="1"/>
          </p:nvPr>
        </p:nvSpPr>
        <p:spPr>
          <a:xfrm>
            <a:off x="899928" y="1662326"/>
            <a:ext cx="10982855" cy="4726300"/>
          </a:xfrm>
        </p:spPr>
        <p:txBody>
          <a:bodyPr/>
          <a:lstStyle/>
          <a:p>
            <a:r>
              <a:rPr lang="en-US"/>
              <a:t>Mathematical standards are not stand-alone skills.</a:t>
            </a:r>
          </a:p>
          <a:p>
            <a:pPr lvl="1"/>
            <a:r>
              <a:rPr lang="en-US"/>
              <a:t>They build upon standards </a:t>
            </a:r>
            <a:r>
              <a:rPr lang="en-US" i="1"/>
              <a:t>within</a:t>
            </a:r>
            <a:r>
              <a:rPr lang="en-US"/>
              <a:t> the same grade level.</a:t>
            </a:r>
          </a:p>
          <a:p>
            <a:pPr lvl="1"/>
            <a:r>
              <a:rPr lang="en-US"/>
              <a:t>They build upon standards </a:t>
            </a:r>
            <a:r>
              <a:rPr lang="en-US" i="1"/>
              <a:t>across</a:t>
            </a:r>
            <a:r>
              <a:rPr lang="en-US"/>
              <a:t> grade levels.</a:t>
            </a:r>
          </a:p>
          <a:p>
            <a:r>
              <a:rPr lang="en-US"/>
              <a:t>As students get older, the gaps within and across grade levels increase, </a:t>
            </a:r>
            <a:br>
              <a:rPr lang="en-US"/>
            </a:br>
            <a:r>
              <a:rPr lang="en-US"/>
              <a:t>leading to</a:t>
            </a:r>
          </a:p>
          <a:p>
            <a:pPr lvl="1"/>
            <a:r>
              <a:rPr lang="en-US"/>
              <a:t>less conceptual understanding,</a:t>
            </a:r>
          </a:p>
          <a:p>
            <a:pPr lvl="1"/>
            <a:r>
              <a:rPr lang="en-US"/>
              <a:t>development of misconceptions, and</a:t>
            </a:r>
          </a:p>
          <a:p>
            <a:pPr lvl="1"/>
            <a:r>
              <a:rPr lang="en-US"/>
              <a:t>greater need for intervention support.</a:t>
            </a:r>
          </a:p>
        </p:txBody>
      </p:sp>
      <p:sp>
        <p:nvSpPr>
          <p:cNvPr id="4" name="Slide Number Placeholder 3">
            <a:extLst>
              <a:ext uri="{FF2B5EF4-FFF2-40B4-BE49-F238E27FC236}">
                <a16:creationId xmlns:a16="http://schemas.microsoft.com/office/drawing/2014/main" id="{4703CA98-F8E1-4D53-9970-DFD45E8D0488}"/>
              </a:ext>
            </a:extLst>
          </p:cNvPr>
          <p:cNvSpPr>
            <a:spLocks noGrp="1"/>
          </p:cNvSpPr>
          <p:nvPr>
            <p:ph type="sldNum" sz="quarter" idx="10"/>
          </p:nvPr>
        </p:nvSpPr>
        <p:spPr/>
        <p:txBody>
          <a:bodyPr/>
          <a:lstStyle/>
          <a:p>
            <a:pPr algn="r"/>
            <a:fld id="{F3477EC8-074D-41C4-94AE-E9EA7CEEA348}" type="slidenum">
              <a:rPr lang="en-US" smtClean="0"/>
              <a:pPr algn="r"/>
              <a:t>13</a:t>
            </a:fld>
            <a:endParaRPr lang="en-US"/>
          </a:p>
        </p:txBody>
      </p:sp>
    </p:spTree>
    <p:extLst>
      <p:ext uri="{BB962C8B-B14F-4D97-AF65-F5344CB8AC3E}">
        <p14:creationId xmlns:p14="http://schemas.microsoft.com/office/powerpoint/2010/main" val="384608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68B465-6545-814B-8BC1-7E33A55165C7}"/>
              </a:ext>
            </a:extLst>
          </p:cNvPr>
          <p:cNvSpPr>
            <a:spLocks noGrp="1"/>
          </p:cNvSpPr>
          <p:nvPr>
            <p:ph type="ctrTitle"/>
          </p:nvPr>
        </p:nvSpPr>
        <p:spPr/>
        <p:txBody>
          <a:bodyPr/>
          <a:lstStyle/>
          <a:p>
            <a:r>
              <a:rPr lang="en-US"/>
              <a:t>Importance of </a:t>
            </a:r>
            <a:br>
              <a:rPr lang="en-US"/>
            </a:br>
            <a:r>
              <a:rPr lang="en-US"/>
              <a:t>Prerequisite Skills </a:t>
            </a:r>
          </a:p>
        </p:txBody>
      </p:sp>
      <p:sp>
        <p:nvSpPr>
          <p:cNvPr id="6" name="Text Placeholder 5">
            <a:extLst>
              <a:ext uri="{FF2B5EF4-FFF2-40B4-BE49-F238E27FC236}">
                <a16:creationId xmlns:a16="http://schemas.microsoft.com/office/drawing/2014/main" id="{366E2499-FF3A-B14A-9675-B79D460304B2}"/>
              </a:ext>
            </a:extLst>
          </p:cNvPr>
          <p:cNvSpPr>
            <a:spLocks noGrp="1"/>
          </p:cNvSpPr>
          <p:nvPr>
            <p:ph type="subTitle" idx="1"/>
          </p:nvPr>
        </p:nvSpPr>
        <p:spPr/>
        <p:txBody>
          <a:bodyPr/>
          <a:lstStyle/>
          <a:p>
            <a:r>
              <a:rPr lang="en-US"/>
              <a:t>Iceberg Problem </a:t>
            </a:r>
          </a:p>
        </p:txBody>
      </p:sp>
      <p:sp>
        <p:nvSpPr>
          <p:cNvPr id="8" name="Slide Number Placeholder 7">
            <a:extLst>
              <a:ext uri="{FF2B5EF4-FFF2-40B4-BE49-F238E27FC236}">
                <a16:creationId xmlns:a16="http://schemas.microsoft.com/office/drawing/2014/main" id="{16C4F675-A182-4F2D-B65C-23BD3DF043CB}"/>
              </a:ext>
            </a:extLst>
          </p:cNvPr>
          <p:cNvSpPr>
            <a:spLocks noGrp="1"/>
          </p:cNvSpPr>
          <p:nvPr>
            <p:ph type="sldNum" sz="quarter" idx="4"/>
          </p:nvPr>
        </p:nvSpPr>
        <p:spPr/>
        <p:txBody>
          <a:bodyPr/>
          <a:lstStyle/>
          <a:p>
            <a:pPr algn="r"/>
            <a:fld id="{F3477EC8-074D-41C4-94AE-E9EA7CEEA348}" type="slidenum">
              <a:rPr lang="en-US" smtClean="0"/>
              <a:pPr algn="r"/>
              <a:t>14</a:t>
            </a:fld>
            <a:endParaRPr lang="en-US"/>
          </a:p>
        </p:txBody>
      </p:sp>
    </p:spTree>
    <p:extLst>
      <p:ext uri="{BB962C8B-B14F-4D97-AF65-F5344CB8AC3E}">
        <p14:creationId xmlns:p14="http://schemas.microsoft.com/office/powerpoint/2010/main" val="103557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1DE7-736A-EA39-B1E4-5678CED4CC9B}"/>
              </a:ext>
            </a:extLst>
          </p:cNvPr>
          <p:cNvSpPr>
            <a:spLocks noGrp="1"/>
          </p:cNvSpPr>
          <p:nvPr>
            <p:ph type="title"/>
          </p:nvPr>
        </p:nvSpPr>
        <p:spPr/>
        <p:txBody>
          <a:bodyPr/>
          <a:lstStyle/>
          <a:p>
            <a:r>
              <a:rPr lang="en-US"/>
              <a:t>Iceberg Problem: Unfinished Learning</a:t>
            </a:r>
          </a:p>
        </p:txBody>
      </p:sp>
      <p:sp>
        <p:nvSpPr>
          <p:cNvPr id="3" name="Content Placeholder 2">
            <a:extLst>
              <a:ext uri="{FF2B5EF4-FFF2-40B4-BE49-F238E27FC236}">
                <a16:creationId xmlns:a16="http://schemas.microsoft.com/office/drawing/2014/main" id="{51EB8120-6556-5BB9-43DB-D682613B3059}"/>
              </a:ext>
            </a:extLst>
          </p:cNvPr>
          <p:cNvSpPr>
            <a:spLocks noGrp="1"/>
          </p:cNvSpPr>
          <p:nvPr>
            <p:ph idx="1"/>
          </p:nvPr>
        </p:nvSpPr>
        <p:spPr/>
        <p:txBody>
          <a:bodyPr/>
          <a:lstStyle/>
          <a:p>
            <a:r>
              <a:rPr lang="en-US"/>
              <a:t>Students with disabilities and other students with mathematics difficulties often have unfinished learning.</a:t>
            </a:r>
          </a:p>
          <a:p>
            <a:r>
              <a:rPr lang="en-US"/>
              <a:t>Teachers may feel pressure to focus solely on grade-level standards and scope and sequence and not address the gaps. This may result in greater gaps between peers without mathematics challenges and peers without disabilities, as identified in the NAEP scores.</a:t>
            </a:r>
          </a:p>
        </p:txBody>
      </p:sp>
      <p:sp>
        <p:nvSpPr>
          <p:cNvPr id="4" name="Slide Number Placeholder 3">
            <a:extLst>
              <a:ext uri="{FF2B5EF4-FFF2-40B4-BE49-F238E27FC236}">
                <a16:creationId xmlns:a16="http://schemas.microsoft.com/office/drawing/2014/main" id="{9841EE19-ABEE-40B7-8F03-876F117C3711}"/>
              </a:ext>
            </a:extLst>
          </p:cNvPr>
          <p:cNvSpPr>
            <a:spLocks noGrp="1"/>
          </p:cNvSpPr>
          <p:nvPr>
            <p:ph type="sldNum" sz="quarter" idx="10"/>
          </p:nvPr>
        </p:nvSpPr>
        <p:spPr/>
        <p:txBody>
          <a:bodyPr/>
          <a:lstStyle/>
          <a:p>
            <a:pPr algn="r"/>
            <a:fld id="{F3477EC8-074D-41C4-94AE-E9EA7CEEA348}" type="slidenum">
              <a:rPr lang="en-US" smtClean="0"/>
              <a:pPr algn="r"/>
              <a:t>15</a:t>
            </a:fld>
            <a:endParaRPr lang="en-US"/>
          </a:p>
        </p:txBody>
      </p:sp>
    </p:spTree>
    <p:extLst>
      <p:ext uri="{BB962C8B-B14F-4D97-AF65-F5344CB8AC3E}">
        <p14:creationId xmlns:p14="http://schemas.microsoft.com/office/powerpoint/2010/main" val="3041948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244E-C2D9-351B-6F54-1714407767EA}"/>
              </a:ext>
            </a:extLst>
          </p:cNvPr>
          <p:cNvSpPr>
            <a:spLocks noGrp="1"/>
          </p:cNvSpPr>
          <p:nvPr>
            <p:ph type="title"/>
          </p:nvPr>
        </p:nvSpPr>
        <p:spPr>
          <a:xfrm>
            <a:off x="916518" y="820978"/>
            <a:ext cx="10966449" cy="553998"/>
          </a:xfrm>
        </p:spPr>
        <p:txBody>
          <a:bodyPr wrap="square" anchor="b">
            <a:normAutofit/>
          </a:bodyPr>
          <a:lstStyle/>
          <a:p>
            <a:r>
              <a:rPr lang="en-US"/>
              <a:t>Iceberg Problem</a:t>
            </a:r>
          </a:p>
        </p:txBody>
      </p:sp>
      <p:sp>
        <p:nvSpPr>
          <p:cNvPr id="3" name="Content Placeholder 2">
            <a:extLst>
              <a:ext uri="{FF2B5EF4-FFF2-40B4-BE49-F238E27FC236}">
                <a16:creationId xmlns:a16="http://schemas.microsoft.com/office/drawing/2014/main" id="{858C3203-D47C-7957-E933-C92C905D590B}"/>
              </a:ext>
            </a:extLst>
          </p:cNvPr>
          <p:cNvSpPr>
            <a:spLocks noGrp="1"/>
          </p:cNvSpPr>
          <p:nvPr>
            <p:ph sz="quarter" idx="12"/>
          </p:nvPr>
        </p:nvSpPr>
        <p:spPr>
          <a:xfrm>
            <a:off x="916517" y="1599874"/>
            <a:ext cx="5325535" cy="4723139"/>
          </a:xfrm>
        </p:spPr>
        <p:txBody>
          <a:bodyPr wrap="square" anchor="t">
            <a:normAutofit/>
          </a:bodyPr>
          <a:lstStyle/>
          <a:p>
            <a:r>
              <a:rPr lang="en-US">
                <a:solidFill>
                  <a:srgbClr val="000000"/>
                </a:solidFill>
              </a:rPr>
              <a:t>Unfinished learning accumulates “below the surface,” similar to an iceberg.</a:t>
            </a:r>
          </a:p>
          <a:p>
            <a:r>
              <a:rPr lang="en-US">
                <a:solidFill>
                  <a:srgbClr val="000000"/>
                </a:solidFill>
              </a:rPr>
              <a:t>The learning that is considered mastered is the part we see—the top of the iceberg.</a:t>
            </a:r>
          </a:p>
          <a:p>
            <a:r>
              <a:rPr lang="en-US">
                <a:solidFill>
                  <a:srgbClr val="000000"/>
                </a:solidFill>
              </a:rPr>
              <a:t>How do these learning gaps relate to our root cause of why students struggle?</a:t>
            </a:r>
          </a:p>
        </p:txBody>
      </p:sp>
      <p:pic>
        <p:nvPicPr>
          <p:cNvPr id="10" name="Picture 9" descr="How learning gaps accumulate over time. Unfinished learning increases below the surface while grade level learning decreases above the surface.">
            <a:extLst>
              <a:ext uri="{FF2B5EF4-FFF2-40B4-BE49-F238E27FC236}">
                <a16:creationId xmlns:a16="http://schemas.microsoft.com/office/drawing/2014/main" id="{1DE64487-E43E-E6C9-5D3E-06AAD1CD9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005" y="636585"/>
            <a:ext cx="4319095" cy="5502035"/>
          </a:xfrm>
          <a:prstGeom prst="rect">
            <a:avLst/>
          </a:prstGeom>
          <a:noFill/>
          <a:ln w="38100">
            <a:solidFill>
              <a:srgbClr val="52419B"/>
            </a:solidFill>
          </a:ln>
        </p:spPr>
      </p:pic>
      <p:sp>
        <p:nvSpPr>
          <p:cNvPr id="4" name="Slide Number Placeholder 3">
            <a:extLst>
              <a:ext uri="{FF2B5EF4-FFF2-40B4-BE49-F238E27FC236}">
                <a16:creationId xmlns:a16="http://schemas.microsoft.com/office/drawing/2014/main" id="{E4012FDC-3F15-4444-8902-D4BDBB682458}"/>
              </a:ext>
            </a:extLst>
          </p:cNvPr>
          <p:cNvSpPr>
            <a:spLocks noGrp="1"/>
          </p:cNvSpPr>
          <p:nvPr>
            <p:ph type="sldNum" sz="quarter" idx="11"/>
          </p:nvPr>
        </p:nvSpPr>
        <p:spPr/>
        <p:txBody>
          <a:bodyPr/>
          <a:lstStyle/>
          <a:p>
            <a:pPr algn="r"/>
            <a:fld id="{F3477EC8-074D-41C4-94AE-E9EA7CEEA348}" type="slidenum">
              <a:rPr lang="en-US" smtClean="0"/>
              <a:pPr algn="r"/>
              <a:t>16</a:t>
            </a:fld>
            <a:endParaRPr lang="en-US"/>
          </a:p>
        </p:txBody>
      </p:sp>
    </p:spTree>
    <p:extLst>
      <p:ext uri="{BB962C8B-B14F-4D97-AF65-F5344CB8AC3E}">
        <p14:creationId xmlns:p14="http://schemas.microsoft.com/office/powerpoint/2010/main" val="173110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23BE-8647-C5D8-D870-3CA5C70AF706}"/>
              </a:ext>
            </a:extLst>
          </p:cNvPr>
          <p:cNvSpPr>
            <a:spLocks noGrp="1"/>
          </p:cNvSpPr>
          <p:nvPr>
            <p:ph type="title"/>
          </p:nvPr>
        </p:nvSpPr>
        <p:spPr>
          <a:xfrm>
            <a:off x="916518" y="359994"/>
            <a:ext cx="10966449" cy="1065045"/>
          </a:xfrm>
        </p:spPr>
        <p:txBody>
          <a:bodyPr wrap="square" anchor="b">
            <a:normAutofit/>
          </a:bodyPr>
          <a:lstStyle/>
          <a:p>
            <a:r>
              <a:rPr lang="en-US" sz="2900"/>
              <a:t>Iceberg Problem: How Assessment and Accountability Policies Contribute to Learning Gaps in Mathematics Persisting Below the Surface</a:t>
            </a:r>
          </a:p>
        </p:txBody>
      </p:sp>
      <p:pic>
        <p:nvPicPr>
          <p:cNvPr id="5" name="Picture 4" descr="A diagram of the iceberg problem: how assessment and accountability policies contribute to learning gaps in mathematics that persist below the surface. The likelihood of catching up is based on students who are on track, off track, and far off track. What are the chances of meeting eighth-grade math expectations based on fourth-grade math performance? For students on track, the chances are 82%. For students off track, the chances decrease to 46%. For students who are far off track, they have a 10% chance of meeting eighth-grade expectations. What are the chances of meeting twelfth-grade math expectations based on eighth-grade math performance? For students on track, the chances are 70%. For students off track, the chances decrease to 19%. For students who are far off track, they have a 3% chance of meeting twelfth-grade expectations.">
            <a:extLst>
              <a:ext uri="{FF2B5EF4-FFF2-40B4-BE49-F238E27FC236}">
                <a16:creationId xmlns:a16="http://schemas.microsoft.com/office/drawing/2014/main" id="{C37EED7E-1F9A-2D33-C1FF-8C5294AFA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3027" y="1425039"/>
            <a:ext cx="6193430" cy="4691523"/>
          </a:xfrm>
          <a:prstGeom prst="rect">
            <a:avLst/>
          </a:prstGeom>
          <a:noFill/>
        </p:spPr>
      </p:pic>
      <p:sp>
        <p:nvSpPr>
          <p:cNvPr id="6" name="TextBox 5">
            <a:extLst>
              <a:ext uri="{FF2B5EF4-FFF2-40B4-BE49-F238E27FC236}">
                <a16:creationId xmlns:a16="http://schemas.microsoft.com/office/drawing/2014/main" id="{79AE5C5E-9105-A15D-120D-98D699B8CD5A}"/>
              </a:ext>
            </a:extLst>
          </p:cNvPr>
          <p:cNvSpPr txBox="1"/>
          <p:nvPr/>
        </p:nvSpPr>
        <p:spPr>
          <a:xfrm>
            <a:off x="1011374" y="6129262"/>
            <a:ext cx="2977995" cy="276999"/>
          </a:xfrm>
          <a:prstGeom prst="rect">
            <a:avLst/>
          </a:prstGeom>
          <a:noFill/>
        </p:spPr>
        <p:txBody>
          <a:bodyPr wrap="none" rtlCol="0">
            <a:spAutoFit/>
          </a:bodyPr>
          <a:lstStyle/>
          <a:p>
            <a:r>
              <a:rPr lang="en-US" sz="1200">
                <a:latin typeface="Calibri" panose="020F0502020204030204" pitchFamily="34" charset="0"/>
                <a:cs typeface="Calibri" panose="020F0502020204030204" pitchFamily="34" charset="0"/>
              </a:rPr>
              <a:t>https://newclassrooms.org/icebergproblem/</a:t>
            </a:r>
          </a:p>
        </p:txBody>
      </p:sp>
      <p:sp>
        <p:nvSpPr>
          <p:cNvPr id="3" name="Slide Number Placeholder 2">
            <a:extLst>
              <a:ext uri="{FF2B5EF4-FFF2-40B4-BE49-F238E27FC236}">
                <a16:creationId xmlns:a16="http://schemas.microsoft.com/office/drawing/2014/main" id="{091C4663-0903-45CD-9359-8C856279D590}"/>
              </a:ext>
            </a:extLst>
          </p:cNvPr>
          <p:cNvSpPr>
            <a:spLocks noGrp="1"/>
          </p:cNvSpPr>
          <p:nvPr>
            <p:ph type="sldNum" sz="quarter" idx="10"/>
          </p:nvPr>
        </p:nvSpPr>
        <p:spPr/>
        <p:txBody>
          <a:bodyPr/>
          <a:lstStyle/>
          <a:p>
            <a:pPr algn="r"/>
            <a:fld id="{F3477EC8-074D-41C4-94AE-E9EA7CEEA348}" type="slidenum">
              <a:rPr lang="en-US" smtClean="0"/>
              <a:pPr algn="r"/>
              <a:t>17</a:t>
            </a:fld>
            <a:endParaRPr lang="en-US"/>
          </a:p>
        </p:txBody>
      </p:sp>
    </p:spTree>
    <p:extLst>
      <p:ext uri="{BB962C8B-B14F-4D97-AF65-F5344CB8AC3E}">
        <p14:creationId xmlns:p14="http://schemas.microsoft.com/office/powerpoint/2010/main" val="314340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1CAE-0DE1-ED4F-8C29-1363C519D95A}"/>
              </a:ext>
            </a:extLst>
          </p:cNvPr>
          <p:cNvSpPr>
            <a:spLocks noGrp="1"/>
          </p:cNvSpPr>
          <p:nvPr>
            <p:ph type="title"/>
          </p:nvPr>
        </p:nvSpPr>
        <p:spPr/>
        <p:txBody>
          <a:bodyPr/>
          <a:lstStyle/>
          <a:p>
            <a:r>
              <a:rPr lang="en-US"/>
              <a:t>Iceberg Report: Key Insight 1</a:t>
            </a:r>
          </a:p>
        </p:txBody>
      </p:sp>
      <p:sp>
        <p:nvSpPr>
          <p:cNvPr id="3" name="Content Placeholder 2">
            <a:extLst>
              <a:ext uri="{FF2B5EF4-FFF2-40B4-BE49-F238E27FC236}">
                <a16:creationId xmlns:a16="http://schemas.microsoft.com/office/drawing/2014/main" id="{4FDB2776-007F-1047-8E2D-81B8C0A2F499}"/>
              </a:ext>
            </a:extLst>
          </p:cNvPr>
          <p:cNvSpPr>
            <a:spLocks noGrp="1"/>
          </p:cNvSpPr>
          <p:nvPr>
            <p:ph idx="1"/>
          </p:nvPr>
        </p:nvSpPr>
        <p:spPr/>
        <p:txBody>
          <a:bodyPr/>
          <a:lstStyle/>
          <a:p>
            <a:r>
              <a:rPr lang="en-US"/>
              <a:t>Mathematics is cumulative—unfinished learning from prior years makes it harder for students to master more advanced concepts.</a:t>
            </a:r>
          </a:p>
          <a:p>
            <a:pPr lvl="1"/>
            <a:r>
              <a:rPr lang="en-US"/>
              <a:t>Achieving grade-level proficiency requires filling pre-grade gaps and mastering grade-level material.</a:t>
            </a:r>
          </a:p>
          <a:p>
            <a:pPr lvl="1"/>
            <a:r>
              <a:rPr lang="en-US"/>
              <a:t>Many middle school mathematics teachers have too little time in a single year to both cover grade-level material and address students’ unfinished learning from prior years.</a:t>
            </a:r>
          </a:p>
          <a:p>
            <a:pPr lvl="1"/>
            <a:r>
              <a:rPr lang="en-US"/>
              <a:t>Teachers feel the tension between grade-level instruction and individual student needs and need to find the “sweet” spot between not too hard and not too easy.</a:t>
            </a:r>
          </a:p>
          <a:p>
            <a:pPr lvl="1"/>
            <a:r>
              <a:rPr lang="en-US" spc="-30"/>
              <a:t>Failing to adequately address unfinished learning in middle school has long-term consequences.</a:t>
            </a:r>
            <a:endParaRPr lang="en-US"/>
          </a:p>
          <a:p>
            <a:pPr marL="0" lvl="0" indent="0" defTabSz="914400">
              <a:lnSpc>
                <a:spcPct val="100000"/>
              </a:lnSpc>
              <a:spcBef>
                <a:spcPts val="1800"/>
              </a:spcBef>
              <a:buNone/>
            </a:pPr>
            <a:r>
              <a:rPr lang="en-US" sz="1200">
                <a:solidFill>
                  <a:srgbClr val="000000"/>
                </a:solidFill>
                <a:ea typeface="+mn-ea"/>
              </a:rPr>
              <a:t>https://newclassrooms.org/icebergproblem/</a:t>
            </a:r>
          </a:p>
        </p:txBody>
      </p:sp>
      <p:sp>
        <p:nvSpPr>
          <p:cNvPr id="4" name="Slide Number Placeholder 3">
            <a:extLst>
              <a:ext uri="{FF2B5EF4-FFF2-40B4-BE49-F238E27FC236}">
                <a16:creationId xmlns:a16="http://schemas.microsoft.com/office/drawing/2014/main" id="{03B6CFEF-7BFC-46D5-A037-6302EB5141EF}"/>
              </a:ext>
            </a:extLst>
          </p:cNvPr>
          <p:cNvSpPr>
            <a:spLocks noGrp="1"/>
          </p:cNvSpPr>
          <p:nvPr>
            <p:ph type="sldNum" sz="quarter" idx="10"/>
          </p:nvPr>
        </p:nvSpPr>
        <p:spPr/>
        <p:txBody>
          <a:bodyPr/>
          <a:lstStyle/>
          <a:p>
            <a:pPr algn="r"/>
            <a:fld id="{F3477EC8-074D-41C4-94AE-E9EA7CEEA348}" type="slidenum">
              <a:rPr lang="en-US" smtClean="0"/>
              <a:pPr algn="r"/>
              <a:t>18</a:t>
            </a:fld>
            <a:endParaRPr lang="en-US"/>
          </a:p>
        </p:txBody>
      </p:sp>
    </p:spTree>
    <p:extLst>
      <p:ext uri="{BB962C8B-B14F-4D97-AF65-F5344CB8AC3E}">
        <p14:creationId xmlns:p14="http://schemas.microsoft.com/office/powerpoint/2010/main" val="2075933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C7D0-5AC3-F243-BD6A-4302F24087A4}"/>
              </a:ext>
            </a:extLst>
          </p:cNvPr>
          <p:cNvSpPr>
            <a:spLocks noGrp="1"/>
          </p:cNvSpPr>
          <p:nvPr>
            <p:ph type="title"/>
          </p:nvPr>
        </p:nvSpPr>
        <p:spPr/>
        <p:txBody>
          <a:bodyPr/>
          <a:lstStyle/>
          <a:p>
            <a:r>
              <a:rPr lang="en-US"/>
              <a:t>Iceberg Report: Key Insight 2</a:t>
            </a:r>
          </a:p>
        </p:txBody>
      </p:sp>
      <p:sp>
        <p:nvSpPr>
          <p:cNvPr id="3" name="Content Placeholder 2">
            <a:extLst>
              <a:ext uri="{FF2B5EF4-FFF2-40B4-BE49-F238E27FC236}">
                <a16:creationId xmlns:a16="http://schemas.microsoft.com/office/drawing/2014/main" id="{8B4F3620-7F1C-4446-9021-65D9699E852B}"/>
              </a:ext>
            </a:extLst>
          </p:cNvPr>
          <p:cNvSpPr>
            <a:spLocks noGrp="1"/>
          </p:cNvSpPr>
          <p:nvPr>
            <p:ph idx="1"/>
          </p:nvPr>
        </p:nvSpPr>
        <p:spPr/>
        <p:txBody>
          <a:bodyPr/>
          <a:lstStyle/>
          <a:p>
            <a:r>
              <a:rPr lang="en-US"/>
              <a:t>Current educational policies favoring grade-level instruction are hindering many students’ long-term success.</a:t>
            </a:r>
          </a:p>
          <a:p>
            <a:pPr lvl="1"/>
            <a:r>
              <a:rPr lang="en-US"/>
              <a:t>Summative assessments are not structured to measure the full range of learning growth.</a:t>
            </a:r>
          </a:p>
          <a:p>
            <a:pPr lvl="1"/>
            <a:r>
              <a:rPr lang="en-US"/>
              <a:t>Accountability systems are limited by the constraints of the underlying assessments.</a:t>
            </a:r>
          </a:p>
          <a:p>
            <a:pPr lvl="1"/>
            <a:r>
              <a:rPr lang="en-US"/>
              <a:t>Growth metrics used for accountability do not provide a full picture of student learning gains.</a:t>
            </a:r>
          </a:p>
          <a:p>
            <a:pPr lvl="1"/>
            <a:r>
              <a:rPr lang="en-US"/>
              <a:t>There are barriers to innovative assessment pilots yielding more comprehensive measures of growth.</a:t>
            </a:r>
          </a:p>
        </p:txBody>
      </p:sp>
      <p:sp>
        <p:nvSpPr>
          <p:cNvPr id="4" name="Slide Number Placeholder 3">
            <a:extLst>
              <a:ext uri="{FF2B5EF4-FFF2-40B4-BE49-F238E27FC236}">
                <a16:creationId xmlns:a16="http://schemas.microsoft.com/office/drawing/2014/main" id="{5CF8AD01-3AC8-4776-AB9F-229582E599BC}"/>
              </a:ext>
            </a:extLst>
          </p:cNvPr>
          <p:cNvSpPr>
            <a:spLocks noGrp="1"/>
          </p:cNvSpPr>
          <p:nvPr>
            <p:ph type="sldNum" sz="quarter" idx="10"/>
          </p:nvPr>
        </p:nvSpPr>
        <p:spPr/>
        <p:txBody>
          <a:bodyPr/>
          <a:lstStyle/>
          <a:p>
            <a:pPr algn="r"/>
            <a:fld id="{F3477EC8-074D-41C4-94AE-E9EA7CEEA348}" type="slidenum">
              <a:rPr lang="en-US" smtClean="0"/>
              <a:pPr algn="r"/>
              <a:t>19</a:t>
            </a:fld>
            <a:endParaRPr lang="en-US"/>
          </a:p>
        </p:txBody>
      </p:sp>
    </p:spTree>
    <p:extLst>
      <p:ext uri="{BB962C8B-B14F-4D97-AF65-F5344CB8AC3E}">
        <p14:creationId xmlns:p14="http://schemas.microsoft.com/office/powerpoint/2010/main" val="75344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14164D-7BB5-0A4A-9CCD-FB1893AEF746}"/>
              </a:ext>
            </a:extLst>
          </p:cNvPr>
          <p:cNvSpPr>
            <a:spLocks noGrp="1"/>
          </p:cNvSpPr>
          <p:nvPr>
            <p:ph type="title"/>
          </p:nvPr>
        </p:nvSpPr>
        <p:spPr>
          <a:xfrm>
            <a:off x="916518" y="820978"/>
            <a:ext cx="10966449" cy="553998"/>
          </a:xfrm>
        </p:spPr>
        <p:txBody>
          <a:bodyPr/>
          <a:lstStyle/>
          <a:p>
            <a:r>
              <a:rPr lang="en-US"/>
              <a:t>Objectives</a:t>
            </a:r>
          </a:p>
        </p:txBody>
      </p:sp>
      <p:sp>
        <p:nvSpPr>
          <p:cNvPr id="5" name="Content Placeholder 4">
            <a:extLst>
              <a:ext uri="{FF2B5EF4-FFF2-40B4-BE49-F238E27FC236}">
                <a16:creationId xmlns:a16="http://schemas.microsoft.com/office/drawing/2014/main" id="{B12E58DC-AE2E-4547-AE2D-7EF44B101737}"/>
              </a:ext>
            </a:extLst>
          </p:cNvPr>
          <p:cNvSpPr>
            <a:spLocks noGrp="1"/>
          </p:cNvSpPr>
          <p:nvPr>
            <p:ph idx="1"/>
          </p:nvPr>
        </p:nvSpPr>
        <p:spPr>
          <a:xfrm>
            <a:off x="916518" y="1662326"/>
            <a:ext cx="10966265" cy="4726300"/>
          </a:xfrm>
        </p:spPr>
        <p:txBody>
          <a:bodyPr/>
          <a:lstStyle/>
          <a:p>
            <a:pPr marL="0" indent="0">
              <a:buNone/>
            </a:pPr>
            <a:r>
              <a:rPr lang="en-US">
                <a:latin typeface="Calibri"/>
                <a:ea typeface="Calibri"/>
                <a:cs typeface="Calibri"/>
              </a:rPr>
              <a:t>Participants will</a:t>
            </a:r>
            <a:endParaRPr lang="en-US"/>
          </a:p>
          <a:p>
            <a:r>
              <a:rPr lang="en-US">
                <a:latin typeface="Calibri"/>
                <a:ea typeface="Calibri"/>
                <a:cs typeface="Calibri"/>
              </a:rPr>
              <a:t>understand national trends in mathematics,</a:t>
            </a:r>
          </a:p>
          <a:p>
            <a:r>
              <a:rPr lang="en-US">
                <a:latin typeface="Calibri"/>
                <a:ea typeface="Calibri"/>
                <a:cs typeface="Calibri"/>
              </a:rPr>
              <a:t>understand the learning gaps that exist in middle school,</a:t>
            </a:r>
          </a:p>
          <a:p>
            <a:r>
              <a:rPr lang="en-US">
                <a:latin typeface="Calibri"/>
                <a:ea typeface="Calibri"/>
                <a:cs typeface="Calibri"/>
              </a:rPr>
              <a:t>define and increase mathematics discourse, and</a:t>
            </a:r>
          </a:p>
          <a:p>
            <a:r>
              <a:rPr lang="en-US">
                <a:latin typeface="Calibri"/>
                <a:ea typeface="Calibri"/>
                <a:cs typeface="Calibri"/>
              </a:rPr>
              <a:t>identify math tasks and instructional practices that lead to high student engagement.</a:t>
            </a:r>
          </a:p>
        </p:txBody>
      </p:sp>
      <p:sp>
        <p:nvSpPr>
          <p:cNvPr id="2" name="Slide Number Placeholder 1">
            <a:extLst>
              <a:ext uri="{FF2B5EF4-FFF2-40B4-BE49-F238E27FC236}">
                <a16:creationId xmlns:a16="http://schemas.microsoft.com/office/drawing/2014/main" id="{512C20D7-481D-452E-A258-B1E98B0ECEE3}"/>
              </a:ext>
            </a:extLst>
          </p:cNvPr>
          <p:cNvSpPr>
            <a:spLocks noGrp="1"/>
          </p:cNvSpPr>
          <p:nvPr>
            <p:ph type="sldNum" sz="quarter" idx="10"/>
          </p:nvPr>
        </p:nvSpPr>
        <p:spPr/>
        <p:txBody>
          <a:bodyPr/>
          <a:lstStyle/>
          <a:p>
            <a:pPr algn="r"/>
            <a:fld id="{F3477EC8-074D-41C4-94AE-E9EA7CEEA348}" type="slidenum">
              <a:rPr lang="en-US" smtClean="0"/>
              <a:pPr algn="r"/>
              <a:t>2</a:t>
            </a:fld>
            <a:endParaRPr lang="en-US"/>
          </a:p>
        </p:txBody>
      </p:sp>
    </p:spTree>
    <p:extLst>
      <p:ext uri="{BB962C8B-B14F-4D97-AF65-F5344CB8AC3E}">
        <p14:creationId xmlns:p14="http://schemas.microsoft.com/office/powerpoint/2010/main" val="277661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ABC4-C23A-6447-9E10-67A2134D88AB}"/>
              </a:ext>
            </a:extLst>
          </p:cNvPr>
          <p:cNvSpPr>
            <a:spLocks noGrp="1"/>
          </p:cNvSpPr>
          <p:nvPr>
            <p:ph type="title"/>
          </p:nvPr>
        </p:nvSpPr>
        <p:spPr/>
        <p:txBody>
          <a:bodyPr/>
          <a:lstStyle/>
          <a:p>
            <a:r>
              <a:rPr lang="en-US"/>
              <a:t>Iceberg Report: Key Insight 3</a:t>
            </a:r>
          </a:p>
        </p:txBody>
      </p:sp>
      <p:sp>
        <p:nvSpPr>
          <p:cNvPr id="3" name="Content Placeholder 2">
            <a:extLst>
              <a:ext uri="{FF2B5EF4-FFF2-40B4-BE49-F238E27FC236}">
                <a16:creationId xmlns:a16="http://schemas.microsoft.com/office/drawing/2014/main" id="{45F2D162-39B1-6B47-9C5F-B5C162D3CE03}"/>
              </a:ext>
            </a:extLst>
          </p:cNvPr>
          <p:cNvSpPr>
            <a:spLocks noGrp="1"/>
          </p:cNvSpPr>
          <p:nvPr>
            <p:ph idx="1"/>
          </p:nvPr>
        </p:nvSpPr>
        <p:spPr/>
        <p:txBody>
          <a:bodyPr/>
          <a:lstStyle/>
          <a:p>
            <a:r>
              <a:rPr lang="en-US"/>
              <a:t>Balancing pre-grade-level, on-grade-level, and post-grade-level skills to each student’s needs can better support students’ long-term success.</a:t>
            </a:r>
          </a:p>
          <a:p>
            <a:pPr lvl="1"/>
            <a:r>
              <a:rPr lang="en-US"/>
              <a:t>Evidence is emerging on the relationship between student performance and the level of instructional content.</a:t>
            </a:r>
          </a:p>
          <a:p>
            <a:pPr lvl="1"/>
            <a:r>
              <a:rPr lang="en-US"/>
              <a:t>There is little evidence to suggest that, for students who are far below grade level, focusing instruction exclusively on grade-level content is effective.</a:t>
            </a:r>
          </a:p>
          <a:p>
            <a:pPr lvl="1"/>
            <a:r>
              <a:rPr lang="en-US"/>
              <a:t>A focus on learning growth can also motivate teachers and students to reach high expectations.</a:t>
            </a:r>
          </a:p>
        </p:txBody>
      </p:sp>
      <p:sp>
        <p:nvSpPr>
          <p:cNvPr id="4" name="Slide Number Placeholder 3">
            <a:extLst>
              <a:ext uri="{FF2B5EF4-FFF2-40B4-BE49-F238E27FC236}">
                <a16:creationId xmlns:a16="http://schemas.microsoft.com/office/drawing/2014/main" id="{F808E467-9620-4D7D-8056-82C7F82A05CC}"/>
              </a:ext>
            </a:extLst>
          </p:cNvPr>
          <p:cNvSpPr>
            <a:spLocks noGrp="1"/>
          </p:cNvSpPr>
          <p:nvPr>
            <p:ph type="sldNum" sz="quarter" idx="10"/>
          </p:nvPr>
        </p:nvSpPr>
        <p:spPr/>
        <p:txBody>
          <a:bodyPr/>
          <a:lstStyle/>
          <a:p>
            <a:pPr algn="r"/>
            <a:fld id="{F3477EC8-074D-41C4-94AE-E9EA7CEEA348}" type="slidenum">
              <a:rPr lang="en-US" smtClean="0"/>
              <a:pPr algn="r"/>
              <a:t>20</a:t>
            </a:fld>
            <a:endParaRPr lang="en-US"/>
          </a:p>
        </p:txBody>
      </p:sp>
    </p:spTree>
    <p:extLst>
      <p:ext uri="{BB962C8B-B14F-4D97-AF65-F5344CB8AC3E}">
        <p14:creationId xmlns:p14="http://schemas.microsoft.com/office/powerpoint/2010/main" val="393801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C38A76-4BD6-D222-CC03-B2FAA2B6F38B}"/>
              </a:ext>
            </a:extLst>
          </p:cNvPr>
          <p:cNvSpPr>
            <a:spLocks noGrp="1"/>
          </p:cNvSpPr>
          <p:nvPr>
            <p:ph type="title"/>
          </p:nvPr>
        </p:nvSpPr>
        <p:spPr/>
        <p:txBody>
          <a:bodyPr/>
          <a:lstStyle/>
          <a:p>
            <a:r>
              <a:rPr lang="en-US"/>
              <a:t>Dot Chart</a:t>
            </a:r>
          </a:p>
        </p:txBody>
      </p:sp>
      <p:pic>
        <p:nvPicPr>
          <p:cNvPr id="9" name="Content Placeholder 8">
            <a:extLst>
              <a:ext uri="{FF2B5EF4-FFF2-40B4-BE49-F238E27FC236}">
                <a16:creationId xmlns:a16="http://schemas.microsoft.com/office/drawing/2014/main" id="{E3ECC887-5B6B-473C-AC01-1833952CBA05}"/>
              </a:ext>
              <a:ext uri="{C183D7F6-B498-43B3-948B-1728B52AA6E4}">
                <adec:decorative xmlns:adec="http://schemas.microsoft.com/office/drawing/2017/decorative" val="1"/>
              </a:ext>
            </a:extLst>
          </p:cNvPr>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r="4888"/>
          <a:stretch/>
        </p:blipFill>
        <p:spPr>
          <a:xfrm>
            <a:off x="900113" y="1714500"/>
            <a:ext cx="5065713" cy="3994546"/>
          </a:xfrm>
        </p:spPr>
      </p:pic>
      <p:sp>
        <p:nvSpPr>
          <p:cNvPr id="7" name="Content Placeholder 6">
            <a:extLst>
              <a:ext uri="{FF2B5EF4-FFF2-40B4-BE49-F238E27FC236}">
                <a16:creationId xmlns:a16="http://schemas.microsoft.com/office/drawing/2014/main" id="{FE120A31-F7A9-4C2A-60F3-A3F313850E93}"/>
              </a:ext>
            </a:extLst>
          </p:cNvPr>
          <p:cNvSpPr>
            <a:spLocks noGrp="1"/>
          </p:cNvSpPr>
          <p:nvPr>
            <p:ph sz="quarter" idx="13"/>
          </p:nvPr>
        </p:nvSpPr>
        <p:spPr>
          <a:xfrm>
            <a:off x="6226175" y="1599874"/>
            <a:ext cx="5656794" cy="4723139"/>
          </a:xfrm>
        </p:spPr>
        <p:txBody>
          <a:bodyPr>
            <a:normAutofit fontScale="92500"/>
          </a:bodyPr>
          <a:lstStyle/>
          <a:p>
            <a:r>
              <a:rPr lang="en-US"/>
              <a:t>Consider your root causes and the Iceberg Report key insights.</a:t>
            </a:r>
          </a:p>
          <a:p>
            <a:r>
              <a:rPr lang="en-US"/>
              <a:t>Take three dots (or star stickers); green, yellow, and red to place on the key insights.</a:t>
            </a:r>
          </a:p>
          <a:p>
            <a:pPr lvl="1"/>
            <a:r>
              <a:rPr lang="en-US"/>
              <a:t>Green dot: I feel comfortable addressing this insight.</a:t>
            </a:r>
          </a:p>
          <a:p>
            <a:pPr lvl="1"/>
            <a:r>
              <a:rPr lang="en-US"/>
              <a:t>Yellow dot: I could use some support to address this insight.</a:t>
            </a:r>
          </a:p>
          <a:p>
            <a:pPr lvl="1"/>
            <a:r>
              <a:rPr lang="en-US"/>
              <a:t>Red dot: This is the most challenging insight for me to address in my teaching.</a:t>
            </a:r>
          </a:p>
        </p:txBody>
      </p:sp>
      <p:sp>
        <p:nvSpPr>
          <p:cNvPr id="2" name="Slide Number Placeholder 1">
            <a:extLst>
              <a:ext uri="{FF2B5EF4-FFF2-40B4-BE49-F238E27FC236}">
                <a16:creationId xmlns:a16="http://schemas.microsoft.com/office/drawing/2014/main" id="{859F01A6-F705-4E45-9EAC-98A5492D2F55}"/>
              </a:ext>
            </a:extLst>
          </p:cNvPr>
          <p:cNvSpPr>
            <a:spLocks noGrp="1"/>
          </p:cNvSpPr>
          <p:nvPr>
            <p:ph type="sldNum" sz="quarter" idx="11"/>
          </p:nvPr>
        </p:nvSpPr>
        <p:spPr/>
        <p:txBody>
          <a:bodyPr/>
          <a:lstStyle/>
          <a:p>
            <a:pPr algn="r"/>
            <a:fld id="{F3477EC8-074D-41C4-94AE-E9EA7CEEA348}" type="slidenum">
              <a:rPr lang="en-US" smtClean="0"/>
              <a:pPr algn="r"/>
              <a:t>21</a:t>
            </a:fld>
            <a:endParaRPr lang="en-US"/>
          </a:p>
        </p:txBody>
      </p:sp>
    </p:spTree>
    <p:extLst>
      <p:ext uri="{BB962C8B-B14F-4D97-AF65-F5344CB8AC3E}">
        <p14:creationId xmlns:p14="http://schemas.microsoft.com/office/powerpoint/2010/main" val="2332759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6E45-B3A3-E8CD-6E8B-781786E18DEA}"/>
              </a:ext>
            </a:extLst>
          </p:cNvPr>
          <p:cNvSpPr>
            <a:spLocks noGrp="1"/>
          </p:cNvSpPr>
          <p:nvPr>
            <p:ph type="title"/>
          </p:nvPr>
        </p:nvSpPr>
        <p:spPr/>
        <p:txBody>
          <a:bodyPr/>
          <a:lstStyle/>
          <a:p>
            <a:r>
              <a:rPr lang="en-US"/>
              <a:t>Dot Analysis Discussion</a:t>
            </a:r>
          </a:p>
        </p:txBody>
      </p:sp>
      <p:sp>
        <p:nvSpPr>
          <p:cNvPr id="3" name="Content Placeholder 2">
            <a:extLst>
              <a:ext uri="{FF2B5EF4-FFF2-40B4-BE49-F238E27FC236}">
                <a16:creationId xmlns:a16="http://schemas.microsoft.com/office/drawing/2014/main" id="{06B3B975-67C3-52A4-B0E5-B9A9D39E6944}"/>
              </a:ext>
            </a:extLst>
          </p:cNvPr>
          <p:cNvSpPr>
            <a:spLocks noGrp="1"/>
          </p:cNvSpPr>
          <p:nvPr>
            <p:ph idx="1"/>
          </p:nvPr>
        </p:nvSpPr>
        <p:spPr/>
        <p:txBody>
          <a:bodyPr/>
          <a:lstStyle/>
          <a:p>
            <a:r>
              <a:rPr lang="en-US"/>
              <a:t>Are you surprised by the Iceberg Problem or the key insights? Why? </a:t>
            </a:r>
          </a:p>
          <a:p>
            <a:r>
              <a:rPr lang="en-US"/>
              <a:t>How do you currently address some of the challenges (green and yellow dots) addressed within the key insights? </a:t>
            </a:r>
          </a:p>
          <a:p>
            <a:r>
              <a:rPr lang="en-US"/>
              <a:t>What makes the insight marked with a red dot so challenging? What support do you need to better address the challenges?</a:t>
            </a:r>
          </a:p>
        </p:txBody>
      </p:sp>
      <p:sp>
        <p:nvSpPr>
          <p:cNvPr id="4" name="Slide Number Placeholder 3">
            <a:extLst>
              <a:ext uri="{FF2B5EF4-FFF2-40B4-BE49-F238E27FC236}">
                <a16:creationId xmlns:a16="http://schemas.microsoft.com/office/drawing/2014/main" id="{C948F808-A000-4176-A584-60E6886B835F}"/>
              </a:ext>
            </a:extLst>
          </p:cNvPr>
          <p:cNvSpPr>
            <a:spLocks noGrp="1"/>
          </p:cNvSpPr>
          <p:nvPr>
            <p:ph type="sldNum" sz="quarter" idx="10"/>
          </p:nvPr>
        </p:nvSpPr>
        <p:spPr/>
        <p:txBody>
          <a:bodyPr/>
          <a:lstStyle/>
          <a:p>
            <a:pPr algn="r"/>
            <a:fld id="{F3477EC8-074D-41C4-94AE-E9EA7CEEA348}" type="slidenum">
              <a:rPr lang="en-US" smtClean="0"/>
              <a:pPr algn="r"/>
              <a:t>22</a:t>
            </a:fld>
            <a:endParaRPr lang="en-US"/>
          </a:p>
        </p:txBody>
      </p:sp>
    </p:spTree>
    <p:extLst>
      <p:ext uri="{BB962C8B-B14F-4D97-AF65-F5344CB8AC3E}">
        <p14:creationId xmlns:p14="http://schemas.microsoft.com/office/powerpoint/2010/main" val="308787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071D-143B-2EC0-7035-A943A794CA3A}"/>
              </a:ext>
            </a:extLst>
          </p:cNvPr>
          <p:cNvSpPr>
            <a:spLocks noGrp="1"/>
          </p:cNvSpPr>
          <p:nvPr>
            <p:ph type="ctrTitle"/>
          </p:nvPr>
        </p:nvSpPr>
        <p:spPr>
          <a:xfrm>
            <a:off x="1524000" y="2402688"/>
            <a:ext cx="9144000" cy="923330"/>
          </a:xfrm>
        </p:spPr>
        <p:txBody>
          <a:bodyPr/>
          <a:lstStyle/>
          <a:p>
            <a:r>
              <a:rPr lang="en-US"/>
              <a:t>Mathematics Brain!</a:t>
            </a:r>
          </a:p>
        </p:txBody>
      </p:sp>
      <p:sp>
        <p:nvSpPr>
          <p:cNvPr id="4" name="Slide Number Placeholder 3">
            <a:extLst>
              <a:ext uri="{FF2B5EF4-FFF2-40B4-BE49-F238E27FC236}">
                <a16:creationId xmlns:a16="http://schemas.microsoft.com/office/drawing/2014/main" id="{54B9AE83-F68E-4A2C-B286-8D9DFD177B53}"/>
              </a:ext>
            </a:extLst>
          </p:cNvPr>
          <p:cNvSpPr>
            <a:spLocks noGrp="1"/>
          </p:cNvSpPr>
          <p:nvPr>
            <p:ph type="sldNum" sz="quarter" idx="4"/>
          </p:nvPr>
        </p:nvSpPr>
        <p:spPr/>
        <p:txBody>
          <a:bodyPr/>
          <a:lstStyle/>
          <a:p>
            <a:pPr algn="r"/>
            <a:fld id="{F3477EC8-074D-41C4-94AE-E9EA7CEEA348}" type="slidenum">
              <a:rPr lang="en-US" smtClean="0"/>
              <a:pPr algn="r"/>
              <a:t>23</a:t>
            </a:fld>
            <a:endParaRPr lang="en-US"/>
          </a:p>
        </p:txBody>
      </p:sp>
    </p:spTree>
    <p:extLst>
      <p:ext uri="{BB962C8B-B14F-4D97-AF65-F5344CB8AC3E}">
        <p14:creationId xmlns:p14="http://schemas.microsoft.com/office/powerpoint/2010/main" val="2144206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98F8-0231-3F81-3F67-1E8C05B4AF30}"/>
              </a:ext>
            </a:extLst>
          </p:cNvPr>
          <p:cNvSpPr>
            <a:spLocks noGrp="1"/>
          </p:cNvSpPr>
          <p:nvPr>
            <p:ph type="title"/>
          </p:nvPr>
        </p:nvSpPr>
        <p:spPr/>
        <p:txBody>
          <a:bodyPr/>
          <a:lstStyle/>
          <a:p>
            <a:r>
              <a:rPr lang="en-US"/>
              <a:t>Warm-Up</a:t>
            </a:r>
          </a:p>
        </p:txBody>
      </p:sp>
      <p:sp>
        <p:nvSpPr>
          <p:cNvPr id="3" name="Content Placeholder 2">
            <a:extLst>
              <a:ext uri="{FF2B5EF4-FFF2-40B4-BE49-F238E27FC236}">
                <a16:creationId xmlns:a16="http://schemas.microsoft.com/office/drawing/2014/main" id="{6A03E43B-3EE4-5430-729D-46AAC5659E05}"/>
              </a:ext>
            </a:extLst>
          </p:cNvPr>
          <p:cNvSpPr>
            <a:spLocks noGrp="1"/>
          </p:cNvSpPr>
          <p:nvPr>
            <p:ph idx="1"/>
          </p:nvPr>
        </p:nvSpPr>
        <p:spPr/>
        <p:txBody>
          <a:bodyPr/>
          <a:lstStyle/>
          <a:p>
            <a:pPr fontAlgn="base"/>
            <a:r>
              <a:rPr lang="en-US"/>
              <a:t>Josh and Samantha are planning to have a new home built. First, they need to select one of the lots of land to purchase. Here are the available lots: ​</a:t>
            </a:r>
          </a:p>
          <a:p>
            <a:pPr lvl="1" fontAlgn="base"/>
            <a:r>
              <a:rPr lang="en-US"/>
              <a:t>Lot 9: 250 feet by 258 feet​</a:t>
            </a:r>
          </a:p>
          <a:p>
            <a:pPr lvl="1" fontAlgn="base"/>
            <a:r>
              <a:rPr lang="en-US"/>
              <a:t>Lot 13: 220 feet by 275 feet​</a:t>
            </a:r>
          </a:p>
          <a:p>
            <a:pPr lvl="1" fontAlgn="base"/>
            <a:r>
              <a:rPr lang="en-US"/>
              <a:t>Lot 15: 240 feet by 260 feet​</a:t>
            </a:r>
          </a:p>
          <a:p>
            <a:pPr fontAlgn="base"/>
            <a:r>
              <a:rPr lang="en-US"/>
              <a:t>Samantha would like the lot to be as square as possible. Which lot should they purchase? Explain your reasoning.</a:t>
            </a:r>
          </a:p>
          <a:p>
            <a:pPr marL="0" lvl="0" indent="0" defTabSz="914400">
              <a:lnSpc>
                <a:spcPct val="100000"/>
              </a:lnSpc>
              <a:spcBef>
                <a:spcPts val="4800"/>
              </a:spcBef>
              <a:buNone/>
            </a:pPr>
            <a:r>
              <a:rPr lang="en-US" sz="1200">
                <a:solidFill>
                  <a:srgbClr val="000000"/>
                </a:solidFill>
                <a:ea typeface="+mn-ea"/>
              </a:rPr>
              <a:t>(</a:t>
            </a:r>
            <a:r>
              <a:rPr lang="en-US" sz="1200" err="1">
                <a:solidFill>
                  <a:srgbClr val="000000"/>
                </a:solidFill>
                <a:ea typeface="+mn-ea"/>
              </a:rPr>
              <a:t>SanGiovanni</a:t>
            </a:r>
            <a:r>
              <a:rPr lang="en-US" sz="1200">
                <a:solidFill>
                  <a:srgbClr val="000000"/>
                </a:solidFill>
                <a:ea typeface="+mn-ea"/>
              </a:rPr>
              <a:t> &amp; Novak, 2018)</a:t>
            </a:r>
          </a:p>
        </p:txBody>
      </p:sp>
      <p:sp>
        <p:nvSpPr>
          <p:cNvPr id="4" name="Slide Number Placeholder 3">
            <a:extLst>
              <a:ext uri="{FF2B5EF4-FFF2-40B4-BE49-F238E27FC236}">
                <a16:creationId xmlns:a16="http://schemas.microsoft.com/office/drawing/2014/main" id="{67B3971D-B7BE-4785-9376-B4DBA0AC76AC}"/>
              </a:ext>
            </a:extLst>
          </p:cNvPr>
          <p:cNvSpPr>
            <a:spLocks noGrp="1"/>
          </p:cNvSpPr>
          <p:nvPr>
            <p:ph type="sldNum" sz="quarter" idx="10"/>
          </p:nvPr>
        </p:nvSpPr>
        <p:spPr/>
        <p:txBody>
          <a:bodyPr/>
          <a:lstStyle/>
          <a:p>
            <a:pPr algn="r"/>
            <a:fld id="{F3477EC8-074D-41C4-94AE-E9EA7CEEA348}" type="slidenum">
              <a:rPr lang="en-US" smtClean="0"/>
              <a:pPr algn="r"/>
              <a:t>24</a:t>
            </a:fld>
            <a:endParaRPr lang="en-US"/>
          </a:p>
        </p:txBody>
      </p:sp>
    </p:spTree>
    <p:extLst>
      <p:ext uri="{BB962C8B-B14F-4D97-AF65-F5344CB8AC3E}">
        <p14:creationId xmlns:p14="http://schemas.microsoft.com/office/powerpoint/2010/main" val="207124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837C-B94F-2EB1-9E53-5AF84D1A2CA1}"/>
              </a:ext>
            </a:extLst>
          </p:cNvPr>
          <p:cNvSpPr>
            <a:spLocks noGrp="1"/>
          </p:cNvSpPr>
          <p:nvPr>
            <p:ph type="title"/>
          </p:nvPr>
        </p:nvSpPr>
        <p:spPr/>
        <p:txBody>
          <a:bodyPr/>
          <a:lstStyle/>
          <a:p>
            <a:r>
              <a:rPr lang="en-US"/>
              <a:t>Solving</a:t>
            </a:r>
          </a:p>
        </p:txBody>
      </p:sp>
      <p:sp>
        <p:nvSpPr>
          <p:cNvPr id="3" name="Content Placeholder 2">
            <a:extLst>
              <a:ext uri="{FF2B5EF4-FFF2-40B4-BE49-F238E27FC236}">
                <a16:creationId xmlns:a16="http://schemas.microsoft.com/office/drawing/2014/main" id="{232B4E79-0393-8340-A38E-0243136E276D}"/>
              </a:ext>
            </a:extLst>
          </p:cNvPr>
          <p:cNvSpPr>
            <a:spLocks noGrp="1"/>
          </p:cNvSpPr>
          <p:nvPr>
            <p:ph idx="1"/>
          </p:nvPr>
        </p:nvSpPr>
        <p:spPr/>
        <p:txBody>
          <a:bodyPr/>
          <a:lstStyle/>
          <a:p>
            <a:r>
              <a:rPr lang="en-US"/>
              <a:t>What additional questions might students need, or how might students need support to solve?</a:t>
            </a:r>
          </a:p>
          <a:p>
            <a:r>
              <a:rPr lang="en-US"/>
              <a:t>How do you think your students would solve? </a:t>
            </a:r>
          </a:p>
          <a:p>
            <a:r>
              <a:rPr lang="en-US"/>
              <a:t>How did you solve? Did anyone solve differently? </a:t>
            </a:r>
          </a:p>
          <a:p>
            <a:r>
              <a:rPr lang="en-US"/>
              <a:t>How could you increase student engagement as part of this task?</a:t>
            </a:r>
          </a:p>
        </p:txBody>
      </p:sp>
      <p:sp>
        <p:nvSpPr>
          <p:cNvPr id="4" name="Slide Number Placeholder 3">
            <a:extLst>
              <a:ext uri="{FF2B5EF4-FFF2-40B4-BE49-F238E27FC236}">
                <a16:creationId xmlns:a16="http://schemas.microsoft.com/office/drawing/2014/main" id="{66B7E832-E320-4E0A-A5AD-06E0D5D37DA8}"/>
              </a:ext>
            </a:extLst>
          </p:cNvPr>
          <p:cNvSpPr>
            <a:spLocks noGrp="1"/>
          </p:cNvSpPr>
          <p:nvPr>
            <p:ph type="sldNum" sz="quarter" idx="10"/>
          </p:nvPr>
        </p:nvSpPr>
        <p:spPr/>
        <p:txBody>
          <a:bodyPr/>
          <a:lstStyle/>
          <a:p>
            <a:pPr algn="r"/>
            <a:fld id="{F3477EC8-074D-41C4-94AE-E9EA7CEEA348}" type="slidenum">
              <a:rPr lang="en-US" smtClean="0"/>
              <a:pPr algn="r"/>
              <a:t>25</a:t>
            </a:fld>
            <a:endParaRPr lang="en-US"/>
          </a:p>
        </p:txBody>
      </p:sp>
    </p:spTree>
    <p:extLst>
      <p:ext uri="{BB962C8B-B14F-4D97-AF65-F5344CB8AC3E}">
        <p14:creationId xmlns:p14="http://schemas.microsoft.com/office/powerpoint/2010/main" val="668886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8771-11F5-6D0C-ED8F-D024E00E6725}"/>
              </a:ext>
            </a:extLst>
          </p:cNvPr>
          <p:cNvSpPr>
            <a:spLocks noGrp="1"/>
          </p:cNvSpPr>
          <p:nvPr>
            <p:ph type="ctrTitle"/>
          </p:nvPr>
        </p:nvSpPr>
        <p:spPr>
          <a:xfrm>
            <a:off x="1524000" y="2402688"/>
            <a:ext cx="9144000" cy="923330"/>
          </a:xfrm>
        </p:spPr>
        <p:txBody>
          <a:bodyPr/>
          <a:lstStyle/>
          <a:p>
            <a:r>
              <a:rPr lang="en-US"/>
              <a:t>Importance of Engagement</a:t>
            </a:r>
          </a:p>
        </p:txBody>
      </p:sp>
      <p:sp>
        <p:nvSpPr>
          <p:cNvPr id="3" name="Subtitle 2">
            <a:extLst>
              <a:ext uri="{FF2B5EF4-FFF2-40B4-BE49-F238E27FC236}">
                <a16:creationId xmlns:a16="http://schemas.microsoft.com/office/drawing/2014/main" id="{ED5D7AA0-F8F6-DD7F-6E3A-358DC57E3BE4}"/>
              </a:ext>
            </a:extLst>
          </p:cNvPr>
          <p:cNvSpPr>
            <a:spLocks noGrp="1"/>
          </p:cNvSpPr>
          <p:nvPr>
            <p:ph type="subTitle" idx="1"/>
          </p:nvPr>
        </p:nvSpPr>
        <p:spPr/>
        <p:txBody>
          <a:bodyPr/>
          <a:lstStyle/>
          <a:p>
            <a:r>
              <a:rPr lang="en-US"/>
              <a:t>Instructional Strategies to Support Students Who Are Struggling</a:t>
            </a:r>
          </a:p>
        </p:txBody>
      </p:sp>
      <p:sp>
        <p:nvSpPr>
          <p:cNvPr id="4" name="Slide Number Placeholder 3">
            <a:extLst>
              <a:ext uri="{FF2B5EF4-FFF2-40B4-BE49-F238E27FC236}">
                <a16:creationId xmlns:a16="http://schemas.microsoft.com/office/drawing/2014/main" id="{59DD4DF4-B1AE-46F9-9EC4-C89587172130}"/>
              </a:ext>
            </a:extLst>
          </p:cNvPr>
          <p:cNvSpPr>
            <a:spLocks noGrp="1"/>
          </p:cNvSpPr>
          <p:nvPr>
            <p:ph type="sldNum" sz="quarter" idx="4"/>
          </p:nvPr>
        </p:nvSpPr>
        <p:spPr/>
        <p:txBody>
          <a:bodyPr/>
          <a:lstStyle/>
          <a:p>
            <a:pPr algn="r"/>
            <a:fld id="{F3477EC8-074D-41C4-94AE-E9EA7CEEA348}" type="slidenum">
              <a:rPr lang="en-US" smtClean="0"/>
              <a:pPr algn="r"/>
              <a:t>26</a:t>
            </a:fld>
            <a:endParaRPr lang="en-US"/>
          </a:p>
        </p:txBody>
      </p:sp>
    </p:spTree>
    <p:extLst>
      <p:ext uri="{BB962C8B-B14F-4D97-AF65-F5344CB8AC3E}">
        <p14:creationId xmlns:p14="http://schemas.microsoft.com/office/powerpoint/2010/main" val="2562491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2B2B-B11C-ADF5-E9F2-87BAEF43C4D0}"/>
              </a:ext>
            </a:extLst>
          </p:cNvPr>
          <p:cNvSpPr>
            <a:spLocks noGrp="1"/>
          </p:cNvSpPr>
          <p:nvPr>
            <p:ph type="title"/>
          </p:nvPr>
        </p:nvSpPr>
        <p:spPr>
          <a:xfrm>
            <a:off x="916518" y="463138"/>
            <a:ext cx="10966449" cy="911838"/>
          </a:xfrm>
        </p:spPr>
        <p:txBody>
          <a:bodyPr wrap="square" anchor="b">
            <a:normAutofit/>
          </a:bodyPr>
          <a:lstStyle/>
          <a:p>
            <a:r>
              <a:rPr lang="en-US"/>
              <a:t>Let’s Chat: Engagement</a:t>
            </a:r>
          </a:p>
        </p:txBody>
      </p:sp>
      <p:sp>
        <p:nvSpPr>
          <p:cNvPr id="3" name="Content Placeholder 2">
            <a:extLst>
              <a:ext uri="{FF2B5EF4-FFF2-40B4-BE49-F238E27FC236}">
                <a16:creationId xmlns:a16="http://schemas.microsoft.com/office/drawing/2014/main" id="{24C30D63-7882-F65F-B188-2FB768AA4B96}"/>
              </a:ext>
            </a:extLst>
          </p:cNvPr>
          <p:cNvSpPr>
            <a:spLocks noGrp="1"/>
          </p:cNvSpPr>
          <p:nvPr>
            <p:ph sz="half" idx="1"/>
          </p:nvPr>
        </p:nvSpPr>
        <p:spPr>
          <a:xfrm>
            <a:off x="916518" y="1603169"/>
            <a:ext cx="5103282" cy="4456668"/>
          </a:xfrm>
        </p:spPr>
        <p:txBody>
          <a:bodyPr wrap="square" anchor="t">
            <a:normAutofit/>
          </a:bodyPr>
          <a:lstStyle/>
          <a:p>
            <a:r>
              <a:rPr lang="en-US"/>
              <a:t>How do we increase student engagement in mathematics classes for all students? </a:t>
            </a:r>
          </a:p>
          <a:p>
            <a:r>
              <a:rPr lang="en-US"/>
              <a:t>Why do students with disabilities and students at risk for mathematics difficulty struggle to engage in mathematics classes? </a:t>
            </a:r>
          </a:p>
        </p:txBody>
      </p:sp>
      <p:pic>
        <p:nvPicPr>
          <p:cNvPr id="6" name="Picture 5">
            <a:extLst>
              <a:ext uri="{FF2B5EF4-FFF2-40B4-BE49-F238E27FC236}">
                <a16:creationId xmlns:a16="http://schemas.microsoft.com/office/drawing/2014/main" id="{86A5A908-FBC8-FD9A-4690-278959867547}"/>
              </a:ext>
              <a:ext uri="{C183D7F6-B498-43B3-948B-1728B52AA6E4}">
                <adec:decorative xmlns:adec="http://schemas.microsoft.com/office/drawing/2017/decorative" val="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535" r="2934" b="2"/>
          <a:stretch/>
        </p:blipFill>
        <p:spPr>
          <a:xfrm>
            <a:off x="6172203" y="1714500"/>
            <a:ext cx="6048826" cy="4720488"/>
          </a:xfrm>
          <a:prstGeom prst="rect">
            <a:avLst/>
          </a:prstGeom>
          <a:noFill/>
        </p:spPr>
      </p:pic>
      <p:sp>
        <p:nvSpPr>
          <p:cNvPr id="4" name="Slide Number Placeholder 3">
            <a:extLst>
              <a:ext uri="{FF2B5EF4-FFF2-40B4-BE49-F238E27FC236}">
                <a16:creationId xmlns:a16="http://schemas.microsoft.com/office/drawing/2014/main" id="{92B3C33B-A20E-6539-9CE1-FD80A90FC99B}"/>
              </a:ext>
            </a:extLst>
          </p:cNvPr>
          <p:cNvSpPr>
            <a:spLocks noGrp="1"/>
          </p:cNvSpPr>
          <p:nvPr>
            <p:ph type="sldNum" sz="quarter" idx="12"/>
          </p:nvPr>
        </p:nvSpPr>
        <p:spPr>
          <a:xfrm>
            <a:off x="0" y="6349867"/>
            <a:ext cx="666427" cy="365125"/>
          </a:xfrm>
        </p:spPr>
        <p:txBody>
          <a:bodyPr wrap="none">
            <a:normAutofit/>
          </a:bodyPr>
          <a:lstStyle/>
          <a:p>
            <a:pPr>
              <a:spcAft>
                <a:spcPts val="600"/>
              </a:spcAft>
            </a:pPr>
            <a:fld id="{F3477EC8-074D-41C4-94AE-E9EA7CEEA348}" type="slidenum">
              <a:rPr lang="en-US" smtClean="0"/>
              <a:pPr>
                <a:spcAft>
                  <a:spcPts val="600"/>
                </a:spcAft>
              </a:pPr>
              <a:t>27</a:t>
            </a:fld>
            <a:endParaRPr lang="en-US"/>
          </a:p>
        </p:txBody>
      </p:sp>
    </p:spTree>
    <p:extLst>
      <p:ext uri="{BB962C8B-B14F-4D97-AF65-F5344CB8AC3E}">
        <p14:creationId xmlns:p14="http://schemas.microsoft.com/office/powerpoint/2010/main" val="3656835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5EFC-A0FB-79B5-FE7C-CDF1A0CD7739}"/>
              </a:ext>
            </a:extLst>
          </p:cNvPr>
          <p:cNvSpPr>
            <a:spLocks noGrp="1"/>
          </p:cNvSpPr>
          <p:nvPr>
            <p:ph type="title"/>
          </p:nvPr>
        </p:nvSpPr>
        <p:spPr/>
        <p:txBody>
          <a:bodyPr/>
          <a:lstStyle/>
          <a:p>
            <a:r>
              <a:rPr lang="en-US"/>
              <a:t>Power of Engagement</a:t>
            </a:r>
          </a:p>
        </p:txBody>
      </p:sp>
      <p:sp>
        <p:nvSpPr>
          <p:cNvPr id="3" name="Content Placeholder 2">
            <a:extLst>
              <a:ext uri="{FF2B5EF4-FFF2-40B4-BE49-F238E27FC236}">
                <a16:creationId xmlns:a16="http://schemas.microsoft.com/office/drawing/2014/main" id="{D312320D-6DE1-DFE3-49FC-9CA1285B6700}"/>
              </a:ext>
            </a:extLst>
          </p:cNvPr>
          <p:cNvSpPr>
            <a:spLocks noGrp="1"/>
          </p:cNvSpPr>
          <p:nvPr>
            <p:ph idx="1"/>
          </p:nvPr>
        </p:nvSpPr>
        <p:spPr/>
        <p:txBody>
          <a:bodyPr/>
          <a:lstStyle/>
          <a:p>
            <a:r>
              <a:rPr lang="en-US"/>
              <a:t>Student engagement is more than just sitting in class. Student engagement includes the following: </a:t>
            </a:r>
          </a:p>
          <a:p>
            <a:pPr lvl="1"/>
            <a:r>
              <a:rPr lang="en-US"/>
              <a:t>Ability to express themselves emotionally in learning activities</a:t>
            </a:r>
          </a:p>
          <a:p>
            <a:pPr lvl="1"/>
            <a:r>
              <a:rPr lang="en-US"/>
              <a:t>Exhibiting active behavior such as raising their hand, making suggestions, participating in a group, or answering a question</a:t>
            </a:r>
          </a:p>
          <a:p>
            <a:pPr lvl="1"/>
            <a:r>
              <a:rPr lang="en-US"/>
              <a:t>Ability to process information and link to prior knowledge</a:t>
            </a:r>
          </a:p>
          <a:p>
            <a:pPr lvl="1"/>
            <a:r>
              <a:rPr lang="en-US"/>
              <a:t>Exhibiting emotional engagement that includes interest and enjoyment</a:t>
            </a:r>
          </a:p>
          <a:p>
            <a:pPr marL="0" lvl="0" indent="0" defTabSz="914400">
              <a:lnSpc>
                <a:spcPct val="100000"/>
              </a:lnSpc>
              <a:spcBef>
                <a:spcPts val="4800"/>
              </a:spcBef>
              <a:buNone/>
            </a:pPr>
            <a:r>
              <a:rPr lang="en-US" sz="1200">
                <a:solidFill>
                  <a:srgbClr val="000000"/>
                </a:solidFill>
                <a:ea typeface="+mn-ea"/>
              </a:rPr>
              <a:t>(Schnitzler et al., 2020)</a:t>
            </a:r>
          </a:p>
        </p:txBody>
      </p:sp>
      <p:sp>
        <p:nvSpPr>
          <p:cNvPr id="4" name="Slide Number Placeholder 3">
            <a:extLst>
              <a:ext uri="{FF2B5EF4-FFF2-40B4-BE49-F238E27FC236}">
                <a16:creationId xmlns:a16="http://schemas.microsoft.com/office/drawing/2014/main" id="{32324246-E2D5-40BF-B935-A90FE01118CB}"/>
              </a:ext>
            </a:extLst>
          </p:cNvPr>
          <p:cNvSpPr>
            <a:spLocks noGrp="1"/>
          </p:cNvSpPr>
          <p:nvPr>
            <p:ph type="sldNum" sz="quarter" idx="10"/>
          </p:nvPr>
        </p:nvSpPr>
        <p:spPr/>
        <p:txBody>
          <a:bodyPr/>
          <a:lstStyle/>
          <a:p>
            <a:pPr algn="r"/>
            <a:fld id="{F3477EC8-074D-41C4-94AE-E9EA7CEEA348}" type="slidenum">
              <a:rPr lang="en-US" smtClean="0"/>
              <a:pPr algn="r"/>
              <a:t>28</a:t>
            </a:fld>
            <a:endParaRPr lang="en-US"/>
          </a:p>
        </p:txBody>
      </p:sp>
    </p:spTree>
    <p:extLst>
      <p:ext uri="{BB962C8B-B14F-4D97-AF65-F5344CB8AC3E}">
        <p14:creationId xmlns:p14="http://schemas.microsoft.com/office/powerpoint/2010/main" val="9747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8658E-1A0A-2746-B63A-A78E4ABFA51C}"/>
              </a:ext>
            </a:extLst>
          </p:cNvPr>
          <p:cNvSpPr>
            <a:spLocks noGrp="1"/>
          </p:cNvSpPr>
          <p:nvPr>
            <p:ph type="title"/>
          </p:nvPr>
        </p:nvSpPr>
        <p:spPr/>
        <p:txBody>
          <a:bodyPr/>
          <a:lstStyle/>
          <a:p>
            <a:r>
              <a:rPr lang="en-US"/>
              <a:t>Mathematics Evidence-Based Practices</a:t>
            </a:r>
          </a:p>
        </p:txBody>
      </p:sp>
      <p:pic>
        <p:nvPicPr>
          <p:cNvPr id="4" name="Picture 3" descr="A diagram showing the relationship evidence-based practices, student engagement, and classroom discourse. Evidence-based practices in mathematics involve working solved problems, using multiple representations (CRA or concrete-representational-abstract), understanding cognitive strategy instruction, choosing and applying efficient strategies, and including motivation strategies. All these elements are part of classroom discourse and lead to increased student engagement.">
            <a:extLst>
              <a:ext uri="{FF2B5EF4-FFF2-40B4-BE49-F238E27FC236}">
                <a16:creationId xmlns:a16="http://schemas.microsoft.com/office/drawing/2014/main" id="{8D0AA844-0C73-4C29-B44C-3EFA746A92D6}"/>
              </a:ext>
            </a:extLst>
          </p:cNvPr>
          <p:cNvPicPr>
            <a:picLocks noChangeAspect="1"/>
          </p:cNvPicPr>
          <p:nvPr/>
        </p:nvPicPr>
        <p:blipFill>
          <a:blip r:embed="rId3"/>
          <a:stretch>
            <a:fillRect/>
          </a:stretch>
        </p:blipFill>
        <p:spPr>
          <a:xfrm>
            <a:off x="138964" y="1536889"/>
            <a:ext cx="11943099" cy="4608975"/>
          </a:xfrm>
          <a:prstGeom prst="rect">
            <a:avLst/>
          </a:prstGeom>
        </p:spPr>
      </p:pic>
      <p:sp>
        <p:nvSpPr>
          <p:cNvPr id="3" name="TextBox 2">
            <a:extLst>
              <a:ext uri="{FF2B5EF4-FFF2-40B4-BE49-F238E27FC236}">
                <a16:creationId xmlns:a16="http://schemas.microsoft.com/office/drawing/2014/main" id="{4181140D-E7B7-B0C7-BDBB-6700B71AF427}"/>
              </a:ext>
            </a:extLst>
          </p:cNvPr>
          <p:cNvSpPr txBox="1"/>
          <p:nvPr/>
        </p:nvSpPr>
        <p:spPr>
          <a:xfrm>
            <a:off x="1006998" y="6261477"/>
            <a:ext cx="1282723" cy="246221"/>
          </a:xfrm>
          <a:prstGeom prst="rect">
            <a:avLst/>
          </a:prstGeom>
          <a:noFill/>
        </p:spPr>
        <p:txBody>
          <a:bodyPr wrap="none" rtlCol="0">
            <a:spAutoFit/>
          </a:bodyPr>
          <a:lstStyle/>
          <a:p>
            <a:r>
              <a:rPr lang="en-US" sz="1000"/>
              <a:t>(Fuchs et al., 2021)</a:t>
            </a:r>
          </a:p>
        </p:txBody>
      </p:sp>
      <p:sp>
        <p:nvSpPr>
          <p:cNvPr id="5" name="Slide Number Placeholder 4">
            <a:extLst>
              <a:ext uri="{FF2B5EF4-FFF2-40B4-BE49-F238E27FC236}">
                <a16:creationId xmlns:a16="http://schemas.microsoft.com/office/drawing/2014/main" id="{47909763-D04B-477D-AE1F-21F512221B3B}"/>
              </a:ext>
            </a:extLst>
          </p:cNvPr>
          <p:cNvSpPr>
            <a:spLocks noGrp="1"/>
          </p:cNvSpPr>
          <p:nvPr>
            <p:ph type="sldNum" sz="quarter" idx="10"/>
          </p:nvPr>
        </p:nvSpPr>
        <p:spPr/>
        <p:txBody>
          <a:bodyPr/>
          <a:lstStyle/>
          <a:p>
            <a:pPr algn="r"/>
            <a:fld id="{F3477EC8-074D-41C4-94AE-E9EA7CEEA348}" type="slidenum">
              <a:rPr lang="en-US" smtClean="0"/>
              <a:pPr algn="r"/>
              <a:t>29</a:t>
            </a:fld>
            <a:endParaRPr lang="en-US"/>
          </a:p>
        </p:txBody>
      </p:sp>
    </p:spTree>
    <p:extLst>
      <p:ext uri="{BB962C8B-B14F-4D97-AF65-F5344CB8AC3E}">
        <p14:creationId xmlns:p14="http://schemas.microsoft.com/office/powerpoint/2010/main" val="116178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D418-1C5B-FC14-4871-9579D031F0C5}"/>
              </a:ext>
            </a:extLst>
          </p:cNvPr>
          <p:cNvSpPr>
            <a:spLocks noGrp="1"/>
          </p:cNvSpPr>
          <p:nvPr>
            <p:ph type="title"/>
          </p:nvPr>
        </p:nvSpPr>
        <p:spPr>
          <a:xfrm>
            <a:off x="916518" y="463138"/>
            <a:ext cx="10966449" cy="911838"/>
          </a:xfrm>
        </p:spPr>
        <p:txBody>
          <a:bodyPr wrap="square" anchor="b">
            <a:normAutofit/>
          </a:bodyPr>
          <a:lstStyle/>
          <a:p>
            <a:r>
              <a:rPr lang="en-US"/>
              <a:t>Start With the Why</a:t>
            </a:r>
          </a:p>
        </p:txBody>
      </p:sp>
      <p:sp>
        <p:nvSpPr>
          <p:cNvPr id="3" name="Content Placeholder 2">
            <a:extLst>
              <a:ext uri="{FF2B5EF4-FFF2-40B4-BE49-F238E27FC236}">
                <a16:creationId xmlns:a16="http://schemas.microsoft.com/office/drawing/2014/main" id="{45C4C1D0-1753-606F-CDE9-7883C73EC647}"/>
              </a:ext>
            </a:extLst>
          </p:cNvPr>
          <p:cNvSpPr>
            <a:spLocks noGrp="1"/>
          </p:cNvSpPr>
          <p:nvPr>
            <p:ph sz="half" idx="1"/>
          </p:nvPr>
        </p:nvSpPr>
        <p:spPr>
          <a:xfrm>
            <a:off x="916518" y="1603169"/>
            <a:ext cx="5103282" cy="4746698"/>
          </a:xfrm>
        </p:spPr>
        <p:txBody>
          <a:bodyPr wrap="square" anchor="t">
            <a:normAutofit/>
          </a:bodyPr>
          <a:lstStyle/>
          <a:p>
            <a:r>
              <a:rPr lang="en-US"/>
              <a:t>Take out five sticky notes.</a:t>
            </a:r>
          </a:p>
          <a:p>
            <a:pPr lvl="1"/>
            <a:r>
              <a:rPr lang="en-US"/>
              <a:t>Why do students struggle in math?</a:t>
            </a:r>
          </a:p>
          <a:p>
            <a:pPr lvl="1"/>
            <a:r>
              <a:rPr lang="en-US"/>
              <a:t>Write one response on each sticky note.</a:t>
            </a:r>
          </a:p>
        </p:txBody>
      </p:sp>
      <p:pic>
        <p:nvPicPr>
          <p:cNvPr id="6" name="Picture 5">
            <a:extLst>
              <a:ext uri="{FF2B5EF4-FFF2-40B4-BE49-F238E27FC236}">
                <a16:creationId xmlns:a16="http://schemas.microsoft.com/office/drawing/2014/main" id="{1BD4DB9D-4516-B62D-E69A-242CF729F57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93" r="2622"/>
          <a:stretch/>
        </p:blipFill>
        <p:spPr>
          <a:xfrm>
            <a:off x="6531429" y="1714500"/>
            <a:ext cx="5351538" cy="4228138"/>
          </a:xfrm>
          <a:prstGeom prst="rect">
            <a:avLst/>
          </a:prstGeom>
          <a:noFill/>
        </p:spPr>
      </p:pic>
      <p:sp>
        <p:nvSpPr>
          <p:cNvPr id="4" name="Slide Number Placeholder 3">
            <a:extLst>
              <a:ext uri="{FF2B5EF4-FFF2-40B4-BE49-F238E27FC236}">
                <a16:creationId xmlns:a16="http://schemas.microsoft.com/office/drawing/2014/main" id="{8E2A64D2-31B1-C460-379D-3573FBF9C620}"/>
              </a:ext>
            </a:extLst>
          </p:cNvPr>
          <p:cNvSpPr>
            <a:spLocks noGrp="1"/>
          </p:cNvSpPr>
          <p:nvPr>
            <p:ph type="sldNum" sz="quarter" idx="12"/>
          </p:nvPr>
        </p:nvSpPr>
        <p:spPr>
          <a:xfrm>
            <a:off x="0" y="6349867"/>
            <a:ext cx="666427" cy="365125"/>
          </a:xfrm>
        </p:spPr>
        <p:txBody>
          <a:bodyPr wrap="none">
            <a:normAutofit/>
          </a:bodyPr>
          <a:lstStyle/>
          <a:p>
            <a:pPr>
              <a:spcAft>
                <a:spcPts val="600"/>
              </a:spcAft>
            </a:pPr>
            <a:fld id="{F3477EC8-074D-41C4-94AE-E9EA7CEEA348}" type="slidenum">
              <a:rPr lang="en-US" smtClean="0"/>
              <a:pPr>
                <a:spcAft>
                  <a:spcPts val="600"/>
                </a:spcAft>
              </a:pPr>
              <a:t>3</a:t>
            </a:fld>
            <a:endParaRPr lang="en-US"/>
          </a:p>
        </p:txBody>
      </p:sp>
    </p:spTree>
    <p:extLst>
      <p:ext uri="{BB962C8B-B14F-4D97-AF65-F5344CB8AC3E}">
        <p14:creationId xmlns:p14="http://schemas.microsoft.com/office/powerpoint/2010/main" val="3989524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1DD15-7663-F647-82C8-7C6EAD25305F}"/>
              </a:ext>
            </a:extLst>
          </p:cNvPr>
          <p:cNvSpPr>
            <a:spLocks noGrp="1"/>
          </p:cNvSpPr>
          <p:nvPr>
            <p:ph type="title"/>
          </p:nvPr>
        </p:nvSpPr>
        <p:spPr/>
        <p:txBody>
          <a:bodyPr/>
          <a:lstStyle/>
          <a:p>
            <a:r>
              <a:rPr lang="en-US"/>
              <a:t>Facilitating Meaningful Discourse and Engagement</a:t>
            </a:r>
          </a:p>
        </p:txBody>
      </p:sp>
      <p:sp>
        <p:nvSpPr>
          <p:cNvPr id="3" name="Content Placeholder 2">
            <a:extLst>
              <a:ext uri="{FF2B5EF4-FFF2-40B4-BE49-F238E27FC236}">
                <a16:creationId xmlns:a16="http://schemas.microsoft.com/office/drawing/2014/main" id="{CBB5EA5B-8D8B-D44F-9140-81901D9B9C80}"/>
              </a:ext>
            </a:extLst>
          </p:cNvPr>
          <p:cNvSpPr>
            <a:spLocks noGrp="1"/>
          </p:cNvSpPr>
          <p:nvPr>
            <p:ph idx="1"/>
          </p:nvPr>
        </p:nvSpPr>
        <p:spPr>
          <a:xfrm>
            <a:off x="916518" y="1714499"/>
            <a:ext cx="10966265" cy="4512201"/>
          </a:xfrm>
        </p:spPr>
        <p:txBody>
          <a:bodyPr>
            <a:normAutofit fontScale="92500" lnSpcReduction="20000"/>
          </a:bodyPr>
          <a:lstStyle/>
          <a:p>
            <a:r>
              <a:rPr lang="en-US"/>
              <a:t>Discourse includes purposeful discussion but also includes verbal, visual, and written communication.</a:t>
            </a:r>
          </a:p>
          <a:p>
            <a:r>
              <a:rPr lang="en-US"/>
              <a:t>Teachers need to consider the best way to include discourse that leads students to learn and know how to solve.</a:t>
            </a:r>
          </a:p>
          <a:p>
            <a:r>
              <a:rPr lang="en-US" spc="-30"/>
              <a:t>Students who struggle may need additional support, with the teacher considering the following:</a:t>
            </a:r>
          </a:p>
          <a:p>
            <a:pPr lvl="1">
              <a:spcBef>
                <a:spcPts val="300"/>
              </a:spcBef>
            </a:pPr>
            <a:r>
              <a:rPr lang="en-US"/>
              <a:t>Different ways to support students</a:t>
            </a:r>
          </a:p>
          <a:p>
            <a:pPr lvl="1">
              <a:spcBef>
                <a:spcPts val="300"/>
              </a:spcBef>
            </a:pPr>
            <a:r>
              <a:rPr lang="en-US"/>
              <a:t>Different types of questions or lower level questions prior to higher level questions</a:t>
            </a:r>
          </a:p>
          <a:p>
            <a:pPr lvl="1">
              <a:spcBef>
                <a:spcPts val="300"/>
              </a:spcBef>
            </a:pPr>
            <a:r>
              <a:rPr lang="en-US"/>
              <a:t>Assist students to provide explanations through sentence stems</a:t>
            </a:r>
          </a:p>
          <a:p>
            <a:pPr lvl="1">
              <a:spcBef>
                <a:spcPts val="300"/>
              </a:spcBef>
            </a:pPr>
            <a:r>
              <a:rPr lang="en-US"/>
              <a:t>Allow and encourage different representations, less focus on verbal (for example)</a:t>
            </a:r>
          </a:p>
          <a:p>
            <a:pPr marL="0" lvl="0" indent="0" defTabSz="914400">
              <a:lnSpc>
                <a:spcPct val="110000"/>
              </a:lnSpc>
              <a:spcBef>
                <a:spcPts val="1500"/>
              </a:spcBef>
              <a:buNone/>
            </a:pPr>
            <a:r>
              <a:rPr lang="en-US" sz="1300">
                <a:solidFill>
                  <a:srgbClr val="000000"/>
                </a:solidFill>
                <a:ea typeface="+mn-ea"/>
              </a:rPr>
              <a:t>  (Hufferd-Ackles et al., 2004; National Council of Teachers of Mathematics, 2014)</a:t>
            </a:r>
            <a:endParaRPr lang="en-US" sz="1300" b="1"/>
          </a:p>
        </p:txBody>
      </p:sp>
      <p:sp>
        <p:nvSpPr>
          <p:cNvPr id="4" name="Slide Number Placeholder 3">
            <a:extLst>
              <a:ext uri="{FF2B5EF4-FFF2-40B4-BE49-F238E27FC236}">
                <a16:creationId xmlns:a16="http://schemas.microsoft.com/office/drawing/2014/main" id="{49F0A2A8-4F1F-4B1B-B570-D896BB218626}"/>
              </a:ext>
            </a:extLst>
          </p:cNvPr>
          <p:cNvSpPr>
            <a:spLocks noGrp="1"/>
          </p:cNvSpPr>
          <p:nvPr>
            <p:ph type="sldNum" sz="quarter" idx="10"/>
          </p:nvPr>
        </p:nvSpPr>
        <p:spPr/>
        <p:txBody>
          <a:bodyPr/>
          <a:lstStyle/>
          <a:p>
            <a:pPr algn="r"/>
            <a:fld id="{F3477EC8-074D-41C4-94AE-E9EA7CEEA348}" type="slidenum">
              <a:rPr lang="en-US" smtClean="0"/>
              <a:pPr algn="r"/>
              <a:t>30</a:t>
            </a:fld>
            <a:endParaRPr lang="en-US"/>
          </a:p>
        </p:txBody>
      </p:sp>
    </p:spTree>
    <p:extLst>
      <p:ext uri="{BB962C8B-B14F-4D97-AF65-F5344CB8AC3E}">
        <p14:creationId xmlns:p14="http://schemas.microsoft.com/office/powerpoint/2010/main" val="2197627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0038-3B09-F142-AB05-6385C0DEE9F6}"/>
              </a:ext>
            </a:extLst>
          </p:cNvPr>
          <p:cNvSpPr>
            <a:spLocks noGrp="1"/>
          </p:cNvSpPr>
          <p:nvPr>
            <p:ph type="title"/>
          </p:nvPr>
        </p:nvSpPr>
        <p:spPr>
          <a:xfrm>
            <a:off x="916518" y="859166"/>
            <a:ext cx="10966449" cy="553998"/>
          </a:xfrm>
        </p:spPr>
        <p:txBody>
          <a:bodyPr/>
          <a:lstStyle/>
          <a:p>
            <a:r>
              <a:rPr lang="en-US"/>
              <a:t>What Is Discourse?</a:t>
            </a:r>
          </a:p>
        </p:txBody>
      </p:sp>
      <p:sp>
        <p:nvSpPr>
          <p:cNvPr id="3" name="Content Placeholder 2">
            <a:extLst>
              <a:ext uri="{FF2B5EF4-FFF2-40B4-BE49-F238E27FC236}">
                <a16:creationId xmlns:a16="http://schemas.microsoft.com/office/drawing/2014/main" id="{2F1CE5C7-2F22-3645-8FF2-187C5467EE2C}"/>
              </a:ext>
            </a:extLst>
          </p:cNvPr>
          <p:cNvSpPr>
            <a:spLocks noGrp="1"/>
          </p:cNvSpPr>
          <p:nvPr>
            <p:ph sz="quarter" idx="11"/>
          </p:nvPr>
        </p:nvSpPr>
        <p:spPr/>
        <p:txBody>
          <a:bodyPr>
            <a:normAutofit/>
          </a:bodyPr>
          <a:lstStyle/>
          <a:p>
            <a:pPr fontAlgn="base"/>
            <a:r>
              <a:rPr lang="en-US" sz="2500"/>
              <a:t>Mathematical discourse is about whole-class and small-group discussions in which students talk about mathematics in such a way that they </a:t>
            </a:r>
            <a:r>
              <a:rPr lang="en-US" sz="2500" b="1"/>
              <a:t>reveal their understanding </a:t>
            </a:r>
            <a:r>
              <a:rPr lang="en-US" sz="2500"/>
              <a:t>of concepts.​</a:t>
            </a:r>
          </a:p>
          <a:p>
            <a:pPr fontAlgn="base"/>
            <a:r>
              <a:rPr lang="en-US" sz="2500"/>
              <a:t>Discourse involves </a:t>
            </a:r>
            <a:r>
              <a:rPr lang="en-US" sz="2500" b="1"/>
              <a:t>asking strategic questions </a:t>
            </a:r>
            <a:r>
              <a:rPr lang="en-US" sz="2500"/>
              <a:t>that elicit from students both </a:t>
            </a:r>
            <a:r>
              <a:rPr lang="en-US" sz="2500" i="1"/>
              <a:t>how</a:t>
            </a:r>
            <a:r>
              <a:rPr lang="en-US" sz="2500"/>
              <a:t> a problem was solved and </a:t>
            </a:r>
            <a:r>
              <a:rPr lang="en-US" sz="2500" i="1"/>
              <a:t>why</a:t>
            </a:r>
            <a:r>
              <a:rPr lang="en-US" sz="2500"/>
              <a:t> a particular method was chosen, discussing whether the particular method chosen was valid and why this method works.​</a:t>
            </a:r>
          </a:p>
          <a:p>
            <a:pPr fontAlgn="base"/>
            <a:r>
              <a:rPr lang="en-US" sz="2500"/>
              <a:t>Students learn to critique their own and others’ ideas and seek out efficient mathematical solutions. </a:t>
            </a:r>
            <a:r>
              <a:rPr kumimoji="0"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p>
          <a:p>
            <a:pPr marL="0" marR="0" lvl="0" indent="0" defTabSz="685800" rtl="0" eaLnBrk="1" fontAlgn="auto" latinLnBrk="0" hangingPunct="1">
              <a:lnSpc>
                <a:spcPct val="125000"/>
              </a:lnSpc>
              <a:spcBef>
                <a:spcPts val="1200"/>
              </a:spcBef>
              <a:spcAft>
                <a:spcPts val="0"/>
              </a:spcAft>
              <a:buClrTx/>
              <a:buSzTx/>
              <a:buFont typeface="Arial" panose="020B0604020202020204" pitchFamily="34" charset="0"/>
              <a:buNone/>
              <a:tabLst/>
              <a:defRPr/>
            </a:pPr>
            <a:r>
              <a:rPr lang="en-US" sz="1200">
                <a:solidFill>
                  <a:srgbClr val="000000"/>
                </a:solidFill>
              </a:rPr>
              <a:t>    </a:t>
            </a:r>
            <a:r>
              <a:rPr kumimoji="0"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(Herbel-Eisenmann &amp; Otten, 2011; Simpson et al., 2015)</a:t>
            </a:r>
          </a:p>
        </p:txBody>
      </p:sp>
      <p:sp>
        <p:nvSpPr>
          <p:cNvPr id="4" name="Slide Number Placeholder 3">
            <a:extLst>
              <a:ext uri="{FF2B5EF4-FFF2-40B4-BE49-F238E27FC236}">
                <a16:creationId xmlns:a16="http://schemas.microsoft.com/office/drawing/2014/main" id="{5668A771-E558-4A9C-803F-5AD21741497B}"/>
              </a:ext>
            </a:extLst>
          </p:cNvPr>
          <p:cNvSpPr>
            <a:spLocks noGrp="1"/>
          </p:cNvSpPr>
          <p:nvPr>
            <p:ph type="sldNum" sz="quarter" idx="10"/>
          </p:nvPr>
        </p:nvSpPr>
        <p:spPr/>
        <p:txBody>
          <a:bodyPr/>
          <a:lstStyle/>
          <a:p>
            <a:pPr algn="r"/>
            <a:fld id="{F3477EC8-074D-41C4-94AE-E9EA7CEEA348}" type="slidenum">
              <a:rPr lang="en-US" smtClean="0"/>
              <a:pPr algn="r"/>
              <a:t>31</a:t>
            </a:fld>
            <a:endParaRPr lang="en-US"/>
          </a:p>
        </p:txBody>
      </p:sp>
    </p:spTree>
    <p:extLst>
      <p:ext uri="{BB962C8B-B14F-4D97-AF65-F5344CB8AC3E}">
        <p14:creationId xmlns:p14="http://schemas.microsoft.com/office/powerpoint/2010/main" val="109488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329E0-BF93-654D-BCF3-1F52F90EC989}"/>
              </a:ext>
            </a:extLst>
          </p:cNvPr>
          <p:cNvSpPr>
            <a:spLocks noGrp="1"/>
          </p:cNvSpPr>
          <p:nvPr>
            <p:ph type="title"/>
          </p:nvPr>
        </p:nvSpPr>
        <p:spPr>
          <a:xfrm>
            <a:off x="916518" y="820978"/>
            <a:ext cx="10966449" cy="553998"/>
          </a:xfrm>
        </p:spPr>
        <p:txBody>
          <a:bodyPr wrap="square" anchor="b">
            <a:normAutofit/>
          </a:bodyPr>
          <a:lstStyle/>
          <a:p>
            <a:pPr>
              <a:lnSpc>
                <a:spcPct val="90000"/>
              </a:lnSpc>
            </a:pPr>
            <a:r>
              <a:rPr lang="en-US" sz="2300"/>
              <a:t>Increasing Discourse: Intersection of High-Leverage Practices and Evidence-Based Practices</a:t>
            </a:r>
          </a:p>
        </p:txBody>
      </p:sp>
      <p:pic>
        <p:nvPicPr>
          <p:cNvPr id="13" name="Content Placeholder 12" descr="A diagram illustrating how to increase discourse by combining evidence-based mathematics practices with high-leverage instructional practices. Adding these two elements together yields increased student conceptual understanding and greater student achievement.">
            <a:extLst>
              <a:ext uri="{FF2B5EF4-FFF2-40B4-BE49-F238E27FC236}">
                <a16:creationId xmlns:a16="http://schemas.microsoft.com/office/drawing/2014/main" id="{10B29F19-8CAB-4664-9777-E23A58E9AD29}"/>
              </a:ext>
            </a:extLst>
          </p:cNvPr>
          <p:cNvPicPr>
            <a:picLocks noGrp="1" noChangeAspect="1"/>
          </p:cNvPicPr>
          <p:nvPr>
            <p:ph idx="1"/>
          </p:nvPr>
        </p:nvPicPr>
        <p:blipFill>
          <a:blip r:embed="rId3"/>
          <a:stretch>
            <a:fillRect/>
          </a:stretch>
        </p:blipFill>
        <p:spPr>
          <a:xfrm>
            <a:off x="916518" y="1998849"/>
            <a:ext cx="10966449" cy="3947921"/>
          </a:xfrm>
          <a:prstGeom prst="rect">
            <a:avLst/>
          </a:prstGeom>
          <a:noFill/>
        </p:spPr>
      </p:pic>
      <p:sp>
        <p:nvSpPr>
          <p:cNvPr id="4" name="Slide Number Placeholder 3">
            <a:extLst>
              <a:ext uri="{FF2B5EF4-FFF2-40B4-BE49-F238E27FC236}">
                <a16:creationId xmlns:a16="http://schemas.microsoft.com/office/drawing/2014/main" id="{55DFD9DC-1E0A-48ED-83DC-4E821EFF1B0F}"/>
              </a:ext>
            </a:extLst>
          </p:cNvPr>
          <p:cNvSpPr>
            <a:spLocks noGrp="1"/>
          </p:cNvSpPr>
          <p:nvPr>
            <p:ph type="sldNum" sz="quarter" idx="12"/>
          </p:nvPr>
        </p:nvSpPr>
        <p:spPr>
          <a:xfrm>
            <a:off x="11741903" y="6675976"/>
            <a:ext cx="141064" cy="138499"/>
          </a:xfrm>
        </p:spPr>
        <p:txBody>
          <a:bodyPr wrap="none">
            <a:normAutofit/>
          </a:bodyPr>
          <a:lstStyle/>
          <a:p>
            <a:pPr>
              <a:spcAft>
                <a:spcPts val="600"/>
              </a:spcAft>
            </a:pPr>
            <a:fld id="{F3477EC8-074D-41C4-94AE-E9EA7CEEA348}" type="slidenum">
              <a:rPr lang="en-US" smtClean="0"/>
              <a:pPr>
                <a:spcAft>
                  <a:spcPts val="600"/>
                </a:spcAft>
              </a:pPr>
              <a:t>32</a:t>
            </a:fld>
            <a:endParaRPr lang="en-US"/>
          </a:p>
        </p:txBody>
      </p:sp>
    </p:spTree>
    <p:extLst>
      <p:ext uri="{BB962C8B-B14F-4D97-AF65-F5344CB8AC3E}">
        <p14:creationId xmlns:p14="http://schemas.microsoft.com/office/powerpoint/2010/main" val="3225958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FF6A7-7646-FB46-A3C4-55B3FE1DB8EF}"/>
              </a:ext>
            </a:extLst>
          </p:cNvPr>
          <p:cNvSpPr>
            <a:spLocks noGrp="1"/>
          </p:cNvSpPr>
          <p:nvPr>
            <p:ph type="title"/>
          </p:nvPr>
        </p:nvSpPr>
        <p:spPr>
          <a:xfrm>
            <a:off x="916518" y="340944"/>
            <a:ext cx="10966449" cy="1065045"/>
          </a:xfrm>
        </p:spPr>
        <p:txBody>
          <a:bodyPr/>
          <a:lstStyle/>
          <a:p>
            <a:r>
              <a:rPr lang="en-US"/>
              <a:t>High-Leverage Practices </a:t>
            </a:r>
          </a:p>
        </p:txBody>
      </p:sp>
      <p:sp>
        <p:nvSpPr>
          <p:cNvPr id="5" name="Content Placeholder 4">
            <a:extLst>
              <a:ext uri="{FF2B5EF4-FFF2-40B4-BE49-F238E27FC236}">
                <a16:creationId xmlns:a16="http://schemas.microsoft.com/office/drawing/2014/main" id="{BCF7E12F-DFCA-A344-B496-D3B6A5177489}"/>
              </a:ext>
            </a:extLst>
          </p:cNvPr>
          <p:cNvSpPr>
            <a:spLocks noGrp="1"/>
          </p:cNvSpPr>
          <p:nvPr>
            <p:ph sz="quarter" idx="11"/>
          </p:nvPr>
        </p:nvSpPr>
        <p:spPr>
          <a:xfrm>
            <a:off x="916518" y="1520366"/>
            <a:ext cx="10966449" cy="4691523"/>
          </a:xfrm>
        </p:spPr>
        <p:txBody>
          <a:bodyPr/>
          <a:lstStyle/>
          <a:p>
            <a:r>
              <a:rPr lang="en-US"/>
              <a:t>High-leverage practices are those practices that can be used to leverage student learning across different content areas, grade levels, and student abilities and disabilities.</a:t>
            </a:r>
          </a:p>
          <a:p>
            <a:r>
              <a:rPr lang="en-US"/>
              <a:t>High-leverage practices can be combined with evidence-based practices, such as the following:</a:t>
            </a:r>
          </a:p>
          <a:p>
            <a:pPr lvl="1"/>
            <a:r>
              <a:rPr lang="en-US"/>
              <a:t>Explicit instruction and vocabulary</a:t>
            </a:r>
          </a:p>
          <a:p>
            <a:pPr lvl="1"/>
            <a:r>
              <a:rPr lang="en-US"/>
              <a:t>Practice and multiple representations</a:t>
            </a:r>
          </a:p>
          <a:p>
            <a:r>
              <a:rPr lang="en-US"/>
              <a:t>High-leverage practices are a foundation of good teaching for both general and special educators.</a:t>
            </a:r>
          </a:p>
          <a:p>
            <a:pPr marL="457200" lvl="0" indent="0" defTabSz="914400">
              <a:lnSpc>
                <a:spcPct val="100000"/>
              </a:lnSpc>
              <a:spcBef>
                <a:spcPts val="0"/>
              </a:spcBef>
              <a:buNone/>
            </a:pPr>
            <a:r>
              <a:rPr lang="en-US" sz="1200">
                <a:solidFill>
                  <a:srgbClr val="000000"/>
                </a:solidFill>
                <a:ea typeface="+mn-ea"/>
              </a:rPr>
              <a:t>(</a:t>
            </a:r>
            <a:r>
              <a:rPr lang="en-US" sz="1200" err="1">
                <a:solidFill>
                  <a:srgbClr val="000000"/>
                </a:solidFill>
                <a:ea typeface="+mn-ea"/>
              </a:rPr>
              <a:t>McLeskey</a:t>
            </a:r>
            <a:r>
              <a:rPr lang="en-US" sz="1200">
                <a:solidFill>
                  <a:srgbClr val="000000"/>
                </a:solidFill>
                <a:ea typeface="+mn-ea"/>
              </a:rPr>
              <a:t> et al., 2017)</a:t>
            </a:r>
          </a:p>
        </p:txBody>
      </p:sp>
      <p:sp>
        <p:nvSpPr>
          <p:cNvPr id="3" name="Slide Number Placeholder 2">
            <a:extLst>
              <a:ext uri="{FF2B5EF4-FFF2-40B4-BE49-F238E27FC236}">
                <a16:creationId xmlns:a16="http://schemas.microsoft.com/office/drawing/2014/main" id="{3D28C4B8-79AC-4646-91EF-CA3AA0A5A606}"/>
              </a:ext>
            </a:extLst>
          </p:cNvPr>
          <p:cNvSpPr>
            <a:spLocks noGrp="1"/>
          </p:cNvSpPr>
          <p:nvPr>
            <p:ph type="sldNum" sz="quarter" idx="10"/>
          </p:nvPr>
        </p:nvSpPr>
        <p:spPr/>
        <p:txBody>
          <a:bodyPr/>
          <a:lstStyle/>
          <a:p>
            <a:pPr algn="r"/>
            <a:fld id="{F3477EC8-074D-41C4-94AE-E9EA7CEEA348}" type="slidenum">
              <a:rPr lang="en-US" smtClean="0"/>
              <a:pPr algn="r"/>
              <a:t>33</a:t>
            </a:fld>
            <a:endParaRPr lang="en-US"/>
          </a:p>
        </p:txBody>
      </p:sp>
    </p:spTree>
    <p:extLst>
      <p:ext uri="{BB962C8B-B14F-4D97-AF65-F5344CB8AC3E}">
        <p14:creationId xmlns:p14="http://schemas.microsoft.com/office/powerpoint/2010/main" val="3864511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07D7D-C4BC-3240-B075-303CE8F99098}"/>
              </a:ext>
            </a:extLst>
          </p:cNvPr>
          <p:cNvSpPr>
            <a:spLocks noGrp="1"/>
          </p:cNvSpPr>
          <p:nvPr>
            <p:ph type="title"/>
          </p:nvPr>
        </p:nvSpPr>
        <p:spPr/>
        <p:txBody>
          <a:bodyPr/>
          <a:lstStyle/>
          <a:p>
            <a:r>
              <a:rPr lang="en-US"/>
              <a:t>High-Leverage Practices Specific to Promoting Engagement</a:t>
            </a:r>
          </a:p>
        </p:txBody>
      </p:sp>
      <p:sp>
        <p:nvSpPr>
          <p:cNvPr id="3" name="Content Placeholder 2">
            <a:extLst>
              <a:ext uri="{FF2B5EF4-FFF2-40B4-BE49-F238E27FC236}">
                <a16:creationId xmlns:a16="http://schemas.microsoft.com/office/drawing/2014/main" id="{779636D5-2227-1E42-A591-63FF589D9F77}"/>
              </a:ext>
            </a:extLst>
          </p:cNvPr>
          <p:cNvSpPr>
            <a:spLocks noGrp="1"/>
          </p:cNvSpPr>
          <p:nvPr>
            <p:ph sz="quarter" idx="12"/>
          </p:nvPr>
        </p:nvSpPr>
        <p:spPr>
          <a:xfrm>
            <a:off x="916518" y="1570846"/>
            <a:ext cx="4482796" cy="4723139"/>
          </a:xfrm>
        </p:spPr>
        <p:txBody>
          <a:bodyPr>
            <a:normAutofit/>
          </a:bodyPr>
          <a:lstStyle/>
          <a:p>
            <a:r>
              <a:rPr lang="en-US" sz="2400"/>
              <a:t>Use flexible grouping.</a:t>
            </a:r>
          </a:p>
          <a:p>
            <a:r>
              <a:rPr lang="en-US" sz="2400"/>
              <a:t>Use strategies, such as the following, to promote active student engagement:</a:t>
            </a:r>
          </a:p>
          <a:p>
            <a:pPr lvl="1"/>
            <a:r>
              <a:rPr lang="en-US" sz="2200"/>
              <a:t>Choral response</a:t>
            </a:r>
          </a:p>
          <a:p>
            <a:pPr lvl="1"/>
            <a:r>
              <a:rPr lang="en-US" sz="2200"/>
              <a:t>Response cards, such as signal cards and/or whiteboards</a:t>
            </a:r>
          </a:p>
          <a:p>
            <a:pPr lvl="1"/>
            <a:r>
              <a:rPr lang="en-US" sz="2200"/>
              <a:t>Hand signals</a:t>
            </a:r>
            <a:endParaRPr lang="en-US"/>
          </a:p>
        </p:txBody>
      </p:sp>
      <p:sp>
        <p:nvSpPr>
          <p:cNvPr id="5" name="Content Placeholder 4">
            <a:extLst>
              <a:ext uri="{FF2B5EF4-FFF2-40B4-BE49-F238E27FC236}">
                <a16:creationId xmlns:a16="http://schemas.microsoft.com/office/drawing/2014/main" id="{7EB7B64A-79F4-24DA-D137-A59FD9774E70}"/>
              </a:ext>
            </a:extLst>
          </p:cNvPr>
          <p:cNvSpPr>
            <a:spLocks noGrp="1"/>
          </p:cNvSpPr>
          <p:nvPr>
            <p:ph sz="quarter" idx="13"/>
          </p:nvPr>
        </p:nvSpPr>
        <p:spPr>
          <a:xfrm>
            <a:off x="5718629" y="1599874"/>
            <a:ext cx="6263821" cy="4723139"/>
          </a:xfrm>
        </p:spPr>
        <p:txBody>
          <a:bodyPr>
            <a:normAutofit fontScale="85000" lnSpcReduction="20000"/>
          </a:bodyPr>
          <a:lstStyle/>
          <a:p>
            <a:r>
              <a:rPr lang="en-US" sz="2800"/>
              <a:t>Systematically design instruction toward a specific learning goal. See the following for examples:</a:t>
            </a:r>
          </a:p>
          <a:p>
            <a:pPr lvl="1"/>
            <a:r>
              <a:rPr lang="en-US" sz="2600"/>
              <a:t>Use warm-ups as data collection; set the stage.</a:t>
            </a:r>
          </a:p>
          <a:p>
            <a:pPr lvl="1"/>
            <a:r>
              <a:rPr lang="en-US" sz="2600"/>
              <a:t>Present information that encourages engagement.</a:t>
            </a:r>
          </a:p>
          <a:p>
            <a:pPr lvl="1"/>
            <a:r>
              <a:rPr lang="en-US" sz="2600"/>
              <a:t>Model for students in different ways.</a:t>
            </a:r>
          </a:p>
          <a:p>
            <a:pPr lvl="1"/>
            <a:r>
              <a:rPr lang="en-US" sz="2600"/>
              <a:t>Provide time for guided practice with scaffolds.</a:t>
            </a:r>
          </a:p>
          <a:p>
            <a:pPr lvl="1"/>
            <a:r>
              <a:rPr lang="en-US" sz="2600"/>
              <a:t>Provide time for independent practice with scaffolds.</a:t>
            </a:r>
          </a:p>
          <a:p>
            <a:pPr lvl="1"/>
            <a:r>
              <a:rPr lang="en-US" sz="2600"/>
              <a:t>Utilize a closing or exit ticket, such as:</a:t>
            </a:r>
          </a:p>
          <a:p>
            <a:pPr lvl="2"/>
            <a:r>
              <a:rPr lang="en-US" sz="2400"/>
              <a:t>Three-column charts: What I knew; What I now know; What I still don’t know or wish I knew</a:t>
            </a:r>
          </a:p>
        </p:txBody>
      </p:sp>
      <p:sp>
        <p:nvSpPr>
          <p:cNvPr id="4" name="Slide Number Placeholder 3">
            <a:extLst>
              <a:ext uri="{FF2B5EF4-FFF2-40B4-BE49-F238E27FC236}">
                <a16:creationId xmlns:a16="http://schemas.microsoft.com/office/drawing/2014/main" id="{18172C5E-365B-4E4B-AD7C-4E943F27C018}"/>
              </a:ext>
            </a:extLst>
          </p:cNvPr>
          <p:cNvSpPr>
            <a:spLocks noGrp="1"/>
          </p:cNvSpPr>
          <p:nvPr>
            <p:ph type="sldNum" sz="quarter" idx="11"/>
          </p:nvPr>
        </p:nvSpPr>
        <p:spPr/>
        <p:txBody>
          <a:bodyPr/>
          <a:lstStyle/>
          <a:p>
            <a:pPr algn="r"/>
            <a:fld id="{F3477EC8-074D-41C4-94AE-E9EA7CEEA348}" type="slidenum">
              <a:rPr lang="en-US" smtClean="0"/>
              <a:pPr algn="r"/>
              <a:t>34</a:t>
            </a:fld>
            <a:endParaRPr lang="en-US"/>
          </a:p>
        </p:txBody>
      </p:sp>
    </p:spTree>
    <p:extLst>
      <p:ext uri="{BB962C8B-B14F-4D97-AF65-F5344CB8AC3E}">
        <p14:creationId xmlns:p14="http://schemas.microsoft.com/office/powerpoint/2010/main" val="4143817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1B30-F39B-B6A9-63DB-4A193B5D7A10}"/>
              </a:ext>
            </a:extLst>
          </p:cNvPr>
          <p:cNvSpPr>
            <a:spLocks noGrp="1"/>
          </p:cNvSpPr>
          <p:nvPr>
            <p:ph type="title"/>
          </p:nvPr>
        </p:nvSpPr>
        <p:spPr/>
        <p:txBody>
          <a:bodyPr/>
          <a:lstStyle/>
          <a:p>
            <a:r>
              <a:rPr lang="en-US"/>
              <a:t>Current Reality </a:t>
            </a:r>
          </a:p>
        </p:txBody>
      </p:sp>
      <p:pic>
        <p:nvPicPr>
          <p:cNvPr id="4" name="Picture 3" descr="A diagram showing the current reality. There is no single evidence-based practice that works for every student in every situation. Evidence-based practices must address the context of the lesson, the capacity of students, and student need.">
            <a:extLst>
              <a:ext uri="{FF2B5EF4-FFF2-40B4-BE49-F238E27FC236}">
                <a16:creationId xmlns:a16="http://schemas.microsoft.com/office/drawing/2014/main" id="{BED61DBE-3FC1-4ACC-ACD1-912086BE0999}"/>
              </a:ext>
            </a:extLst>
          </p:cNvPr>
          <p:cNvPicPr>
            <a:picLocks noChangeAspect="1"/>
          </p:cNvPicPr>
          <p:nvPr/>
        </p:nvPicPr>
        <p:blipFill>
          <a:blip r:embed="rId3"/>
          <a:stretch>
            <a:fillRect/>
          </a:stretch>
        </p:blipFill>
        <p:spPr>
          <a:xfrm>
            <a:off x="663993" y="1681361"/>
            <a:ext cx="10864014" cy="4688230"/>
          </a:xfrm>
          <a:prstGeom prst="rect">
            <a:avLst/>
          </a:prstGeom>
        </p:spPr>
      </p:pic>
      <p:sp>
        <p:nvSpPr>
          <p:cNvPr id="3" name="Slide Number Placeholder 2">
            <a:extLst>
              <a:ext uri="{FF2B5EF4-FFF2-40B4-BE49-F238E27FC236}">
                <a16:creationId xmlns:a16="http://schemas.microsoft.com/office/drawing/2014/main" id="{1824F93A-9FE4-47C2-8DC2-DDFFB5A7E8C7}"/>
              </a:ext>
            </a:extLst>
          </p:cNvPr>
          <p:cNvSpPr>
            <a:spLocks noGrp="1"/>
          </p:cNvSpPr>
          <p:nvPr>
            <p:ph type="sldNum" sz="quarter" idx="10"/>
          </p:nvPr>
        </p:nvSpPr>
        <p:spPr/>
        <p:txBody>
          <a:bodyPr/>
          <a:lstStyle/>
          <a:p>
            <a:pPr algn="r"/>
            <a:fld id="{F3477EC8-074D-41C4-94AE-E9EA7CEEA348}" type="slidenum">
              <a:rPr lang="en-US" smtClean="0"/>
              <a:pPr algn="r"/>
              <a:t>35</a:t>
            </a:fld>
            <a:endParaRPr lang="en-US"/>
          </a:p>
        </p:txBody>
      </p:sp>
    </p:spTree>
    <p:extLst>
      <p:ext uri="{BB962C8B-B14F-4D97-AF65-F5344CB8AC3E}">
        <p14:creationId xmlns:p14="http://schemas.microsoft.com/office/powerpoint/2010/main" val="2214691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209CFE-0BDE-9149-B23D-51B000F152A5}"/>
              </a:ext>
            </a:extLst>
          </p:cNvPr>
          <p:cNvSpPr>
            <a:spLocks noGrp="1"/>
          </p:cNvSpPr>
          <p:nvPr>
            <p:ph type="ctrTitle"/>
          </p:nvPr>
        </p:nvSpPr>
        <p:spPr>
          <a:xfrm>
            <a:off x="1524000" y="1571692"/>
            <a:ext cx="9144000" cy="1754326"/>
          </a:xfrm>
        </p:spPr>
        <p:txBody>
          <a:bodyPr/>
          <a:lstStyle/>
          <a:p>
            <a:r>
              <a:rPr lang="en-US" sz="5700"/>
              <a:t>Increasing Student Achievement and Engagement</a:t>
            </a:r>
          </a:p>
        </p:txBody>
      </p:sp>
      <p:sp>
        <p:nvSpPr>
          <p:cNvPr id="7" name="Text Placeholder 6">
            <a:extLst>
              <a:ext uri="{FF2B5EF4-FFF2-40B4-BE49-F238E27FC236}">
                <a16:creationId xmlns:a16="http://schemas.microsoft.com/office/drawing/2014/main" id="{3F7C8BF2-F38A-3248-8DFE-A147BB1E71CB}"/>
              </a:ext>
            </a:extLst>
          </p:cNvPr>
          <p:cNvSpPr>
            <a:spLocks noGrp="1"/>
          </p:cNvSpPr>
          <p:nvPr>
            <p:ph type="subTitle" idx="1"/>
          </p:nvPr>
        </p:nvSpPr>
        <p:spPr/>
        <p:txBody>
          <a:bodyPr/>
          <a:lstStyle/>
          <a:p>
            <a:r>
              <a:rPr lang="en-US"/>
              <a:t>Planning for Instruction </a:t>
            </a:r>
          </a:p>
        </p:txBody>
      </p:sp>
      <p:sp>
        <p:nvSpPr>
          <p:cNvPr id="2" name="Slide Number Placeholder 1">
            <a:extLst>
              <a:ext uri="{FF2B5EF4-FFF2-40B4-BE49-F238E27FC236}">
                <a16:creationId xmlns:a16="http://schemas.microsoft.com/office/drawing/2014/main" id="{3B0C3251-BF94-4E47-86CF-95CE90BF8C12}"/>
              </a:ext>
            </a:extLst>
          </p:cNvPr>
          <p:cNvSpPr>
            <a:spLocks noGrp="1"/>
          </p:cNvSpPr>
          <p:nvPr>
            <p:ph type="sldNum" sz="quarter" idx="4"/>
          </p:nvPr>
        </p:nvSpPr>
        <p:spPr/>
        <p:txBody>
          <a:bodyPr/>
          <a:lstStyle/>
          <a:p>
            <a:pPr algn="r"/>
            <a:fld id="{F3477EC8-074D-41C4-94AE-E9EA7CEEA348}" type="slidenum">
              <a:rPr lang="en-US" smtClean="0"/>
              <a:pPr algn="r"/>
              <a:t>36</a:t>
            </a:fld>
            <a:endParaRPr lang="en-US"/>
          </a:p>
        </p:txBody>
      </p:sp>
    </p:spTree>
    <p:extLst>
      <p:ext uri="{BB962C8B-B14F-4D97-AF65-F5344CB8AC3E}">
        <p14:creationId xmlns:p14="http://schemas.microsoft.com/office/powerpoint/2010/main" val="762760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AFCE-52B1-6C40-89DB-678C27DC3948}"/>
              </a:ext>
            </a:extLst>
          </p:cNvPr>
          <p:cNvSpPr>
            <a:spLocks noGrp="1"/>
          </p:cNvSpPr>
          <p:nvPr>
            <p:ph type="title"/>
          </p:nvPr>
        </p:nvSpPr>
        <p:spPr/>
        <p:txBody>
          <a:bodyPr/>
          <a:lstStyle/>
          <a:p>
            <a:r>
              <a:rPr lang="en-US"/>
              <a:t>Challenges </a:t>
            </a:r>
          </a:p>
        </p:txBody>
      </p:sp>
      <p:sp>
        <p:nvSpPr>
          <p:cNvPr id="8" name="Content Placeholder 7">
            <a:extLst>
              <a:ext uri="{FF2B5EF4-FFF2-40B4-BE49-F238E27FC236}">
                <a16:creationId xmlns:a16="http://schemas.microsoft.com/office/drawing/2014/main" id="{577CFBBC-1320-4446-BA10-F99BD0A44C81}"/>
              </a:ext>
            </a:extLst>
          </p:cNvPr>
          <p:cNvSpPr>
            <a:spLocks noGrp="1"/>
          </p:cNvSpPr>
          <p:nvPr>
            <p:ph sz="quarter" idx="12"/>
          </p:nvPr>
        </p:nvSpPr>
        <p:spPr>
          <a:xfrm>
            <a:off x="916517" y="2276666"/>
            <a:ext cx="4381923" cy="4046347"/>
          </a:xfrm>
        </p:spPr>
        <p:txBody>
          <a:bodyPr/>
          <a:lstStyle/>
          <a:p>
            <a:pPr marL="0" lvl="0" indent="0" defTabSz="914400">
              <a:lnSpc>
                <a:spcPct val="100000"/>
              </a:lnSpc>
              <a:spcBef>
                <a:spcPts val="0"/>
              </a:spcBef>
              <a:buNone/>
            </a:pPr>
            <a:r>
              <a:rPr lang="en-US" sz="4800">
                <a:solidFill>
                  <a:srgbClr val="000000"/>
                </a:solidFill>
                <a:latin typeface="AkayaTelivigala" pitchFamily="2" charset="77"/>
                <a:ea typeface="+mn-ea"/>
                <a:cs typeface="AkayaTelivigala" pitchFamily="2" charset="77"/>
              </a:rPr>
              <a:t>What do you see as the greatest challenge?</a:t>
            </a:r>
          </a:p>
        </p:txBody>
      </p:sp>
      <p:pic>
        <p:nvPicPr>
          <p:cNvPr id="9" name="Content Placeholder 4" descr=" A diagram of wheel sprockets showing three challenges to increasing student achievement: asking inquiry-based questions, increasing student engagement and time on task, and using evidence-based practices and high-leverage practices. All three elements need to work together to increase student achievement.">
            <a:extLst>
              <a:ext uri="{FF2B5EF4-FFF2-40B4-BE49-F238E27FC236}">
                <a16:creationId xmlns:a16="http://schemas.microsoft.com/office/drawing/2014/main" id="{ADE5AEBB-6F35-4854-8A61-92130A7A1EEA}"/>
              </a:ext>
            </a:extLst>
          </p:cNvPr>
          <p:cNvPicPr>
            <a:picLocks noGrp="1" noChangeAspect="1"/>
          </p:cNvPicPr>
          <p:nvPr>
            <p:ph sz="quarter" idx="13"/>
          </p:nvPr>
        </p:nvPicPr>
        <p:blipFill>
          <a:blip r:embed="rId3"/>
          <a:stretch>
            <a:fillRect/>
          </a:stretch>
        </p:blipFill>
        <p:spPr>
          <a:xfrm>
            <a:off x="3107478" y="1279392"/>
            <a:ext cx="9109369" cy="4461008"/>
          </a:xfrm>
          <a:prstGeom prst="rect">
            <a:avLst/>
          </a:prstGeom>
        </p:spPr>
      </p:pic>
      <p:sp>
        <p:nvSpPr>
          <p:cNvPr id="10" name="Slide Number Placeholder 9">
            <a:extLst>
              <a:ext uri="{FF2B5EF4-FFF2-40B4-BE49-F238E27FC236}">
                <a16:creationId xmlns:a16="http://schemas.microsoft.com/office/drawing/2014/main" id="{00055335-23EF-48BF-A8A8-21C832BD38B3}"/>
              </a:ext>
            </a:extLst>
          </p:cNvPr>
          <p:cNvSpPr>
            <a:spLocks noGrp="1"/>
          </p:cNvSpPr>
          <p:nvPr>
            <p:ph type="sldNum" sz="quarter" idx="11"/>
          </p:nvPr>
        </p:nvSpPr>
        <p:spPr/>
        <p:txBody>
          <a:bodyPr/>
          <a:lstStyle/>
          <a:p>
            <a:pPr algn="r"/>
            <a:fld id="{F3477EC8-074D-41C4-94AE-E9EA7CEEA348}" type="slidenum">
              <a:rPr lang="en-US" smtClean="0"/>
              <a:pPr algn="r"/>
              <a:t>37</a:t>
            </a:fld>
            <a:endParaRPr lang="en-US"/>
          </a:p>
        </p:txBody>
      </p:sp>
    </p:spTree>
    <p:extLst>
      <p:ext uri="{BB962C8B-B14F-4D97-AF65-F5344CB8AC3E}">
        <p14:creationId xmlns:p14="http://schemas.microsoft.com/office/powerpoint/2010/main" val="961202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for Instruction</a:t>
            </a:r>
          </a:p>
        </p:txBody>
      </p:sp>
      <p:pic>
        <p:nvPicPr>
          <p:cNvPr id="4" name="Picture 3" descr="A horizontal flowchart for planning instruction. Teachers should begin with standards (that is, content standards). Standards progress to targets, a goal for the content to be learned. The process of achieving the target comes through learning progression. Assessments are used to verify student learning. After assessment, unit organizers  help students engage with the content. Instructional strategies tie it all together and must be explicitly placed within lesson plans.">
            <a:extLst>
              <a:ext uri="{FF2B5EF4-FFF2-40B4-BE49-F238E27FC236}">
                <a16:creationId xmlns:a16="http://schemas.microsoft.com/office/drawing/2014/main" id="{2F48DACD-13E1-4031-A566-08A88ECE3CEC}"/>
              </a:ext>
            </a:extLst>
          </p:cNvPr>
          <p:cNvPicPr>
            <a:picLocks noChangeAspect="1"/>
          </p:cNvPicPr>
          <p:nvPr/>
        </p:nvPicPr>
        <p:blipFill>
          <a:blip r:embed="rId3"/>
          <a:stretch>
            <a:fillRect/>
          </a:stretch>
        </p:blipFill>
        <p:spPr>
          <a:xfrm>
            <a:off x="579120" y="1275533"/>
            <a:ext cx="12192000" cy="5400443"/>
          </a:xfrm>
          <a:prstGeom prst="rect">
            <a:avLst/>
          </a:prstGeom>
        </p:spPr>
      </p:pic>
      <p:sp>
        <p:nvSpPr>
          <p:cNvPr id="3" name="Slide Number Placeholder 2">
            <a:extLst>
              <a:ext uri="{FF2B5EF4-FFF2-40B4-BE49-F238E27FC236}">
                <a16:creationId xmlns:a16="http://schemas.microsoft.com/office/drawing/2014/main" id="{FE1F53CB-318C-4099-9BAA-0C2409FCD857}"/>
              </a:ext>
            </a:extLst>
          </p:cNvPr>
          <p:cNvSpPr>
            <a:spLocks noGrp="1"/>
          </p:cNvSpPr>
          <p:nvPr>
            <p:ph type="sldNum" sz="quarter" idx="10"/>
          </p:nvPr>
        </p:nvSpPr>
        <p:spPr/>
        <p:txBody>
          <a:bodyPr/>
          <a:lstStyle/>
          <a:p>
            <a:pPr algn="r"/>
            <a:fld id="{F3477EC8-074D-41C4-94AE-E9EA7CEEA348}" type="slidenum">
              <a:rPr lang="en-US" smtClean="0"/>
              <a:pPr algn="r"/>
              <a:t>38</a:t>
            </a:fld>
            <a:endParaRPr lang="en-US"/>
          </a:p>
        </p:txBody>
      </p:sp>
    </p:spTree>
    <p:extLst>
      <p:ext uri="{BB962C8B-B14F-4D97-AF65-F5344CB8AC3E}">
        <p14:creationId xmlns:p14="http://schemas.microsoft.com/office/powerpoint/2010/main" val="2930121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8" y="464355"/>
            <a:ext cx="10966449" cy="553998"/>
          </a:xfrm>
        </p:spPr>
        <p:txBody>
          <a:bodyPr/>
          <a:lstStyle/>
          <a:p>
            <a:r>
              <a:rPr lang="en-US"/>
              <a:t>Determine the Instructional Technique </a:t>
            </a:r>
          </a:p>
        </p:txBody>
      </p:sp>
      <p:sp>
        <p:nvSpPr>
          <p:cNvPr id="5" name="TextBox 4"/>
          <p:cNvSpPr txBox="1"/>
          <p:nvPr/>
        </p:nvSpPr>
        <p:spPr>
          <a:xfrm>
            <a:off x="0" y="1521368"/>
            <a:ext cx="12253558" cy="523220"/>
          </a:xfrm>
          <a:prstGeom prst="rect">
            <a:avLst/>
          </a:prstGeom>
          <a:solidFill>
            <a:schemeClr val="accent1">
              <a:lumMod val="60000"/>
              <a:lumOff val="40000"/>
            </a:schemeClr>
          </a:solidFill>
        </p:spPr>
        <p:txBody>
          <a:bodyPr wrap="square" rtlCol="0" anchor="t">
            <a:spAutoFit/>
          </a:bodyPr>
          <a:lstStyle/>
          <a:p>
            <a:pPr marL="115888"/>
            <a:r>
              <a:rPr lang="en-US" sz="2800"/>
              <a:t>Learn Critical Content</a:t>
            </a:r>
          </a:p>
        </p:txBody>
      </p:sp>
      <p:sp>
        <p:nvSpPr>
          <p:cNvPr id="6" name="TextBox 5"/>
          <p:cNvSpPr txBox="1"/>
          <p:nvPr/>
        </p:nvSpPr>
        <p:spPr>
          <a:xfrm>
            <a:off x="145143" y="2034264"/>
            <a:ext cx="5956109" cy="1015663"/>
          </a:xfrm>
          <a:prstGeom prst="rect">
            <a:avLst/>
          </a:prstGeom>
          <a:noFill/>
        </p:spPr>
        <p:txBody>
          <a:bodyPr wrap="square" rtlCol="0">
            <a:spAutoFit/>
          </a:bodyPr>
          <a:lstStyle/>
          <a:p>
            <a:pPr marL="231775" indent="-231775">
              <a:buFont typeface="Arial"/>
              <a:buChar char="•"/>
            </a:pPr>
            <a:r>
              <a:rPr lang="en-US" sz="2000"/>
              <a:t>Identifying Critical Content</a:t>
            </a:r>
          </a:p>
          <a:p>
            <a:pPr marL="231775" indent="-231775">
              <a:buFont typeface="Arial"/>
              <a:buChar char="•"/>
            </a:pPr>
            <a:r>
              <a:rPr lang="en-US" sz="2000"/>
              <a:t>Previewing New Content</a:t>
            </a:r>
          </a:p>
          <a:p>
            <a:pPr marL="231775" indent="-231775">
              <a:buFont typeface="Arial"/>
              <a:buChar char="•"/>
            </a:pPr>
            <a:r>
              <a:rPr lang="en-US" sz="2000"/>
              <a:t>Organizing Students to Interact With Content</a:t>
            </a:r>
          </a:p>
        </p:txBody>
      </p:sp>
      <p:sp>
        <p:nvSpPr>
          <p:cNvPr id="7" name="TextBox 6"/>
          <p:cNvSpPr txBox="1"/>
          <p:nvPr/>
        </p:nvSpPr>
        <p:spPr>
          <a:xfrm>
            <a:off x="6101251" y="2034264"/>
            <a:ext cx="6152307" cy="1323439"/>
          </a:xfrm>
          <a:prstGeom prst="rect">
            <a:avLst/>
          </a:prstGeom>
          <a:noFill/>
        </p:spPr>
        <p:txBody>
          <a:bodyPr wrap="square" rtlCol="0">
            <a:spAutoFit/>
          </a:bodyPr>
          <a:lstStyle/>
          <a:p>
            <a:pPr marL="231775" indent="-231775">
              <a:buFont typeface="Arial"/>
              <a:buChar char="•"/>
            </a:pPr>
            <a:r>
              <a:rPr lang="en-US" sz="2000"/>
              <a:t>Helping Students Process Content</a:t>
            </a:r>
          </a:p>
          <a:p>
            <a:pPr marL="231775" indent="-231775">
              <a:buFont typeface="Arial"/>
              <a:buChar char="•"/>
            </a:pPr>
            <a:r>
              <a:rPr lang="en-US" sz="2000"/>
              <a:t>Helping Students Elaborate on Content</a:t>
            </a:r>
          </a:p>
          <a:p>
            <a:pPr marL="231775" indent="-231775">
              <a:buFont typeface="Arial"/>
              <a:buChar char="•"/>
            </a:pPr>
            <a:r>
              <a:rPr lang="en-US" sz="2000"/>
              <a:t>Helping Students Record and Represent Knowledge</a:t>
            </a:r>
          </a:p>
        </p:txBody>
      </p:sp>
      <p:sp>
        <p:nvSpPr>
          <p:cNvPr id="9" name="TextBox 8"/>
          <p:cNvSpPr txBox="1"/>
          <p:nvPr/>
        </p:nvSpPr>
        <p:spPr>
          <a:xfrm>
            <a:off x="0" y="3294053"/>
            <a:ext cx="12243184" cy="523220"/>
          </a:xfrm>
          <a:prstGeom prst="rect">
            <a:avLst/>
          </a:prstGeom>
          <a:solidFill>
            <a:schemeClr val="accent1">
              <a:lumMod val="60000"/>
              <a:lumOff val="40000"/>
            </a:schemeClr>
          </a:solidFill>
        </p:spPr>
        <p:txBody>
          <a:bodyPr wrap="square" rtlCol="0">
            <a:spAutoFit/>
          </a:bodyPr>
          <a:lstStyle/>
          <a:p>
            <a:pPr marL="115888"/>
            <a:r>
              <a:rPr lang="en-US" sz="2800"/>
              <a:t>Deepen Critical Content (Learning Goal Targets)</a:t>
            </a:r>
          </a:p>
        </p:txBody>
      </p:sp>
      <p:sp>
        <p:nvSpPr>
          <p:cNvPr id="11" name="TextBox 10"/>
          <p:cNvSpPr txBox="1"/>
          <p:nvPr/>
        </p:nvSpPr>
        <p:spPr>
          <a:xfrm>
            <a:off x="145143" y="3817273"/>
            <a:ext cx="6007164" cy="1200329"/>
          </a:xfrm>
          <a:prstGeom prst="rect">
            <a:avLst/>
          </a:prstGeom>
          <a:solidFill>
            <a:schemeClr val="bg1"/>
          </a:solidFill>
        </p:spPr>
        <p:txBody>
          <a:bodyPr wrap="square" rtlCol="0">
            <a:spAutoFit/>
          </a:bodyPr>
          <a:lstStyle/>
          <a:p>
            <a:pPr marL="231775" indent="-231775">
              <a:buFont typeface="Arial"/>
              <a:buChar char="•"/>
            </a:pPr>
            <a:r>
              <a:rPr lang="en-US"/>
              <a:t>Managing Response Rates With Question Sequencing</a:t>
            </a:r>
          </a:p>
          <a:p>
            <a:pPr marL="231775" indent="-231775">
              <a:buFont typeface="Arial"/>
              <a:buChar char="•"/>
            </a:pPr>
            <a:r>
              <a:rPr lang="en-US"/>
              <a:t>Reviewing Content</a:t>
            </a:r>
          </a:p>
          <a:p>
            <a:pPr marL="231775" indent="-231775">
              <a:buFont typeface="Arial"/>
              <a:buChar char="•"/>
            </a:pPr>
            <a:r>
              <a:rPr lang="en-US"/>
              <a:t>Helping Students Practice Skills, Strategies, and Processes</a:t>
            </a:r>
          </a:p>
        </p:txBody>
      </p:sp>
      <p:sp>
        <p:nvSpPr>
          <p:cNvPr id="10" name="TextBox 9"/>
          <p:cNvSpPr txBox="1"/>
          <p:nvPr/>
        </p:nvSpPr>
        <p:spPr>
          <a:xfrm>
            <a:off x="6101251" y="3766185"/>
            <a:ext cx="6101251" cy="1323439"/>
          </a:xfrm>
          <a:prstGeom prst="rect">
            <a:avLst/>
          </a:prstGeom>
          <a:noFill/>
        </p:spPr>
        <p:txBody>
          <a:bodyPr wrap="square" rtlCol="0">
            <a:spAutoFit/>
          </a:bodyPr>
          <a:lstStyle/>
          <a:p>
            <a:pPr marL="231775" indent="-231775">
              <a:buFont typeface="Arial"/>
              <a:buChar char="•"/>
            </a:pPr>
            <a:r>
              <a:rPr lang="en-US" sz="2000"/>
              <a:t>Helping Students Examine Similarities and Differences</a:t>
            </a:r>
          </a:p>
          <a:p>
            <a:pPr marL="231775" indent="-231775">
              <a:buFont typeface="Arial"/>
              <a:buChar char="•"/>
            </a:pPr>
            <a:r>
              <a:rPr lang="en-US" sz="2000"/>
              <a:t>Helping Students Examine Their Reasoning</a:t>
            </a:r>
          </a:p>
          <a:p>
            <a:pPr marL="231775" indent="-231775">
              <a:buFont typeface="Arial"/>
              <a:buChar char="•"/>
            </a:pPr>
            <a:r>
              <a:rPr lang="en-US" sz="2000"/>
              <a:t>Helping Students Revise Knowledge</a:t>
            </a:r>
          </a:p>
        </p:txBody>
      </p:sp>
      <p:sp>
        <p:nvSpPr>
          <p:cNvPr id="8" name="TextBox 7"/>
          <p:cNvSpPr txBox="1"/>
          <p:nvPr/>
        </p:nvSpPr>
        <p:spPr>
          <a:xfrm>
            <a:off x="0" y="5105400"/>
            <a:ext cx="12253558" cy="523220"/>
          </a:xfrm>
          <a:prstGeom prst="rect">
            <a:avLst/>
          </a:prstGeom>
          <a:solidFill>
            <a:schemeClr val="accent1">
              <a:lumMod val="60000"/>
              <a:lumOff val="40000"/>
            </a:schemeClr>
          </a:solidFill>
        </p:spPr>
        <p:txBody>
          <a:bodyPr wrap="square" rtlCol="0" anchor="t">
            <a:spAutoFit/>
          </a:bodyPr>
          <a:lstStyle/>
          <a:p>
            <a:pPr marL="115888"/>
            <a:r>
              <a:rPr lang="en-US" sz="2800"/>
              <a:t>Utilize Critical Content </a:t>
            </a:r>
          </a:p>
        </p:txBody>
      </p:sp>
      <p:sp>
        <p:nvSpPr>
          <p:cNvPr id="12" name="TextBox 11"/>
          <p:cNvSpPr txBox="1"/>
          <p:nvPr/>
        </p:nvSpPr>
        <p:spPr>
          <a:xfrm>
            <a:off x="145143" y="5588000"/>
            <a:ext cx="6032692" cy="707886"/>
          </a:xfrm>
          <a:prstGeom prst="rect">
            <a:avLst/>
          </a:prstGeom>
          <a:noFill/>
        </p:spPr>
        <p:txBody>
          <a:bodyPr wrap="square" rtlCol="0">
            <a:spAutoFit/>
          </a:bodyPr>
          <a:lstStyle/>
          <a:p>
            <a:pPr marL="231775" indent="-231775">
              <a:buFont typeface="Arial"/>
              <a:buChar char="•"/>
            </a:pPr>
            <a:r>
              <a:rPr lang="en-US" sz="2000"/>
              <a:t>Investigating</a:t>
            </a:r>
            <a:endParaRPr lang="en-US" sz="1600"/>
          </a:p>
          <a:p>
            <a:pPr marL="231775" indent="-231775">
              <a:buFont typeface="Arial"/>
              <a:buChar char="•"/>
            </a:pPr>
            <a:r>
              <a:rPr lang="en-US" sz="2000"/>
              <a:t>Experimental Inquiry</a:t>
            </a:r>
          </a:p>
        </p:txBody>
      </p:sp>
      <p:sp>
        <p:nvSpPr>
          <p:cNvPr id="13" name="TextBox 12"/>
          <p:cNvSpPr txBox="1"/>
          <p:nvPr/>
        </p:nvSpPr>
        <p:spPr>
          <a:xfrm>
            <a:off x="6101251" y="5586730"/>
            <a:ext cx="6101251" cy="707886"/>
          </a:xfrm>
          <a:prstGeom prst="rect">
            <a:avLst/>
          </a:prstGeom>
          <a:noFill/>
        </p:spPr>
        <p:txBody>
          <a:bodyPr wrap="square" rtlCol="0">
            <a:spAutoFit/>
          </a:bodyPr>
          <a:lstStyle/>
          <a:p>
            <a:pPr marL="231775" indent="-231775">
              <a:buFont typeface="Arial"/>
              <a:buChar char="•"/>
            </a:pPr>
            <a:r>
              <a:rPr lang="en-US" sz="2000"/>
              <a:t>Problem Solving</a:t>
            </a:r>
            <a:endParaRPr lang="en-US" sz="1600"/>
          </a:p>
          <a:p>
            <a:pPr marL="231775" indent="-231775">
              <a:buFont typeface="Arial"/>
              <a:buChar char="•"/>
            </a:pPr>
            <a:r>
              <a:rPr lang="en-US" sz="2000"/>
              <a:t>Decision Making</a:t>
            </a:r>
          </a:p>
        </p:txBody>
      </p:sp>
      <p:sp>
        <p:nvSpPr>
          <p:cNvPr id="14" name="Frame 13">
            <a:extLst>
              <a:ext uri="{C183D7F6-B498-43B3-948B-1728B52AA6E4}">
                <adec:decorative xmlns:adec="http://schemas.microsoft.com/office/drawing/2017/decorative" val="1"/>
              </a:ext>
            </a:extLst>
          </p:cNvPr>
          <p:cNvSpPr/>
          <p:nvPr/>
        </p:nvSpPr>
        <p:spPr>
          <a:xfrm>
            <a:off x="-48729" y="1458824"/>
            <a:ext cx="12278958" cy="1931651"/>
          </a:xfrm>
          <a:prstGeom prst="frame">
            <a:avLst>
              <a:gd name="adj1" fmla="val 7021"/>
            </a:avLst>
          </a:prstGeom>
          <a:solidFill>
            <a:srgbClr val="C00000"/>
          </a:solidFill>
          <a:ln w="95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a:extLst>
              <a:ext uri="{FF2B5EF4-FFF2-40B4-BE49-F238E27FC236}">
                <a16:creationId xmlns:a16="http://schemas.microsoft.com/office/drawing/2014/main" id="{12AAE559-3958-4678-BD49-B8E416191620}"/>
              </a:ext>
            </a:extLst>
          </p:cNvPr>
          <p:cNvSpPr>
            <a:spLocks noGrp="1"/>
          </p:cNvSpPr>
          <p:nvPr>
            <p:ph type="sldNum" sz="quarter" idx="12"/>
          </p:nvPr>
        </p:nvSpPr>
        <p:spPr/>
        <p:txBody>
          <a:bodyPr/>
          <a:lstStyle/>
          <a:p>
            <a:fld id="{B90A4184-460D-9148-B9D1-7566FBEE2D09}" type="slidenum">
              <a:rPr lang="en-US" smtClean="0"/>
              <a:pPr/>
              <a:t>39</a:t>
            </a:fld>
            <a:endParaRPr lang="en-US"/>
          </a:p>
        </p:txBody>
      </p:sp>
    </p:spTree>
    <p:extLst>
      <p:ext uri="{BB962C8B-B14F-4D97-AF65-F5344CB8AC3E}">
        <p14:creationId xmlns:p14="http://schemas.microsoft.com/office/powerpoint/2010/main" val="354132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D418-1C5B-FC14-4871-9579D031F0C5}"/>
              </a:ext>
            </a:extLst>
          </p:cNvPr>
          <p:cNvSpPr>
            <a:spLocks noGrp="1"/>
          </p:cNvSpPr>
          <p:nvPr>
            <p:ph type="title"/>
          </p:nvPr>
        </p:nvSpPr>
        <p:spPr>
          <a:xfrm>
            <a:off x="916518" y="463138"/>
            <a:ext cx="10966449" cy="911838"/>
          </a:xfrm>
        </p:spPr>
        <p:txBody>
          <a:bodyPr wrap="square" anchor="b">
            <a:normAutofit/>
          </a:bodyPr>
          <a:lstStyle/>
          <a:p>
            <a:r>
              <a:rPr lang="en-US"/>
              <a:t>Start With the Why </a:t>
            </a:r>
            <a:r>
              <a:rPr lang="en-US">
                <a:solidFill>
                  <a:schemeClr val="bg1"/>
                </a:solidFill>
              </a:rPr>
              <a:t>(Step 2)</a:t>
            </a:r>
          </a:p>
        </p:txBody>
      </p:sp>
      <p:sp>
        <p:nvSpPr>
          <p:cNvPr id="3" name="Content Placeholder 2">
            <a:extLst>
              <a:ext uri="{FF2B5EF4-FFF2-40B4-BE49-F238E27FC236}">
                <a16:creationId xmlns:a16="http://schemas.microsoft.com/office/drawing/2014/main" id="{45C4C1D0-1753-606F-CDE9-7883C73EC647}"/>
              </a:ext>
            </a:extLst>
          </p:cNvPr>
          <p:cNvSpPr>
            <a:spLocks noGrp="1"/>
          </p:cNvSpPr>
          <p:nvPr>
            <p:ph sz="half" idx="1"/>
          </p:nvPr>
        </p:nvSpPr>
        <p:spPr>
          <a:xfrm>
            <a:off x="916518" y="1603169"/>
            <a:ext cx="5103282" cy="4746698"/>
          </a:xfrm>
        </p:spPr>
        <p:txBody>
          <a:bodyPr wrap="square" anchor="t">
            <a:normAutofit/>
          </a:bodyPr>
          <a:lstStyle/>
          <a:p>
            <a:r>
              <a:rPr lang="en-US"/>
              <a:t>Take out five more sticky notes.</a:t>
            </a:r>
          </a:p>
          <a:p>
            <a:pPr lvl="1"/>
            <a:r>
              <a:rPr lang="en-US"/>
              <a:t>Why do students struggle in math?</a:t>
            </a:r>
          </a:p>
          <a:p>
            <a:pPr lvl="1"/>
            <a:r>
              <a:rPr lang="en-US"/>
              <a:t>Write five more responses, one response per note.</a:t>
            </a:r>
          </a:p>
        </p:txBody>
      </p:sp>
      <p:pic>
        <p:nvPicPr>
          <p:cNvPr id="6" name="Picture 5">
            <a:extLst>
              <a:ext uri="{FF2B5EF4-FFF2-40B4-BE49-F238E27FC236}">
                <a16:creationId xmlns:a16="http://schemas.microsoft.com/office/drawing/2014/main" id="{1BD4DB9D-4516-B62D-E69A-242CF729F57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93" r="2622"/>
          <a:stretch/>
        </p:blipFill>
        <p:spPr>
          <a:xfrm>
            <a:off x="6531429" y="1714500"/>
            <a:ext cx="5351538" cy="4228138"/>
          </a:xfrm>
          <a:prstGeom prst="rect">
            <a:avLst/>
          </a:prstGeom>
          <a:noFill/>
        </p:spPr>
      </p:pic>
      <p:sp>
        <p:nvSpPr>
          <p:cNvPr id="4" name="Slide Number Placeholder 3">
            <a:extLst>
              <a:ext uri="{FF2B5EF4-FFF2-40B4-BE49-F238E27FC236}">
                <a16:creationId xmlns:a16="http://schemas.microsoft.com/office/drawing/2014/main" id="{8E2A64D2-31B1-C460-379D-3573FBF9C620}"/>
              </a:ext>
            </a:extLst>
          </p:cNvPr>
          <p:cNvSpPr>
            <a:spLocks noGrp="1"/>
          </p:cNvSpPr>
          <p:nvPr>
            <p:ph type="sldNum" sz="quarter" idx="12"/>
          </p:nvPr>
        </p:nvSpPr>
        <p:spPr>
          <a:xfrm>
            <a:off x="0" y="6349867"/>
            <a:ext cx="666427" cy="365125"/>
          </a:xfrm>
        </p:spPr>
        <p:txBody>
          <a:bodyPr wrap="none">
            <a:normAutofit/>
          </a:bodyPr>
          <a:lstStyle/>
          <a:p>
            <a:pPr>
              <a:spcAft>
                <a:spcPts val="600"/>
              </a:spcAft>
            </a:pPr>
            <a:fld id="{F3477EC8-074D-41C4-94AE-E9EA7CEEA348}" type="slidenum">
              <a:rPr lang="en-US" smtClean="0"/>
              <a:pPr>
                <a:spcAft>
                  <a:spcPts val="600"/>
                </a:spcAft>
              </a:pPr>
              <a:t>4</a:t>
            </a:fld>
            <a:endParaRPr lang="en-US"/>
          </a:p>
        </p:txBody>
      </p:sp>
    </p:spTree>
    <p:extLst>
      <p:ext uri="{BB962C8B-B14F-4D97-AF65-F5344CB8AC3E}">
        <p14:creationId xmlns:p14="http://schemas.microsoft.com/office/powerpoint/2010/main" val="143530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5128-534D-AD81-5A44-E2EF15DD13A0}"/>
              </a:ext>
            </a:extLst>
          </p:cNvPr>
          <p:cNvSpPr>
            <a:spLocks noGrp="1"/>
          </p:cNvSpPr>
          <p:nvPr>
            <p:ph type="title"/>
          </p:nvPr>
        </p:nvSpPr>
        <p:spPr/>
        <p:txBody>
          <a:bodyPr/>
          <a:lstStyle/>
          <a:p>
            <a:r>
              <a:rPr lang="en-US"/>
              <a:t>Reflect on Recent Lesson: Engagement</a:t>
            </a:r>
          </a:p>
        </p:txBody>
      </p:sp>
      <p:sp>
        <p:nvSpPr>
          <p:cNvPr id="5" name="Rectangle: Rounded Corners 1">
            <a:extLst>
              <a:ext uri="{FF2B5EF4-FFF2-40B4-BE49-F238E27FC236}">
                <a16:creationId xmlns:a16="http://schemas.microsoft.com/office/drawing/2014/main" id="{5B7F5D0B-63EB-AE95-D965-33A7FB7C8454}"/>
              </a:ext>
            </a:extLst>
          </p:cNvPr>
          <p:cNvSpPr/>
          <p:nvPr/>
        </p:nvSpPr>
        <p:spPr>
          <a:xfrm>
            <a:off x="10614606" y="442539"/>
            <a:ext cx="1268361" cy="621886"/>
          </a:xfrm>
          <a:prstGeom prst="roundRect">
            <a:avLst/>
          </a:prstGeom>
          <a:solidFill>
            <a:srgbClr val="52419B"/>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a:solidFill>
                  <a:schemeClr val="bg1"/>
                </a:solidFill>
                <a:latin typeface="Calibri" panose="020F0502020204030204" pitchFamily="34" charset="0"/>
                <a:cs typeface="Calibri" panose="020F0502020204030204" pitchFamily="34" charset="0"/>
              </a:rPr>
              <a:t>Handout</a:t>
            </a:r>
          </a:p>
        </p:txBody>
      </p:sp>
      <p:sp>
        <p:nvSpPr>
          <p:cNvPr id="6" name="Content Placeholder 5">
            <a:extLst>
              <a:ext uri="{FF2B5EF4-FFF2-40B4-BE49-F238E27FC236}">
                <a16:creationId xmlns:a16="http://schemas.microsoft.com/office/drawing/2014/main" id="{E3ED4FC7-6F7E-DC24-4844-347D6FA465FE}"/>
              </a:ext>
            </a:extLst>
          </p:cNvPr>
          <p:cNvSpPr>
            <a:spLocks noGrp="1"/>
          </p:cNvSpPr>
          <p:nvPr>
            <p:ph sz="quarter" idx="12"/>
          </p:nvPr>
        </p:nvSpPr>
        <p:spPr>
          <a:xfrm>
            <a:off x="916518" y="1599874"/>
            <a:ext cx="4008179" cy="4723139"/>
          </a:xfrm>
        </p:spPr>
        <p:txBody>
          <a:bodyPr/>
          <a:lstStyle/>
          <a:p>
            <a:r>
              <a:rPr lang="en-US"/>
              <a:t>The purpose of the task is to teach or assess:</a:t>
            </a:r>
          </a:p>
          <a:p>
            <a:pPr lvl="1">
              <a:buFont typeface="Wingdings" pitchFamily="2" charset="2"/>
              <a:buChar char="q"/>
            </a:pPr>
            <a:r>
              <a:rPr lang="en-US"/>
              <a:t>Conceptual understanding</a:t>
            </a:r>
          </a:p>
          <a:p>
            <a:pPr lvl="1">
              <a:buFont typeface="Wingdings" pitchFamily="2" charset="2"/>
              <a:buChar char="q"/>
            </a:pPr>
            <a:r>
              <a:rPr lang="en-US"/>
              <a:t>Procedural skill and fluency</a:t>
            </a:r>
          </a:p>
          <a:p>
            <a:pPr lvl="1">
              <a:buFont typeface="Wingdings" pitchFamily="2" charset="2"/>
              <a:buChar char="q"/>
            </a:pPr>
            <a:r>
              <a:rPr lang="en-US"/>
              <a:t>Application</a:t>
            </a:r>
          </a:p>
        </p:txBody>
      </p:sp>
      <p:sp>
        <p:nvSpPr>
          <p:cNvPr id="7" name="Content Placeholder 6">
            <a:extLst>
              <a:ext uri="{FF2B5EF4-FFF2-40B4-BE49-F238E27FC236}">
                <a16:creationId xmlns:a16="http://schemas.microsoft.com/office/drawing/2014/main" id="{91F7395D-CC57-4E27-9306-8AAD191C81F5}"/>
              </a:ext>
            </a:extLst>
          </p:cNvPr>
          <p:cNvSpPr>
            <a:spLocks noGrp="1"/>
          </p:cNvSpPr>
          <p:nvPr>
            <p:ph sz="quarter" idx="13"/>
          </p:nvPr>
        </p:nvSpPr>
        <p:spPr>
          <a:xfrm>
            <a:off x="916519" y="4612640"/>
            <a:ext cx="4061881" cy="1710373"/>
          </a:xfrm>
        </p:spPr>
        <p:txBody>
          <a:bodyPr/>
          <a:lstStyle/>
          <a:p>
            <a:pPr marL="0" lvl="0" indent="0" defTabSz="914400">
              <a:lnSpc>
                <a:spcPct val="100000"/>
              </a:lnSpc>
              <a:spcBef>
                <a:spcPts val="7200"/>
              </a:spcBef>
              <a:buNone/>
            </a:pPr>
            <a:r>
              <a:rPr lang="en-US" sz="1800" b="1" u="sng">
                <a:solidFill>
                  <a:srgbClr val="000000"/>
                </a:solidFill>
                <a:latin typeface="Arial"/>
                <a:ea typeface="+mn-ea"/>
                <a:cs typeface="+mn-cs"/>
              </a:rPr>
              <a:t>Rating Scale:</a:t>
            </a:r>
            <a:endParaRPr lang="en-US" sz="1800">
              <a:solidFill>
                <a:srgbClr val="000000"/>
              </a:solidFill>
              <a:latin typeface="Arial"/>
              <a:ea typeface="+mn-ea"/>
              <a:cs typeface="+mn-cs"/>
            </a:endParaRPr>
          </a:p>
          <a:p>
            <a:pPr marL="0" lvl="0" indent="0" defTabSz="914400">
              <a:lnSpc>
                <a:spcPct val="100000"/>
              </a:lnSpc>
              <a:spcBef>
                <a:spcPts val="0"/>
              </a:spcBef>
              <a:buNone/>
            </a:pPr>
            <a:r>
              <a:rPr lang="en-US" sz="1800">
                <a:solidFill>
                  <a:srgbClr val="000000"/>
                </a:solidFill>
                <a:latin typeface="Arial"/>
                <a:ea typeface="+mn-ea"/>
                <a:cs typeface="+mn-cs"/>
              </a:rPr>
              <a:t>2–Fully Meets the Characteristic</a:t>
            </a:r>
          </a:p>
          <a:p>
            <a:pPr marL="0" lvl="0" indent="0" defTabSz="914400">
              <a:lnSpc>
                <a:spcPct val="100000"/>
              </a:lnSpc>
              <a:spcBef>
                <a:spcPts val="0"/>
              </a:spcBef>
              <a:buNone/>
            </a:pPr>
            <a:r>
              <a:rPr lang="en-US" sz="1800">
                <a:solidFill>
                  <a:srgbClr val="000000"/>
                </a:solidFill>
                <a:latin typeface="Arial"/>
                <a:ea typeface="+mn-ea"/>
                <a:cs typeface="+mn-cs"/>
              </a:rPr>
              <a:t>1–Partially Meets the Characteristic</a:t>
            </a:r>
          </a:p>
          <a:p>
            <a:pPr marL="0" lvl="0" indent="0" defTabSz="914400">
              <a:lnSpc>
                <a:spcPct val="100000"/>
              </a:lnSpc>
              <a:spcBef>
                <a:spcPts val="0"/>
              </a:spcBef>
              <a:buNone/>
            </a:pPr>
            <a:r>
              <a:rPr lang="en-US" sz="1800">
                <a:solidFill>
                  <a:srgbClr val="000000"/>
                </a:solidFill>
                <a:latin typeface="Arial"/>
                <a:ea typeface="+mn-ea"/>
                <a:cs typeface="+mn-cs"/>
              </a:rPr>
              <a:t>0–Does Not Meet the Characteristic</a:t>
            </a:r>
            <a:endParaRPr lang="en-US"/>
          </a:p>
        </p:txBody>
      </p:sp>
      <p:pic>
        <p:nvPicPr>
          <p:cNvPr id="14" name="Picture 13" descr="This table highlights four mathematics tasks that are both evidence-based practices and high-leverage practices. The purpose of the task is to teach or assess conceptual understanding, procedural skill and fluency, and application. The applicable rating scale is from 0 to 2: 0 means the task does not meet the characteristic, 1 means the task partially meets the characteristic, and 2 means the task full meets the characteristic. Eight mathematics tasks are to be rated: (1) aligns to mathematical content standards I am teaching; (2) encourages my students to use representation; (3) provides my students with an opportunity for communicating their reasoning; (4) has multiple entry points; (5) allows for different strategies for finding solutions; (6) makes connections between mathematical concepts or between concepts and procedures ; (7) prompts cognitive effort; and (8) is problem-based, authentic, or interesting. Four of these tasks lead to greater student engagement: encourages my students to use representation, provides my students with an opportunity for communicating their reasoning, has multiple entry points, and allows for different strategies for finding solutions.">
            <a:extLst>
              <a:ext uri="{FF2B5EF4-FFF2-40B4-BE49-F238E27FC236}">
                <a16:creationId xmlns:a16="http://schemas.microsoft.com/office/drawing/2014/main" id="{BA0CBFCE-EB74-4166-89D4-D55C84F8FDD0}"/>
              </a:ext>
            </a:extLst>
          </p:cNvPr>
          <p:cNvPicPr>
            <a:picLocks noChangeAspect="1"/>
          </p:cNvPicPr>
          <p:nvPr/>
        </p:nvPicPr>
        <p:blipFill>
          <a:blip r:embed="rId3"/>
          <a:stretch>
            <a:fillRect/>
          </a:stretch>
        </p:blipFill>
        <p:spPr>
          <a:xfrm>
            <a:off x="5214836" y="1571995"/>
            <a:ext cx="6730567" cy="4285859"/>
          </a:xfrm>
          <a:prstGeom prst="rect">
            <a:avLst/>
          </a:prstGeom>
        </p:spPr>
      </p:pic>
      <p:sp>
        <p:nvSpPr>
          <p:cNvPr id="4" name="Slide Number Placeholder 3">
            <a:extLst>
              <a:ext uri="{FF2B5EF4-FFF2-40B4-BE49-F238E27FC236}">
                <a16:creationId xmlns:a16="http://schemas.microsoft.com/office/drawing/2014/main" id="{66A56458-7E2B-1F6C-7B0F-969840941FB1}"/>
              </a:ext>
            </a:extLst>
          </p:cNvPr>
          <p:cNvSpPr>
            <a:spLocks noGrp="1"/>
          </p:cNvSpPr>
          <p:nvPr>
            <p:ph type="sldNum" sz="quarter" idx="11"/>
          </p:nvPr>
        </p:nvSpPr>
        <p:spPr/>
        <p:txBody>
          <a:bodyPr/>
          <a:lstStyle/>
          <a:p>
            <a:pPr algn="r"/>
            <a:fld id="{F3477EC8-074D-41C4-94AE-E9EA7CEEA348}" type="slidenum">
              <a:rPr lang="en-US" smtClean="0"/>
              <a:pPr algn="r"/>
              <a:t>40</a:t>
            </a:fld>
            <a:endParaRPr lang="en-US"/>
          </a:p>
        </p:txBody>
      </p:sp>
    </p:spTree>
    <p:extLst>
      <p:ext uri="{BB962C8B-B14F-4D97-AF65-F5344CB8AC3E}">
        <p14:creationId xmlns:p14="http://schemas.microsoft.com/office/powerpoint/2010/main" val="2561376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94C1-1930-4044-96D0-9B6793D6E29C}"/>
              </a:ext>
            </a:extLst>
          </p:cNvPr>
          <p:cNvSpPr>
            <a:spLocks noGrp="1"/>
          </p:cNvSpPr>
          <p:nvPr>
            <p:ph type="title"/>
          </p:nvPr>
        </p:nvSpPr>
        <p:spPr>
          <a:xfrm>
            <a:off x="916518" y="820241"/>
            <a:ext cx="10966449" cy="553998"/>
          </a:xfrm>
        </p:spPr>
        <p:txBody>
          <a:bodyPr/>
          <a:lstStyle/>
          <a:p>
            <a:r>
              <a:rPr lang="en-US"/>
              <a:t>Encourages My Students to Use Representatives </a:t>
            </a:r>
          </a:p>
        </p:txBody>
      </p:sp>
      <p:sp>
        <p:nvSpPr>
          <p:cNvPr id="3" name="Content Placeholder 2">
            <a:extLst>
              <a:ext uri="{FF2B5EF4-FFF2-40B4-BE49-F238E27FC236}">
                <a16:creationId xmlns:a16="http://schemas.microsoft.com/office/drawing/2014/main" id="{A99486C9-0BBF-BE4D-B9DE-F32792ACFDEA}"/>
              </a:ext>
            </a:extLst>
          </p:cNvPr>
          <p:cNvSpPr>
            <a:spLocks noGrp="1"/>
          </p:cNvSpPr>
          <p:nvPr>
            <p:ph sz="quarter" idx="11"/>
          </p:nvPr>
        </p:nvSpPr>
        <p:spPr>
          <a:xfrm>
            <a:off x="916518" y="1491791"/>
            <a:ext cx="10966449" cy="4691523"/>
          </a:xfrm>
        </p:spPr>
        <p:txBody>
          <a:bodyPr>
            <a:normAutofit lnSpcReduction="10000"/>
          </a:bodyPr>
          <a:lstStyle/>
          <a:p>
            <a:r>
              <a:rPr lang="en-US" b="1"/>
              <a:t>Problem: </a:t>
            </a:r>
            <a:r>
              <a:rPr lang="en-US"/>
              <a:t>You are planning a menu for a class party. Each student will receive one drink at the party. Your teacher tells you that, for a class this size, you can expect 3 out of 5 students to prefer cola whereas 2 out of 5 will prefer lemonade. If, in fact, this guideline proves true for your class of 30 students, how many students will want cola? How many will want lemonade?</a:t>
            </a:r>
          </a:p>
          <a:p>
            <a:pPr>
              <a:spcBef>
                <a:spcPts val="1800"/>
              </a:spcBef>
            </a:pPr>
            <a:r>
              <a:rPr lang="en-US" b="1"/>
              <a:t>Reflect:</a:t>
            </a:r>
          </a:p>
          <a:p>
            <a:pPr lvl="1"/>
            <a:r>
              <a:rPr lang="en-US"/>
              <a:t>How would your students think about this problem?</a:t>
            </a:r>
          </a:p>
          <a:p>
            <a:pPr lvl="1"/>
            <a:r>
              <a:rPr lang="en-US"/>
              <a:t>Can you and your students represent a solution in more than one way? Are some solutions more powerful than others? </a:t>
            </a:r>
          </a:p>
          <a:p>
            <a:pPr marL="0" lvl="0" indent="0" defTabSz="914400">
              <a:lnSpc>
                <a:spcPct val="100000"/>
              </a:lnSpc>
              <a:spcBef>
                <a:spcPts val="1200"/>
              </a:spcBef>
              <a:buNone/>
            </a:pPr>
            <a:r>
              <a:rPr lang="en-US" sz="1200">
                <a:solidFill>
                  <a:srgbClr val="000000"/>
                </a:solidFill>
                <a:ea typeface="+mn-ea"/>
              </a:rPr>
              <a:t>(Focus in Grade 6 - </a:t>
            </a:r>
            <a:r>
              <a:rPr lang="en-US" sz="1200" err="1">
                <a:solidFill>
                  <a:srgbClr val="000000"/>
                </a:solidFill>
                <a:ea typeface="+mn-ea"/>
              </a:rPr>
              <a:t>Schielack</a:t>
            </a:r>
            <a:r>
              <a:rPr lang="en-US" sz="1200">
                <a:solidFill>
                  <a:srgbClr val="000000"/>
                </a:solidFill>
                <a:ea typeface="+mn-ea"/>
              </a:rPr>
              <a:t>, 2010)</a:t>
            </a:r>
          </a:p>
        </p:txBody>
      </p:sp>
      <p:sp>
        <p:nvSpPr>
          <p:cNvPr id="4" name="Slide Number Placeholder 3">
            <a:extLst>
              <a:ext uri="{FF2B5EF4-FFF2-40B4-BE49-F238E27FC236}">
                <a16:creationId xmlns:a16="http://schemas.microsoft.com/office/drawing/2014/main" id="{677FA53D-E022-4AB1-B418-E79293FD3BB0}"/>
              </a:ext>
            </a:extLst>
          </p:cNvPr>
          <p:cNvSpPr>
            <a:spLocks noGrp="1"/>
          </p:cNvSpPr>
          <p:nvPr>
            <p:ph type="sldNum" sz="quarter" idx="10"/>
          </p:nvPr>
        </p:nvSpPr>
        <p:spPr/>
        <p:txBody>
          <a:bodyPr/>
          <a:lstStyle/>
          <a:p>
            <a:pPr algn="r"/>
            <a:fld id="{F3477EC8-074D-41C4-94AE-E9EA7CEEA348}" type="slidenum">
              <a:rPr lang="en-US" smtClean="0"/>
              <a:pPr algn="r"/>
              <a:t>41</a:t>
            </a:fld>
            <a:endParaRPr lang="en-US"/>
          </a:p>
        </p:txBody>
      </p:sp>
    </p:spTree>
    <p:extLst>
      <p:ext uri="{BB962C8B-B14F-4D97-AF65-F5344CB8AC3E}">
        <p14:creationId xmlns:p14="http://schemas.microsoft.com/office/powerpoint/2010/main" val="3200464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E3F4-4956-C24E-BF48-409830A257D8}"/>
              </a:ext>
            </a:extLst>
          </p:cNvPr>
          <p:cNvSpPr>
            <a:spLocks noGrp="1"/>
          </p:cNvSpPr>
          <p:nvPr>
            <p:ph type="title"/>
          </p:nvPr>
        </p:nvSpPr>
        <p:spPr/>
        <p:txBody>
          <a:bodyPr/>
          <a:lstStyle/>
          <a:p>
            <a:r>
              <a:rPr lang="en-US"/>
              <a:t>Encourages My Students to Use Representatives   </a:t>
            </a:r>
          </a:p>
        </p:txBody>
      </p:sp>
      <p:pic>
        <p:nvPicPr>
          <p:cNvPr id="4" name="Picture 3" descr="An illustration of how to solve the following problem: You are planning a menu for a class party. Each student will receive one drink at the party. Your teacher tells you that, for a class this size, you can expect 3 out of 5 students to prefer cola whereas 2 out of 5 will prefer lemonade. If, in fact, this guideline proves true for your class of 30 students, how many students will want cola? How many will want lemonade? The representation is a series of circles with either a C (to represent cola) or an L (to represent lemonade). For 30 students, there are 30 circles drawn in five rows of six circles each. In each column, because three of five students are expected to want cola and two of five students are expected to want lemonade, then the representation in each column is three circles with a C and two circles with an L. That yields 18 circles with a C and 12 circles with an L. The correct answer is three fifths of the students will want cola and two fifths will want lemonade. The student who created the representation looked at the diagram and said that two thirds of the students will want cola. This student did not answer the question because two thirds would be 20 students, but the representation shows only 18 students.">
            <a:extLst>
              <a:ext uri="{FF2B5EF4-FFF2-40B4-BE49-F238E27FC236}">
                <a16:creationId xmlns:a16="http://schemas.microsoft.com/office/drawing/2014/main" id="{E91789B3-1FAE-40D4-BB06-12582D9F294F}"/>
              </a:ext>
            </a:extLst>
          </p:cNvPr>
          <p:cNvPicPr>
            <a:picLocks noChangeAspect="1"/>
          </p:cNvPicPr>
          <p:nvPr/>
        </p:nvPicPr>
        <p:blipFill>
          <a:blip r:embed="rId3"/>
          <a:stretch>
            <a:fillRect/>
          </a:stretch>
        </p:blipFill>
        <p:spPr>
          <a:xfrm>
            <a:off x="916518" y="1976994"/>
            <a:ext cx="3987130" cy="3279932"/>
          </a:xfrm>
          <a:prstGeom prst="rect">
            <a:avLst/>
          </a:prstGeom>
        </p:spPr>
      </p:pic>
      <p:sp>
        <p:nvSpPr>
          <p:cNvPr id="11" name="Content Placeholder 10">
            <a:extLst>
              <a:ext uri="{FF2B5EF4-FFF2-40B4-BE49-F238E27FC236}">
                <a16:creationId xmlns:a16="http://schemas.microsoft.com/office/drawing/2014/main" id="{DE448E07-4124-8A4A-ADFF-C229E4C30C16}"/>
              </a:ext>
            </a:extLst>
          </p:cNvPr>
          <p:cNvSpPr>
            <a:spLocks noGrp="1"/>
          </p:cNvSpPr>
          <p:nvPr>
            <p:ph sz="quarter" idx="13"/>
          </p:nvPr>
        </p:nvSpPr>
        <p:spPr>
          <a:xfrm>
            <a:off x="5640917" y="2133600"/>
            <a:ext cx="5331883" cy="4307743"/>
          </a:xfrm>
        </p:spPr>
        <p:txBody>
          <a:bodyPr/>
          <a:lstStyle/>
          <a:p>
            <a:r>
              <a:rPr lang="en-US" sz="3200"/>
              <a:t>How did this student solve?</a:t>
            </a:r>
          </a:p>
          <a:p>
            <a:r>
              <a:rPr lang="en-US" sz="3200"/>
              <a:t>How does the model show the answer?</a:t>
            </a:r>
          </a:p>
        </p:txBody>
      </p:sp>
      <p:sp>
        <p:nvSpPr>
          <p:cNvPr id="6" name="Slide Number Placeholder 5">
            <a:extLst>
              <a:ext uri="{FF2B5EF4-FFF2-40B4-BE49-F238E27FC236}">
                <a16:creationId xmlns:a16="http://schemas.microsoft.com/office/drawing/2014/main" id="{1B37DEBF-D4FE-40B3-94A8-0139E2233797}"/>
              </a:ext>
            </a:extLst>
          </p:cNvPr>
          <p:cNvSpPr>
            <a:spLocks noGrp="1"/>
          </p:cNvSpPr>
          <p:nvPr>
            <p:ph type="sldNum" sz="quarter" idx="11"/>
          </p:nvPr>
        </p:nvSpPr>
        <p:spPr/>
        <p:txBody>
          <a:bodyPr/>
          <a:lstStyle/>
          <a:p>
            <a:pPr algn="r"/>
            <a:fld id="{F3477EC8-074D-41C4-94AE-E9EA7CEEA348}" type="slidenum">
              <a:rPr lang="en-US" smtClean="0"/>
              <a:pPr algn="r"/>
              <a:t>42</a:t>
            </a:fld>
            <a:endParaRPr lang="en-US"/>
          </a:p>
        </p:txBody>
      </p:sp>
    </p:spTree>
    <p:extLst>
      <p:ext uri="{BB962C8B-B14F-4D97-AF65-F5344CB8AC3E}">
        <p14:creationId xmlns:p14="http://schemas.microsoft.com/office/powerpoint/2010/main" val="1742972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D9E4-90FE-7645-8AD2-8987B9990D64}"/>
              </a:ext>
            </a:extLst>
          </p:cNvPr>
          <p:cNvSpPr>
            <a:spLocks noGrp="1"/>
          </p:cNvSpPr>
          <p:nvPr>
            <p:ph type="title"/>
          </p:nvPr>
        </p:nvSpPr>
        <p:spPr/>
        <p:txBody>
          <a:bodyPr/>
          <a:lstStyle/>
          <a:p>
            <a:r>
              <a:rPr lang="en-US"/>
              <a:t>Encourages My Students to Use Representatives</a:t>
            </a:r>
          </a:p>
        </p:txBody>
      </p:sp>
      <p:pic>
        <p:nvPicPr>
          <p:cNvPr id="4" name="Picture 3" descr="A student uses mathematical ratios to solve the following problem: You are planning a menu for a class party. Each student will receive one drink at the party. Your teacher tells you that, for a class this size, you can expect 3 out of 5 students to prefer cola whereas 2 out of 5 will prefer lemonade. If, in fact, this guideline proves true for your class of 30 students, how many students will want cola? How many will want lemonade? The student calculated the equivalent of three fifths within a class of 30 and two fifths within a class of 30. The three fifths ratio yields 18 colas, and the two fifths ratio yields 12 lemonades. Because 18 plus 12 equals 30, the student said the ratios were correct.">
            <a:extLst>
              <a:ext uri="{FF2B5EF4-FFF2-40B4-BE49-F238E27FC236}">
                <a16:creationId xmlns:a16="http://schemas.microsoft.com/office/drawing/2014/main" id="{5133B8C9-E771-4B27-8D24-0CA8D9DB6525}"/>
              </a:ext>
            </a:extLst>
          </p:cNvPr>
          <p:cNvPicPr>
            <a:picLocks noChangeAspect="1"/>
          </p:cNvPicPr>
          <p:nvPr/>
        </p:nvPicPr>
        <p:blipFill>
          <a:blip r:embed="rId3"/>
          <a:stretch>
            <a:fillRect/>
          </a:stretch>
        </p:blipFill>
        <p:spPr>
          <a:xfrm>
            <a:off x="681541" y="1661730"/>
            <a:ext cx="5174354" cy="4599425"/>
          </a:xfrm>
          <a:prstGeom prst="rect">
            <a:avLst/>
          </a:prstGeom>
        </p:spPr>
      </p:pic>
      <p:sp>
        <p:nvSpPr>
          <p:cNvPr id="18" name="Content Placeholder 17">
            <a:extLst>
              <a:ext uri="{FF2B5EF4-FFF2-40B4-BE49-F238E27FC236}">
                <a16:creationId xmlns:a16="http://schemas.microsoft.com/office/drawing/2014/main" id="{93E38016-862D-420C-AA72-7D818EA28623}"/>
              </a:ext>
            </a:extLst>
          </p:cNvPr>
          <p:cNvSpPr>
            <a:spLocks noGrp="1"/>
          </p:cNvSpPr>
          <p:nvPr>
            <p:ph sz="quarter" idx="13"/>
          </p:nvPr>
        </p:nvSpPr>
        <p:spPr/>
        <p:txBody>
          <a:bodyPr/>
          <a:lstStyle/>
          <a:p>
            <a:pPr>
              <a:lnSpc>
                <a:spcPct val="114000"/>
              </a:lnSpc>
              <a:spcBef>
                <a:spcPts val="1800"/>
              </a:spcBef>
              <a:buClr>
                <a:schemeClr val="tx1"/>
              </a:buClr>
            </a:pPr>
            <a:r>
              <a:rPr lang="en-US" sz="2800"/>
              <a:t>How did the student solve?</a:t>
            </a:r>
          </a:p>
          <a:p>
            <a:pPr>
              <a:lnSpc>
                <a:spcPct val="114000"/>
              </a:lnSpc>
              <a:spcBef>
                <a:spcPts val="1800"/>
              </a:spcBef>
              <a:buClr>
                <a:schemeClr val="tx1"/>
              </a:buClr>
            </a:pPr>
            <a:r>
              <a:rPr lang="en-US" sz="2800"/>
              <a:t>How does the model show the answer?</a:t>
            </a:r>
          </a:p>
          <a:p>
            <a:pPr>
              <a:lnSpc>
                <a:spcPct val="114000"/>
              </a:lnSpc>
              <a:spcBef>
                <a:spcPts val="1800"/>
              </a:spcBef>
              <a:buClr>
                <a:schemeClr val="tx1"/>
              </a:buClr>
            </a:pPr>
            <a:r>
              <a:rPr lang="en-US" sz="2800"/>
              <a:t>Is this student’s answer more sophisticated than the previous student’s answer? </a:t>
            </a:r>
            <a:br>
              <a:rPr lang="en-US" sz="2800"/>
            </a:br>
            <a:r>
              <a:rPr lang="en-US" sz="2800"/>
              <a:t>Why or why not?</a:t>
            </a:r>
            <a:endParaRPr lang="en-US"/>
          </a:p>
        </p:txBody>
      </p:sp>
      <p:sp>
        <p:nvSpPr>
          <p:cNvPr id="19" name="Slide Number Placeholder 18">
            <a:extLst>
              <a:ext uri="{FF2B5EF4-FFF2-40B4-BE49-F238E27FC236}">
                <a16:creationId xmlns:a16="http://schemas.microsoft.com/office/drawing/2014/main" id="{01D21065-E4B2-4EBB-BB4B-FCFA0A7BCC8B}"/>
              </a:ext>
            </a:extLst>
          </p:cNvPr>
          <p:cNvSpPr>
            <a:spLocks noGrp="1"/>
          </p:cNvSpPr>
          <p:nvPr>
            <p:ph type="sldNum" sz="quarter" idx="11"/>
          </p:nvPr>
        </p:nvSpPr>
        <p:spPr/>
        <p:txBody>
          <a:bodyPr/>
          <a:lstStyle/>
          <a:p>
            <a:pPr algn="r"/>
            <a:fld id="{F3477EC8-074D-41C4-94AE-E9EA7CEEA348}" type="slidenum">
              <a:rPr lang="en-US" smtClean="0"/>
              <a:pPr algn="r"/>
              <a:t>43</a:t>
            </a:fld>
            <a:endParaRPr lang="en-US"/>
          </a:p>
        </p:txBody>
      </p:sp>
    </p:spTree>
    <p:extLst>
      <p:ext uri="{BB962C8B-B14F-4D97-AF65-F5344CB8AC3E}">
        <p14:creationId xmlns:p14="http://schemas.microsoft.com/office/powerpoint/2010/main" val="3539938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71C0-2722-CF4A-B5DE-97B927DE85A0}"/>
              </a:ext>
            </a:extLst>
          </p:cNvPr>
          <p:cNvSpPr>
            <a:spLocks noGrp="1"/>
          </p:cNvSpPr>
          <p:nvPr>
            <p:ph type="title"/>
          </p:nvPr>
        </p:nvSpPr>
        <p:spPr>
          <a:xfrm>
            <a:off x="916518" y="266980"/>
            <a:ext cx="10966449" cy="1107996"/>
          </a:xfrm>
        </p:spPr>
        <p:txBody>
          <a:bodyPr/>
          <a:lstStyle/>
          <a:p>
            <a:r>
              <a:rPr lang="en-US"/>
              <a:t>Opportunities for Students to Communicate </a:t>
            </a:r>
            <a:br>
              <a:rPr lang="en-US"/>
            </a:br>
            <a:r>
              <a:rPr lang="en-US"/>
              <a:t>Their Reasoning </a:t>
            </a:r>
          </a:p>
        </p:txBody>
      </p:sp>
      <p:sp>
        <p:nvSpPr>
          <p:cNvPr id="3" name="Content Placeholder 2">
            <a:extLst>
              <a:ext uri="{FF2B5EF4-FFF2-40B4-BE49-F238E27FC236}">
                <a16:creationId xmlns:a16="http://schemas.microsoft.com/office/drawing/2014/main" id="{03A4028D-39A7-7643-ACBD-CF308B22D9CD}"/>
              </a:ext>
            </a:extLst>
          </p:cNvPr>
          <p:cNvSpPr>
            <a:spLocks noGrp="1"/>
          </p:cNvSpPr>
          <p:nvPr>
            <p:ph idx="1"/>
          </p:nvPr>
        </p:nvSpPr>
        <p:spPr>
          <a:xfrm>
            <a:off x="916702" y="1633253"/>
            <a:ext cx="10966265" cy="4172461"/>
          </a:xfrm>
        </p:spPr>
        <p:txBody>
          <a:bodyPr>
            <a:normAutofit fontScale="62500" lnSpcReduction="20000"/>
          </a:bodyPr>
          <a:lstStyle/>
          <a:p>
            <a:r>
              <a:rPr lang="en-US" sz="3100"/>
              <a:t>Students need practice of the actual problems, but they also need practice in communicating about mathematics.</a:t>
            </a:r>
          </a:p>
          <a:p>
            <a:r>
              <a:rPr lang="en-US" sz="3100"/>
              <a:t>Help students to do the following:</a:t>
            </a:r>
          </a:p>
          <a:p>
            <a:pPr lvl="1"/>
            <a:r>
              <a:rPr lang="en-US" sz="2600"/>
              <a:t>Work together to make sense of mathematics</a:t>
            </a:r>
          </a:p>
          <a:p>
            <a:pPr lvl="1"/>
            <a:r>
              <a:rPr lang="en-US" sz="2600"/>
              <a:t>Rely more on themselves to determine whether something is mathematically correct</a:t>
            </a:r>
          </a:p>
          <a:p>
            <a:pPr lvl="1"/>
            <a:r>
              <a:rPr lang="en-US" sz="2600"/>
              <a:t>Learn to reason mathematically</a:t>
            </a:r>
          </a:p>
          <a:p>
            <a:pPr lvl="1"/>
            <a:r>
              <a:rPr lang="en-US" sz="2600"/>
              <a:t>Evaluate their own processes and engage in productive peer interaction</a:t>
            </a:r>
          </a:p>
          <a:p>
            <a:pPr lvl="1"/>
            <a:r>
              <a:rPr lang="en-US" sz="2600"/>
              <a:t>Comprehend problems </a:t>
            </a:r>
          </a:p>
          <a:p>
            <a:pPr lvl="1"/>
            <a:r>
              <a:rPr lang="en-US" sz="2600"/>
              <a:t>Learn to conjecture, invent, and solve problems</a:t>
            </a:r>
          </a:p>
          <a:p>
            <a:pPr lvl="1"/>
            <a:r>
              <a:rPr lang="en-US" sz="2600"/>
              <a:t>Learn to connect mathematics, its ideas and its application</a:t>
            </a:r>
          </a:p>
          <a:p>
            <a:pPr lvl="1"/>
            <a:r>
              <a:rPr lang="en-US" sz="2600"/>
              <a:t>Persevere</a:t>
            </a:r>
          </a:p>
          <a:p>
            <a:pPr lvl="1"/>
            <a:r>
              <a:rPr lang="en-US" sz="2600"/>
              <a:t>Focus on the mathematics from activities </a:t>
            </a:r>
            <a:endParaRPr lang="en-US"/>
          </a:p>
        </p:txBody>
      </p:sp>
      <p:sp>
        <p:nvSpPr>
          <p:cNvPr id="4" name="Slide Number Placeholder 3">
            <a:extLst>
              <a:ext uri="{FF2B5EF4-FFF2-40B4-BE49-F238E27FC236}">
                <a16:creationId xmlns:a16="http://schemas.microsoft.com/office/drawing/2014/main" id="{17B3AFE2-5A47-4E4F-A2EF-CA982B5180B0}"/>
              </a:ext>
            </a:extLst>
          </p:cNvPr>
          <p:cNvSpPr>
            <a:spLocks noGrp="1"/>
          </p:cNvSpPr>
          <p:nvPr>
            <p:ph type="sldNum" sz="quarter" idx="10"/>
          </p:nvPr>
        </p:nvSpPr>
        <p:spPr/>
        <p:txBody>
          <a:bodyPr/>
          <a:lstStyle/>
          <a:p>
            <a:pPr algn="r"/>
            <a:fld id="{F3477EC8-074D-41C4-94AE-E9EA7CEEA348}" type="slidenum">
              <a:rPr lang="en-US" smtClean="0"/>
              <a:pPr algn="r"/>
              <a:t>44</a:t>
            </a:fld>
            <a:endParaRPr lang="en-US"/>
          </a:p>
        </p:txBody>
      </p:sp>
    </p:spTree>
    <p:extLst>
      <p:ext uri="{BB962C8B-B14F-4D97-AF65-F5344CB8AC3E}">
        <p14:creationId xmlns:p14="http://schemas.microsoft.com/office/powerpoint/2010/main" val="1417139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8E6C-A167-B24E-B3A3-ECD2D6830EA8}"/>
              </a:ext>
            </a:extLst>
          </p:cNvPr>
          <p:cNvSpPr>
            <a:spLocks noGrp="1"/>
          </p:cNvSpPr>
          <p:nvPr>
            <p:ph type="title"/>
          </p:nvPr>
        </p:nvSpPr>
        <p:spPr>
          <a:xfrm>
            <a:off x="916518" y="266980"/>
            <a:ext cx="10966449" cy="1107996"/>
          </a:xfrm>
        </p:spPr>
        <p:txBody>
          <a:bodyPr/>
          <a:lstStyle/>
          <a:p>
            <a:r>
              <a:rPr lang="en-US"/>
              <a:t>Opportunities for Students to Communicate </a:t>
            </a:r>
            <a:br>
              <a:rPr lang="en-US"/>
            </a:br>
            <a:r>
              <a:rPr lang="en-US"/>
              <a:t>Their Reasoning</a:t>
            </a:r>
          </a:p>
        </p:txBody>
      </p:sp>
      <p:sp>
        <p:nvSpPr>
          <p:cNvPr id="6" name="Content Placeholder 5">
            <a:extLst>
              <a:ext uri="{FF2B5EF4-FFF2-40B4-BE49-F238E27FC236}">
                <a16:creationId xmlns:a16="http://schemas.microsoft.com/office/drawing/2014/main" id="{F5EFDA2B-6FC1-DA48-85D3-123485E7A12C}"/>
              </a:ext>
            </a:extLst>
          </p:cNvPr>
          <p:cNvSpPr>
            <a:spLocks noGrp="1"/>
          </p:cNvSpPr>
          <p:nvPr>
            <p:ph idx="1"/>
          </p:nvPr>
        </p:nvSpPr>
        <p:spPr/>
        <p:txBody>
          <a:bodyPr/>
          <a:lstStyle/>
          <a:p>
            <a:r>
              <a:rPr lang="en-US" b="1"/>
              <a:t>Problem: </a:t>
            </a:r>
            <a:r>
              <a:rPr lang="en-US"/>
              <a:t>If the cost of trading cards is two packs for $6, how much will it cost to buy 10 packages? </a:t>
            </a:r>
          </a:p>
          <a:p>
            <a:r>
              <a:rPr lang="en-US"/>
              <a:t>Write out a script of a conversation between teacher and student. Include higher level questions, as applicable. For example:</a:t>
            </a:r>
          </a:p>
          <a:p>
            <a:pPr lvl="1"/>
            <a:r>
              <a:rPr lang="en-US"/>
              <a:t>Teacher: I was walking around and saw a few different ways that students solved . . .</a:t>
            </a:r>
          </a:p>
        </p:txBody>
      </p:sp>
      <p:sp>
        <p:nvSpPr>
          <p:cNvPr id="3" name="Slide Number Placeholder 2">
            <a:extLst>
              <a:ext uri="{FF2B5EF4-FFF2-40B4-BE49-F238E27FC236}">
                <a16:creationId xmlns:a16="http://schemas.microsoft.com/office/drawing/2014/main" id="{BDD71421-6444-47FE-ADAB-A31BCD580FC0}"/>
              </a:ext>
            </a:extLst>
          </p:cNvPr>
          <p:cNvSpPr>
            <a:spLocks noGrp="1"/>
          </p:cNvSpPr>
          <p:nvPr>
            <p:ph type="sldNum" sz="quarter" idx="10"/>
          </p:nvPr>
        </p:nvSpPr>
        <p:spPr/>
        <p:txBody>
          <a:bodyPr/>
          <a:lstStyle/>
          <a:p>
            <a:pPr algn="r"/>
            <a:fld id="{F3477EC8-074D-41C4-94AE-E9EA7CEEA348}" type="slidenum">
              <a:rPr lang="en-US" smtClean="0"/>
              <a:pPr algn="r"/>
              <a:t>45</a:t>
            </a:fld>
            <a:endParaRPr lang="en-US"/>
          </a:p>
        </p:txBody>
      </p:sp>
    </p:spTree>
    <p:extLst>
      <p:ext uri="{BB962C8B-B14F-4D97-AF65-F5344CB8AC3E}">
        <p14:creationId xmlns:p14="http://schemas.microsoft.com/office/powerpoint/2010/main" val="3841280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C1C7-5F1F-D24D-8DB2-A03F3F45758F}"/>
              </a:ext>
            </a:extLst>
          </p:cNvPr>
          <p:cNvSpPr>
            <a:spLocks noGrp="1"/>
          </p:cNvSpPr>
          <p:nvPr>
            <p:ph type="title"/>
          </p:nvPr>
        </p:nvSpPr>
        <p:spPr/>
        <p:txBody>
          <a:bodyPr/>
          <a:lstStyle/>
          <a:p>
            <a:r>
              <a:rPr lang="en-US"/>
              <a:t>Allow for Different Strategies for Finding Solutions</a:t>
            </a:r>
          </a:p>
        </p:txBody>
      </p:sp>
      <p:sp>
        <p:nvSpPr>
          <p:cNvPr id="3" name="Content Placeholder 2">
            <a:extLst>
              <a:ext uri="{FF2B5EF4-FFF2-40B4-BE49-F238E27FC236}">
                <a16:creationId xmlns:a16="http://schemas.microsoft.com/office/drawing/2014/main" id="{1587206C-87DC-3247-B985-8C9FA153870A}"/>
              </a:ext>
            </a:extLst>
          </p:cNvPr>
          <p:cNvSpPr>
            <a:spLocks noGrp="1"/>
          </p:cNvSpPr>
          <p:nvPr>
            <p:ph sz="quarter" idx="12"/>
          </p:nvPr>
        </p:nvSpPr>
        <p:spPr>
          <a:xfrm>
            <a:off x="916517" y="1599875"/>
            <a:ext cx="10853843" cy="1382086"/>
          </a:xfrm>
        </p:spPr>
        <p:txBody>
          <a:bodyPr>
            <a:normAutofit/>
          </a:bodyPr>
          <a:lstStyle/>
          <a:p>
            <a:pPr marL="0" indent="0">
              <a:buNone/>
            </a:pPr>
            <a:r>
              <a:rPr lang="en-US" sz="2400" b="1"/>
              <a:t>Problem: </a:t>
            </a:r>
            <a:r>
              <a:rPr lang="en-US" sz="2400"/>
              <a:t>Tell if the </a:t>
            </a:r>
            <a:r>
              <a:rPr lang="en-US" sz="2400" b="1"/>
              <a:t>DIFFERENCE</a:t>
            </a:r>
            <a:r>
              <a:rPr lang="en-US" sz="2400"/>
              <a:t> of each problem will be more than ½ or less than ½.</a:t>
            </a:r>
          </a:p>
        </p:txBody>
      </p:sp>
      <p:pic>
        <p:nvPicPr>
          <p:cNvPr id="5" name="Picture 4" descr="Four subtraction problems: nine eighths minus one sixth; three fourths minus six twelfths; nine tenths minus one fifth; six tenths minus eight sixteenths.">
            <a:extLst>
              <a:ext uri="{FF2B5EF4-FFF2-40B4-BE49-F238E27FC236}">
                <a16:creationId xmlns:a16="http://schemas.microsoft.com/office/drawing/2014/main" id="{04808135-96DC-471C-A92F-AB3B7792BEAB}"/>
              </a:ext>
            </a:extLst>
          </p:cNvPr>
          <p:cNvPicPr>
            <a:picLocks noChangeAspect="1"/>
          </p:cNvPicPr>
          <p:nvPr/>
        </p:nvPicPr>
        <p:blipFill>
          <a:blip r:embed="rId3"/>
          <a:stretch>
            <a:fillRect/>
          </a:stretch>
        </p:blipFill>
        <p:spPr>
          <a:xfrm>
            <a:off x="1505267" y="2116772"/>
            <a:ext cx="4773613" cy="711181"/>
          </a:xfrm>
          <a:prstGeom prst="rect">
            <a:avLst/>
          </a:prstGeom>
        </p:spPr>
      </p:pic>
      <p:sp>
        <p:nvSpPr>
          <p:cNvPr id="7" name="Content Placeholder 6">
            <a:extLst>
              <a:ext uri="{FF2B5EF4-FFF2-40B4-BE49-F238E27FC236}">
                <a16:creationId xmlns:a16="http://schemas.microsoft.com/office/drawing/2014/main" id="{ECF6AD47-54E1-4B1E-85A7-D71572C94DC7}"/>
              </a:ext>
            </a:extLst>
          </p:cNvPr>
          <p:cNvSpPr>
            <a:spLocks noGrp="1"/>
          </p:cNvSpPr>
          <p:nvPr>
            <p:ph sz="quarter" idx="13"/>
          </p:nvPr>
        </p:nvSpPr>
        <p:spPr>
          <a:xfrm>
            <a:off x="916517" y="2827954"/>
            <a:ext cx="10966451" cy="3495060"/>
          </a:xfrm>
        </p:spPr>
        <p:txBody>
          <a:bodyPr/>
          <a:lstStyle/>
          <a:p>
            <a:pPr marL="0" indent="0">
              <a:spcBef>
                <a:spcPts val="1800"/>
              </a:spcBef>
              <a:buNone/>
            </a:pPr>
            <a:r>
              <a:rPr lang="en-US" sz="2400"/>
              <a:t>Choose one problem from above. Explain how you know the difference is more than ½ or less than ½. </a:t>
            </a:r>
          </a:p>
          <a:p>
            <a:r>
              <a:rPr lang="en-US" sz="2400"/>
              <a:t>First, consider the task. What prerequisite skills are needed to solve? </a:t>
            </a:r>
          </a:p>
          <a:p>
            <a:r>
              <a:rPr lang="en-US" sz="2400"/>
              <a:t>Second, anticipate the student responses. What will some of the students do to solve? </a:t>
            </a:r>
          </a:p>
          <a:p>
            <a:pPr lvl="1"/>
            <a:r>
              <a:rPr lang="en-US" sz="2000"/>
              <a:t>How does this task compare to other tasks students have completed?</a:t>
            </a:r>
          </a:p>
        </p:txBody>
      </p:sp>
      <p:sp>
        <p:nvSpPr>
          <p:cNvPr id="8" name="Slide Number Placeholder 7">
            <a:extLst>
              <a:ext uri="{FF2B5EF4-FFF2-40B4-BE49-F238E27FC236}">
                <a16:creationId xmlns:a16="http://schemas.microsoft.com/office/drawing/2014/main" id="{BD5A5C95-F654-4583-86DD-9BEAE45153D5}"/>
              </a:ext>
            </a:extLst>
          </p:cNvPr>
          <p:cNvSpPr>
            <a:spLocks noGrp="1"/>
          </p:cNvSpPr>
          <p:nvPr>
            <p:ph type="sldNum" sz="quarter" idx="11"/>
          </p:nvPr>
        </p:nvSpPr>
        <p:spPr/>
        <p:txBody>
          <a:bodyPr/>
          <a:lstStyle/>
          <a:p>
            <a:pPr algn="r"/>
            <a:fld id="{F3477EC8-074D-41C4-94AE-E9EA7CEEA348}" type="slidenum">
              <a:rPr lang="en-US" smtClean="0"/>
              <a:pPr algn="r"/>
              <a:t>46</a:t>
            </a:fld>
            <a:endParaRPr lang="en-US"/>
          </a:p>
        </p:txBody>
      </p:sp>
    </p:spTree>
    <p:extLst>
      <p:ext uri="{BB962C8B-B14F-4D97-AF65-F5344CB8AC3E}">
        <p14:creationId xmlns:p14="http://schemas.microsoft.com/office/powerpoint/2010/main" val="601932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E0811-76EF-4D4E-A2C6-FAB300715BB5}"/>
              </a:ext>
            </a:extLst>
          </p:cNvPr>
          <p:cNvSpPr>
            <a:spLocks noGrp="1"/>
          </p:cNvSpPr>
          <p:nvPr>
            <p:ph type="title"/>
          </p:nvPr>
        </p:nvSpPr>
        <p:spPr>
          <a:xfrm>
            <a:off x="916518" y="463138"/>
            <a:ext cx="10966449" cy="911838"/>
          </a:xfrm>
        </p:spPr>
        <p:txBody>
          <a:bodyPr wrap="square" anchor="b">
            <a:normAutofit/>
          </a:bodyPr>
          <a:lstStyle/>
          <a:p>
            <a:r>
              <a:rPr lang="en-US"/>
              <a:t>Different Strategies and Multiple Entry Points: Example 1</a:t>
            </a:r>
          </a:p>
        </p:txBody>
      </p:sp>
      <p:sp>
        <p:nvSpPr>
          <p:cNvPr id="11" name="Content Placeholder 10">
            <a:extLst>
              <a:ext uri="{FF2B5EF4-FFF2-40B4-BE49-F238E27FC236}">
                <a16:creationId xmlns:a16="http://schemas.microsoft.com/office/drawing/2014/main" id="{08B191C0-54A8-1B4F-AD60-D0693B1E9BEE}"/>
              </a:ext>
            </a:extLst>
          </p:cNvPr>
          <p:cNvSpPr>
            <a:spLocks noGrp="1"/>
          </p:cNvSpPr>
          <p:nvPr>
            <p:ph sz="half" idx="1"/>
          </p:nvPr>
        </p:nvSpPr>
        <p:spPr>
          <a:xfrm>
            <a:off x="916518" y="1603169"/>
            <a:ext cx="5103282" cy="4647160"/>
          </a:xfrm>
        </p:spPr>
        <p:txBody>
          <a:bodyPr wrap="square" anchor="t">
            <a:normAutofit/>
          </a:bodyPr>
          <a:lstStyle/>
          <a:p>
            <a:pPr>
              <a:lnSpc>
                <a:spcPct val="115000"/>
              </a:lnSpc>
            </a:pPr>
            <a:r>
              <a:rPr lang="en-US" sz="2400"/>
              <a:t>Are the student’s answers correct? </a:t>
            </a:r>
          </a:p>
          <a:p>
            <a:pPr>
              <a:lnSpc>
                <a:spcPct val="115000"/>
              </a:lnSpc>
            </a:pPr>
            <a:r>
              <a:rPr lang="en-US" sz="2400"/>
              <a:t>What about the other comparisons?</a:t>
            </a:r>
          </a:p>
          <a:p>
            <a:pPr>
              <a:lnSpc>
                <a:spcPct val="115000"/>
              </a:lnSpc>
            </a:pPr>
            <a:r>
              <a:rPr lang="en-US" sz="2400"/>
              <a:t>How would you describe this student’s understanding of difference? Student understanding of benchmark fractions?</a:t>
            </a:r>
          </a:p>
          <a:p>
            <a:pPr>
              <a:lnSpc>
                <a:spcPct val="115000"/>
              </a:lnSpc>
            </a:pPr>
            <a:r>
              <a:rPr lang="en-US" sz="2400"/>
              <a:t>Does this work uncover any misconceptions? </a:t>
            </a:r>
          </a:p>
          <a:p>
            <a:pPr>
              <a:lnSpc>
                <a:spcPct val="115000"/>
              </a:lnSpc>
            </a:pPr>
            <a:r>
              <a:rPr lang="en-US" sz="2400"/>
              <a:t>How would you proceed? How could you bring in representations to help? </a:t>
            </a:r>
          </a:p>
        </p:txBody>
      </p:sp>
      <p:pic>
        <p:nvPicPr>
          <p:cNvPr id="7" name="Content Placeholder 6" descr="This table and image is one student’s method of estimating whether the answers for four subtraction problems are more than one half or less than one half. The equations and student answers are as follows: nine eighths minus one sixth (more than one half); three fourths minus six twelfths (more than one half); nine tenths minus one fifth (less than one half); six tenths minus eight sixteenths (more than one half). The student wrote out work for three fourths minus six twelfths, saying that the “difference between three fourths and six twelfths is that six twelfths is greater than three fourths  because you can’t add it.”">
            <a:extLst>
              <a:ext uri="{FF2B5EF4-FFF2-40B4-BE49-F238E27FC236}">
                <a16:creationId xmlns:a16="http://schemas.microsoft.com/office/drawing/2014/main" id="{1C18EB2D-4466-A283-E26F-05311DB295A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27378" y="1603169"/>
            <a:ext cx="4200408" cy="4456668"/>
          </a:xfrm>
          <a:noFill/>
        </p:spPr>
      </p:pic>
      <p:sp>
        <p:nvSpPr>
          <p:cNvPr id="4" name="Slide Number Placeholder 3">
            <a:extLst>
              <a:ext uri="{FF2B5EF4-FFF2-40B4-BE49-F238E27FC236}">
                <a16:creationId xmlns:a16="http://schemas.microsoft.com/office/drawing/2014/main" id="{951792E1-854A-D74F-899A-5351CF0EF96A}"/>
              </a:ext>
            </a:extLst>
          </p:cNvPr>
          <p:cNvSpPr>
            <a:spLocks noGrp="1"/>
          </p:cNvSpPr>
          <p:nvPr>
            <p:ph type="sldNum" sz="quarter" idx="12"/>
          </p:nvPr>
        </p:nvSpPr>
        <p:spPr>
          <a:xfrm>
            <a:off x="0" y="6349867"/>
            <a:ext cx="666427" cy="365125"/>
          </a:xfrm>
        </p:spPr>
        <p:txBody>
          <a:bodyPr wrap="none">
            <a:normAutofit/>
          </a:bodyPr>
          <a:lstStyle/>
          <a:p>
            <a:pPr>
              <a:spcAft>
                <a:spcPts val="600"/>
              </a:spcAft>
            </a:pPr>
            <a:fld id="{F3477EC8-074D-41C4-94AE-E9EA7CEEA348}" type="slidenum">
              <a:rPr lang="en-US" smtClean="0"/>
              <a:pPr>
                <a:spcAft>
                  <a:spcPts val="600"/>
                </a:spcAft>
              </a:pPr>
              <a:t>47</a:t>
            </a:fld>
            <a:endParaRPr lang="en-US"/>
          </a:p>
        </p:txBody>
      </p:sp>
    </p:spTree>
    <p:extLst>
      <p:ext uri="{BB962C8B-B14F-4D97-AF65-F5344CB8AC3E}">
        <p14:creationId xmlns:p14="http://schemas.microsoft.com/office/powerpoint/2010/main" val="2542171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4A89-4EAB-DF4B-8537-7B145E8D79C2}"/>
              </a:ext>
            </a:extLst>
          </p:cNvPr>
          <p:cNvSpPr>
            <a:spLocks noGrp="1"/>
          </p:cNvSpPr>
          <p:nvPr>
            <p:ph type="title"/>
          </p:nvPr>
        </p:nvSpPr>
        <p:spPr/>
        <p:txBody>
          <a:bodyPr/>
          <a:lstStyle/>
          <a:p>
            <a:r>
              <a:rPr lang="en-US"/>
              <a:t>Different Strategies and Multiple Entry Points: Example 2</a:t>
            </a:r>
          </a:p>
        </p:txBody>
      </p:sp>
      <p:pic>
        <p:nvPicPr>
          <p:cNvPr id="9" name="Content Placeholder 8" descr="This table and image is a student’s method of estimating whether the answers for four subtraction problems are more than one half or less than one half. The equations and student answers are as follows: nine eighths minus one sixth (more than one half); three fourths minus six twelfths (less than one half); nine tenths minus one fifth (more than one half); six tenths minus eight sixteenths (less than one half). The student wrote out work for six tenths minus eight sixteenths, saying “I know six tenths minus eight sixteenths is less [than one half] because six tenths is greater than one half and eight sixteenths equals one half, so the difference is less.”">
            <a:extLst>
              <a:ext uri="{FF2B5EF4-FFF2-40B4-BE49-F238E27FC236}">
                <a16:creationId xmlns:a16="http://schemas.microsoft.com/office/drawing/2014/main" id="{FC3F57AD-B79E-F665-EF5F-3EFE166CE067}"/>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036241" y="1600200"/>
            <a:ext cx="4425156" cy="4722813"/>
          </a:xfrm>
        </p:spPr>
      </p:pic>
      <p:sp>
        <p:nvSpPr>
          <p:cNvPr id="4" name="Content Placeholder 3">
            <a:extLst>
              <a:ext uri="{FF2B5EF4-FFF2-40B4-BE49-F238E27FC236}">
                <a16:creationId xmlns:a16="http://schemas.microsoft.com/office/drawing/2014/main" id="{7BD78A9A-85E8-3F4C-A2A9-500AD7B550B9}"/>
              </a:ext>
            </a:extLst>
          </p:cNvPr>
          <p:cNvSpPr>
            <a:spLocks noGrp="1"/>
          </p:cNvSpPr>
          <p:nvPr>
            <p:ph sz="quarter" idx="13"/>
          </p:nvPr>
        </p:nvSpPr>
        <p:spPr>
          <a:xfrm>
            <a:off x="6223001" y="1599874"/>
            <a:ext cx="5659968" cy="4723139"/>
          </a:xfrm>
        </p:spPr>
        <p:txBody>
          <a:bodyPr/>
          <a:lstStyle/>
          <a:p>
            <a:r>
              <a:rPr lang="en-US" sz="2400"/>
              <a:t>Are the student’s answers correct? </a:t>
            </a:r>
          </a:p>
          <a:p>
            <a:r>
              <a:rPr lang="en-US" sz="2400"/>
              <a:t>What about the other comparisons?</a:t>
            </a:r>
          </a:p>
          <a:p>
            <a:r>
              <a:rPr lang="en-US" sz="2400"/>
              <a:t>How would you describe this student’s understanding of difference? Benchmark fractions?</a:t>
            </a:r>
          </a:p>
          <a:p>
            <a:r>
              <a:rPr lang="en-US" sz="2400"/>
              <a:t>Does this work uncover any misconceptions? </a:t>
            </a:r>
          </a:p>
          <a:p>
            <a:r>
              <a:rPr lang="en-US" sz="2400"/>
              <a:t>How would you proceed? How could you bring in representations to help? </a:t>
            </a:r>
          </a:p>
        </p:txBody>
      </p:sp>
      <p:sp>
        <p:nvSpPr>
          <p:cNvPr id="3" name="Slide Number Placeholder 2">
            <a:extLst>
              <a:ext uri="{FF2B5EF4-FFF2-40B4-BE49-F238E27FC236}">
                <a16:creationId xmlns:a16="http://schemas.microsoft.com/office/drawing/2014/main" id="{C485F2D8-28C8-468C-99B3-1DB985328C00}"/>
              </a:ext>
            </a:extLst>
          </p:cNvPr>
          <p:cNvSpPr>
            <a:spLocks noGrp="1"/>
          </p:cNvSpPr>
          <p:nvPr>
            <p:ph type="sldNum" sz="quarter" idx="11"/>
          </p:nvPr>
        </p:nvSpPr>
        <p:spPr/>
        <p:txBody>
          <a:bodyPr/>
          <a:lstStyle/>
          <a:p>
            <a:pPr algn="r"/>
            <a:fld id="{F3477EC8-074D-41C4-94AE-E9EA7CEEA348}" type="slidenum">
              <a:rPr lang="en-US" smtClean="0"/>
              <a:pPr algn="r"/>
              <a:t>48</a:t>
            </a:fld>
            <a:endParaRPr lang="en-US"/>
          </a:p>
        </p:txBody>
      </p:sp>
    </p:spTree>
    <p:extLst>
      <p:ext uri="{BB962C8B-B14F-4D97-AF65-F5344CB8AC3E}">
        <p14:creationId xmlns:p14="http://schemas.microsoft.com/office/powerpoint/2010/main" val="4005842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065B-0A17-B941-A9D6-172945A54C60}"/>
              </a:ext>
            </a:extLst>
          </p:cNvPr>
          <p:cNvSpPr>
            <a:spLocks noGrp="1"/>
          </p:cNvSpPr>
          <p:nvPr>
            <p:ph type="title"/>
          </p:nvPr>
        </p:nvSpPr>
        <p:spPr/>
        <p:txBody>
          <a:bodyPr/>
          <a:lstStyle/>
          <a:p>
            <a:r>
              <a:rPr lang="en-US"/>
              <a:t>Allows for Different Strategies</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DFBD6A40-661E-7446-8E07-ED528AD746C4}"/>
                  </a:ext>
                </a:extLst>
              </p:cNvPr>
              <p:cNvSpPr>
                <a:spLocks noGrp="1"/>
              </p:cNvSpPr>
              <p:nvPr>
                <p:ph idx="1"/>
              </p:nvPr>
            </p:nvSpPr>
            <p:spPr>
              <a:xfrm>
                <a:off x="916518" y="1460500"/>
                <a:ext cx="10966265" cy="4839226"/>
              </a:xfrm>
            </p:spPr>
            <p:txBody>
              <a:bodyPr/>
              <a:lstStyle/>
              <a:p>
                <a:pPr marL="0" indent="0">
                  <a:spcBef>
                    <a:spcPts val="0"/>
                  </a:spcBef>
                  <a:buNone/>
                </a:pPr>
                <a:r>
                  <a:rPr lang="en-US" b="1"/>
                  <a:t>Problem: </a:t>
                </a:r>
                <a:r>
                  <a:rPr lang="en-US"/>
                  <a:t>Henry says that he knows that the difference of 7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7</m:t>
                        </m:r>
                      </m:num>
                      <m:den>
                        <m:r>
                          <a:rPr lang="en-US" i="1">
                            <a:latin typeface="Cambria Math" panose="02040503050406030204" pitchFamily="18" charset="0"/>
                          </a:rPr>
                          <m:t>8</m:t>
                        </m:r>
                      </m:den>
                    </m:f>
                  </m:oMath>
                </a14:m>
                <a:r>
                  <a:rPr lang="en-US"/>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a:t> 2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oMath>
                </a14:m>
                <a:r>
                  <a:rPr lang="en-US"/>
                  <a:t>  is greater than 5 without subtracting on a piece of paper. How might he know this? Henry also says that he knows the difference of 16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a14:m>
                <a:r>
                  <a:rPr lang="en-US"/>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a:t> 5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6</m:t>
                        </m:r>
                      </m:den>
                    </m:f>
                  </m:oMath>
                </a14:m>
                <a:r>
                  <a:rPr lang="en-US"/>
                  <a:t> is greater than 11 without subtracting on a piece of paper. How might he know this? </a:t>
                </a:r>
              </a:p>
              <a:p>
                <a:r>
                  <a:rPr lang="en-US"/>
                  <a:t>What is the purpose of this task? </a:t>
                </a:r>
              </a:p>
              <a:p>
                <a:r>
                  <a:rPr lang="en-US"/>
                  <a:t>What are different in ways in which students might solve? </a:t>
                </a:r>
              </a:p>
              <a:p>
                <a:r>
                  <a:rPr lang="en-US"/>
                  <a:t>How can we help students discuss their solutions? </a:t>
                </a:r>
              </a:p>
            </p:txBody>
          </p:sp>
        </mc:Choice>
        <mc:Fallback>
          <p:sp>
            <p:nvSpPr>
              <p:cNvPr id="6" name="Content Placeholder 5">
                <a:extLst>
                  <a:ext uri="{FF2B5EF4-FFF2-40B4-BE49-F238E27FC236}">
                    <a16:creationId xmlns:a16="http://schemas.microsoft.com/office/drawing/2014/main" id="{DFBD6A40-661E-7446-8E07-ED528AD746C4}"/>
                  </a:ext>
                </a:extLst>
              </p:cNvPr>
              <p:cNvSpPr>
                <a:spLocks noGrp="1" noRot="1" noChangeAspect="1" noMove="1" noResize="1" noEditPoints="1" noAdjustHandles="1" noChangeArrowheads="1" noChangeShapeType="1" noTextEdit="1"/>
              </p:cNvSpPr>
              <p:nvPr>
                <p:ph idx="1"/>
              </p:nvPr>
            </p:nvSpPr>
            <p:spPr>
              <a:xfrm>
                <a:off x="916518" y="1460500"/>
                <a:ext cx="10966265" cy="4839226"/>
              </a:xfrm>
              <a:blipFill>
                <a:blip r:embed="rId3"/>
                <a:stretch>
                  <a:fillRect l="-183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BA7B9AB-2147-4FA7-AF1D-E71A8D54C7C9}"/>
              </a:ext>
            </a:extLst>
          </p:cNvPr>
          <p:cNvSpPr>
            <a:spLocks noGrp="1"/>
          </p:cNvSpPr>
          <p:nvPr>
            <p:ph type="sldNum" sz="quarter" idx="10"/>
          </p:nvPr>
        </p:nvSpPr>
        <p:spPr/>
        <p:txBody>
          <a:bodyPr/>
          <a:lstStyle/>
          <a:p>
            <a:pPr algn="r"/>
            <a:fld id="{F3477EC8-074D-41C4-94AE-E9EA7CEEA348}" type="slidenum">
              <a:rPr lang="en-US" smtClean="0"/>
              <a:pPr algn="r"/>
              <a:t>49</a:t>
            </a:fld>
            <a:endParaRPr lang="en-US"/>
          </a:p>
        </p:txBody>
      </p:sp>
    </p:spTree>
    <p:extLst>
      <p:ext uri="{BB962C8B-B14F-4D97-AF65-F5344CB8AC3E}">
        <p14:creationId xmlns:p14="http://schemas.microsoft.com/office/powerpoint/2010/main" val="277399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D418-1C5B-FC14-4871-9579D031F0C5}"/>
              </a:ext>
            </a:extLst>
          </p:cNvPr>
          <p:cNvSpPr>
            <a:spLocks noGrp="1"/>
          </p:cNvSpPr>
          <p:nvPr>
            <p:ph type="title"/>
          </p:nvPr>
        </p:nvSpPr>
        <p:spPr>
          <a:xfrm>
            <a:off x="916518" y="463138"/>
            <a:ext cx="10966449" cy="911838"/>
          </a:xfrm>
        </p:spPr>
        <p:txBody>
          <a:bodyPr wrap="square" anchor="b">
            <a:normAutofit/>
          </a:bodyPr>
          <a:lstStyle/>
          <a:p>
            <a:r>
              <a:rPr lang="en-US"/>
              <a:t>Start With the Why </a:t>
            </a:r>
            <a:r>
              <a:rPr lang="en-US">
                <a:solidFill>
                  <a:schemeClr val="bg1"/>
                </a:solidFill>
              </a:rPr>
              <a:t>(Step 3)</a:t>
            </a:r>
          </a:p>
        </p:txBody>
      </p:sp>
      <p:sp>
        <p:nvSpPr>
          <p:cNvPr id="3" name="Content Placeholder 2">
            <a:extLst>
              <a:ext uri="{FF2B5EF4-FFF2-40B4-BE49-F238E27FC236}">
                <a16:creationId xmlns:a16="http://schemas.microsoft.com/office/drawing/2014/main" id="{45C4C1D0-1753-606F-CDE9-7883C73EC647}"/>
              </a:ext>
            </a:extLst>
          </p:cNvPr>
          <p:cNvSpPr>
            <a:spLocks noGrp="1"/>
          </p:cNvSpPr>
          <p:nvPr>
            <p:ph sz="half" idx="1"/>
          </p:nvPr>
        </p:nvSpPr>
        <p:spPr>
          <a:xfrm>
            <a:off x="916518" y="1603169"/>
            <a:ext cx="5103282" cy="4746698"/>
          </a:xfrm>
        </p:spPr>
        <p:txBody>
          <a:bodyPr wrap="square" anchor="t">
            <a:normAutofit/>
          </a:bodyPr>
          <a:lstStyle/>
          <a:p>
            <a:r>
              <a:rPr lang="en-US"/>
              <a:t>Take out five more sticky notes.</a:t>
            </a:r>
          </a:p>
          <a:p>
            <a:pPr lvl="1"/>
            <a:r>
              <a:rPr lang="en-US"/>
              <a:t>Why do students struggle in math?</a:t>
            </a:r>
          </a:p>
          <a:p>
            <a:pPr lvl="1"/>
            <a:r>
              <a:rPr lang="en-US"/>
              <a:t>Write five more responses, one response per note.</a:t>
            </a:r>
          </a:p>
        </p:txBody>
      </p:sp>
      <p:pic>
        <p:nvPicPr>
          <p:cNvPr id="6" name="Picture 5">
            <a:extLst>
              <a:ext uri="{FF2B5EF4-FFF2-40B4-BE49-F238E27FC236}">
                <a16:creationId xmlns:a16="http://schemas.microsoft.com/office/drawing/2014/main" id="{1BD4DB9D-4516-B62D-E69A-242CF729F57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93" r="2622"/>
          <a:stretch/>
        </p:blipFill>
        <p:spPr>
          <a:xfrm>
            <a:off x="6531429" y="1714500"/>
            <a:ext cx="5351538" cy="4228138"/>
          </a:xfrm>
          <a:prstGeom prst="rect">
            <a:avLst/>
          </a:prstGeom>
          <a:noFill/>
        </p:spPr>
      </p:pic>
      <p:sp>
        <p:nvSpPr>
          <p:cNvPr id="4" name="Slide Number Placeholder 3">
            <a:extLst>
              <a:ext uri="{FF2B5EF4-FFF2-40B4-BE49-F238E27FC236}">
                <a16:creationId xmlns:a16="http://schemas.microsoft.com/office/drawing/2014/main" id="{8E2A64D2-31B1-C460-379D-3573FBF9C620}"/>
              </a:ext>
            </a:extLst>
          </p:cNvPr>
          <p:cNvSpPr>
            <a:spLocks noGrp="1"/>
          </p:cNvSpPr>
          <p:nvPr>
            <p:ph type="sldNum" sz="quarter" idx="12"/>
          </p:nvPr>
        </p:nvSpPr>
        <p:spPr>
          <a:xfrm>
            <a:off x="0" y="6349867"/>
            <a:ext cx="666427" cy="365125"/>
          </a:xfrm>
        </p:spPr>
        <p:txBody>
          <a:bodyPr wrap="none">
            <a:normAutofit/>
          </a:bodyPr>
          <a:lstStyle/>
          <a:p>
            <a:pPr>
              <a:spcAft>
                <a:spcPts val="600"/>
              </a:spcAft>
            </a:pPr>
            <a:fld id="{F3477EC8-074D-41C4-94AE-E9EA7CEEA348}" type="slidenum">
              <a:rPr lang="en-US" smtClean="0"/>
              <a:pPr>
                <a:spcAft>
                  <a:spcPts val="600"/>
                </a:spcAft>
              </a:pPr>
              <a:t>5</a:t>
            </a:fld>
            <a:endParaRPr lang="en-US"/>
          </a:p>
        </p:txBody>
      </p:sp>
    </p:spTree>
    <p:extLst>
      <p:ext uri="{BB962C8B-B14F-4D97-AF65-F5344CB8AC3E}">
        <p14:creationId xmlns:p14="http://schemas.microsoft.com/office/powerpoint/2010/main" val="1101847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41D7-E1BD-4F91-B96A-5222BB49DD4A}"/>
              </a:ext>
            </a:extLst>
          </p:cNvPr>
          <p:cNvSpPr>
            <a:spLocks noGrp="1"/>
          </p:cNvSpPr>
          <p:nvPr>
            <p:ph type="ctrTitle"/>
          </p:nvPr>
        </p:nvSpPr>
        <p:spPr/>
        <p:txBody>
          <a:bodyPr/>
          <a:lstStyle/>
          <a:p>
            <a:r>
              <a:rPr lang="en-US"/>
              <a:t>Four Corners</a:t>
            </a:r>
          </a:p>
        </p:txBody>
      </p:sp>
      <p:sp>
        <p:nvSpPr>
          <p:cNvPr id="5" name="Subtitle 4">
            <a:extLst>
              <a:ext uri="{FF2B5EF4-FFF2-40B4-BE49-F238E27FC236}">
                <a16:creationId xmlns:a16="http://schemas.microsoft.com/office/drawing/2014/main" id="{6C1DEB8B-30B7-A3F3-E671-18DF1EAA6155}"/>
              </a:ext>
            </a:extLst>
          </p:cNvPr>
          <p:cNvSpPr>
            <a:spLocks noGrp="1"/>
          </p:cNvSpPr>
          <p:nvPr>
            <p:ph type="subTitle" idx="1"/>
          </p:nvPr>
        </p:nvSpPr>
        <p:spPr/>
        <p:txBody>
          <a:bodyPr/>
          <a:lstStyle/>
          <a:p>
            <a:r>
              <a:rPr lang="en-US"/>
              <a:t>Practice Increasing Engagement </a:t>
            </a:r>
          </a:p>
        </p:txBody>
      </p:sp>
      <p:sp>
        <p:nvSpPr>
          <p:cNvPr id="3" name="Slide Number Placeholder 2">
            <a:extLst>
              <a:ext uri="{FF2B5EF4-FFF2-40B4-BE49-F238E27FC236}">
                <a16:creationId xmlns:a16="http://schemas.microsoft.com/office/drawing/2014/main" id="{09433E4E-BF39-4D12-9DA1-B7CDF444D83C}"/>
              </a:ext>
            </a:extLst>
          </p:cNvPr>
          <p:cNvSpPr>
            <a:spLocks noGrp="1"/>
          </p:cNvSpPr>
          <p:nvPr>
            <p:ph type="sldNum" sz="quarter" idx="4"/>
          </p:nvPr>
        </p:nvSpPr>
        <p:spPr/>
        <p:txBody>
          <a:bodyPr/>
          <a:lstStyle/>
          <a:p>
            <a:fld id="{F3477EC8-074D-41C4-94AE-E9EA7CEEA348}" type="slidenum">
              <a:rPr lang="en-US" smtClean="0"/>
              <a:pPr/>
              <a:t>50</a:t>
            </a:fld>
            <a:endParaRPr lang="en-US"/>
          </a:p>
        </p:txBody>
      </p:sp>
    </p:spTree>
    <p:extLst>
      <p:ext uri="{BB962C8B-B14F-4D97-AF65-F5344CB8AC3E}">
        <p14:creationId xmlns:p14="http://schemas.microsoft.com/office/powerpoint/2010/main" val="3043141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FACAB-246F-403D-A6C8-7808988D3022}"/>
              </a:ext>
            </a:extLst>
          </p:cNvPr>
          <p:cNvSpPr>
            <a:spLocks noGrp="1"/>
          </p:cNvSpPr>
          <p:nvPr>
            <p:ph type="title"/>
          </p:nvPr>
        </p:nvSpPr>
        <p:spPr/>
        <p:txBody>
          <a:bodyPr/>
          <a:lstStyle/>
          <a:p>
            <a:r>
              <a:rPr lang="en-US"/>
              <a:t>Increasing Engagement Through Instruction</a:t>
            </a:r>
          </a:p>
        </p:txBody>
      </p:sp>
      <p:sp>
        <p:nvSpPr>
          <p:cNvPr id="3" name="Content Placeholder 2">
            <a:extLst>
              <a:ext uri="{FF2B5EF4-FFF2-40B4-BE49-F238E27FC236}">
                <a16:creationId xmlns:a16="http://schemas.microsoft.com/office/drawing/2014/main" id="{C9FB7E72-D0CB-4ECC-9D07-7AA774454569}"/>
              </a:ext>
            </a:extLst>
          </p:cNvPr>
          <p:cNvSpPr>
            <a:spLocks noGrp="1"/>
          </p:cNvSpPr>
          <p:nvPr>
            <p:ph idx="1"/>
          </p:nvPr>
        </p:nvSpPr>
        <p:spPr/>
        <p:txBody>
          <a:bodyPr/>
          <a:lstStyle/>
          <a:p>
            <a:r>
              <a:rPr lang="en-US"/>
              <a:t>Planning instruction is vital, but so is identifying tasks that</a:t>
            </a:r>
          </a:p>
          <a:p>
            <a:pPr lvl="1"/>
            <a:r>
              <a:rPr lang="en-US"/>
              <a:t>lead to classroom discourse and discussion,</a:t>
            </a:r>
          </a:p>
          <a:p>
            <a:pPr lvl="1"/>
            <a:r>
              <a:rPr lang="en-US"/>
              <a:t>encourage the use of multiple representations, and</a:t>
            </a:r>
          </a:p>
          <a:p>
            <a:pPr lvl="1"/>
            <a:r>
              <a:rPr lang="en-US"/>
              <a:t>allow for multiple entry points and different strategies to solve.</a:t>
            </a:r>
          </a:p>
          <a:p>
            <a:r>
              <a:rPr lang="en-US"/>
              <a:t>Instruction needs to evolve from simply lecturing and providing one example to including tasks that may take more time but result in greater discussion and conceptual understanding!</a:t>
            </a:r>
          </a:p>
        </p:txBody>
      </p:sp>
      <p:sp>
        <p:nvSpPr>
          <p:cNvPr id="4" name="Slide Number Placeholder 3">
            <a:extLst>
              <a:ext uri="{FF2B5EF4-FFF2-40B4-BE49-F238E27FC236}">
                <a16:creationId xmlns:a16="http://schemas.microsoft.com/office/drawing/2014/main" id="{D5783F60-2EE0-4C54-9785-29243486F2BF}"/>
              </a:ext>
            </a:extLst>
          </p:cNvPr>
          <p:cNvSpPr>
            <a:spLocks noGrp="1"/>
          </p:cNvSpPr>
          <p:nvPr>
            <p:ph type="sldNum" sz="quarter" idx="10"/>
          </p:nvPr>
        </p:nvSpPr>
        <p:spPr/>
        <p:txBody>
          <a:bodyPr/>
          <a:lstStyle/>
          <a:p>
            <a:pPr algn="r"/>
            <a:fld id="{F3477EC8-074D-41C4-94AE-E9EA7CEEA348}" type="slidenum">
              <a:rPr lang="en-US" smtClean="0"/>
              <a:pPr algn="r"/>
              <a:t>51</a:t>
            </a:fld>
            <a:endParaRPr lang="en-US"/>
          </a:p>
        </p:txBody>
      </p:sp>
    </p:spTree>
    <p:extLst>
      <p:ext uri="{BB962C8B-B14F-4D97-AF65-F5344CB8AC3E}">
        <p14:creationId xmlns:p14="http://schemas.microsoft.com/office/powerpoint/2010/main" val="3978349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8CA26-C0EE-43BC-B05F-7DE236E11EF7}"/>
              </a:ext>
            </a:extLst>
          </p:cNvPr>
          <p:cNvSpPr>
            <a:spLocks noGrp="1"/>
          </p:cNvSpPr>
          <p:nvPr>
            <p:ph type="title"/>
          </p:nvPr>
        </p:nvSpPr>
        <p:spPr/>
        <p:txBody>
          <a:bodyPr/>
          <a:lstStyle/>
          <a:p>
            <a:r>
              <a:rPr lang="en-US"/>
              <a:t>Four Corners: Step 1</a:t>
            </a:r>
          </a:p>
        </p:txBody>
      </p:sp>
      <p:sp>
        <p:nvSpPr>
          <p:cNvPr id="3" name="Rectangle: Rounded Corners 1">
            <a:extLst>
              <a:ext uri="{FF2B5EF4-FFF2-40B4-BE49-F238E27FC236}">
                <a16:creationId xmlns:a16="http://schemas.microsoft.com/office/drawing/2014/main" id="{14D78D40-6747-A5EA-E540-65F5DF5681F1}"/>
              </a:ext>
            </a:extLst>
          </p:cNvPr>
          <p:cNvSpPr/>
          <p:nvPr/>
        </p:nvSpPr>
        <p:spPr>
          <a:xfrm>
            <a:off x="10641301" y="476091"/>
            <a:ext cx="1268361" cy="621886"/>
          </a:xfrm>
          <a:prstGeom prst="roundRect">
            <a:avLst/>
          </a:prstGeom>
          <a:solidFill>
            <a:srgbClr val="52419B"/>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a:solidFill>
                  <a:schemeClr val="bg1"/>
                </a:solidFill>
                <a:latin typeface="Calibri" panose="020F0502020204030204" pitchFamily="34" charset="0"/>
                <a:cs typeface="Calibri" panose="020F0502020204030204" pitchFamily="34" charset="0"/>
              </a:rPr>
              <a:t>Handout</a:t>
            </a:r>
          </a:p>
        </p:txBody>
      </p:sp>
      <p:pic>
        <p:nvPicPr>
          <p:cNvPr id="6" name="Picture 6">
            <a:extLst>
              <a:ext uri="{FF2B5EF4-FFF2-40B4-BE49-F238E27FC236}">
                <a16:creationId xmlns:a16="http://schemas.microsoft.com/office/drawing/2014/main" id="{2BBD3B55-C819-4216-9A6B-B3C7BC13818D}"/>
              </a:ext>
              <a:ext uri="{C183D7F6-B498-43B3-948B-1728B52AA6E4}">
                <adec:decorative xmlns:adec="http://schemas.microsoft.com/office/drawing/2017/decorative" val="1"/>
              </a:ext>
            </a:extLst>
          </p:cNvPr>
          <p:cNvPicPr>
            <a:picLocks noGrp="1" noChangeAspect="1"/>
          </p:cNvPicPr>
          <p:nvPr>
            <p:ph sz="quarter" idx="12"/>
          </p:nvPr>
        </p:nvPicPr>
        <p:blipFill>
          <a:blip r:embed="rId3"/>
          <a:stretch>
            <a:fillRect/>
          </a:stretch>
        </p:blipFill>
        <p:spPr>
          <a:xfrm>
            <a:off x="900113" y="1714500"/>
            <a:ext cx="5326062" cy="3629090"/>
          </a:xfrm>
        </p:spPr>
      </p:pic>
      <p:sp>
        <p:nvSpPr>
          <p:cNvPr id="5" name="Content Placeholder 4">
            <a:extLst>
              <a:ext uri="{FF2B5EF4-FFF2-40B4-BE49-F238E27FC236}">
                <a16:creationId xmlns:a16="http://schemas.microsoft.com/office/drawing/2014/main" id="{A9B2649F-8936-4E79-8E33-315E6559F279}"/>
              </a:ext>
            </a:extLst>
          </p:cNvPr>
          <p:cNvSpPr>
            <a:spLocks noGrp="1"/>
          </p:cNvSpPr>
          <p:nvPr>
            <p:ph sz="quarter" idx="13"/>
          </p:nvPr>
        </p:nvSpPr>
        <p:spPr/>
        <p:txBody>
          <a:bodyPr/>
          <a:lstStyle/>
          <a:p>
            <a:pPr>
              <a:lnSpc>
                <a:spcPct val="114000"/>
              </a:lnSpc>
            </a:pPr>
            <a:r>
              <a:rPr lang="en-US" sz="2200"/>
              <a:t>Split into grade level:</a:t>
            </a:r>
          </a:p>
          <a:p>
            <a:pPr lvl="1">
              <a:lnSpc>
                <a:spcPct val="114000"/>
              </a:lnSpc>
              <a:spcBef>
                <a:spcPts val="300"/>
              </a:spcBef>
            </a:pPr>
            <a:r>
              <a:rPr lang="en-US" sz="2000"/>
              <a:t>6th grade</a:t>
            </a:r>
          </a:p>
          <a:p>
            <a:pPr lvl="1">
              <a:lnSpc>
                <a:spcPct val="114000"/>
              </a:lnSpc>
              <a:spcBef>
                <a:spcPts val="300"/>
              </a:spcBef>
            </a:pPr>
            <a:r>
              <a:rPr lang="en-US" sz="2000"/>
              <a:t>7th grade</a:t>
            </a:r>
          </a:p>
          <a:p>
            <a:pPr lvl="1">
              <a:lnSpc>
                <a:spcPct val="114000"/>
              </a:lnSpc>
              <a:spcBef>
                <a:spcPts val="300"/>
              </a:spcBef>
            </a:pPr>
            <a:r>
              <a:rPr lang="en-US" sz="2000"/>
              <a:t>8th grade</a:t>
            </a:r>
          </a:p>
          <a:p>
            <a:pPr lvl="1">
              <a:lnSpc>
                <a:spcPct val="114000"/>
              </a:lnSpc>
              <a:spcBef>
                <a:spcPts val="300"/>
              </a:spcBef>
            </a:pPr>
            <a:r>
              <a:rPr lang="en-US" sz="2000"/>
              <a:t>Special education and interventionist</a:t>
            </a:r>
          </a:p>
          <a:p>
            <a:pPr>
              <a:lnSpc>
                <a:spcPct val="114000"/>
              </a:lnSpc>
            </a:pPr>
            <a:r>
              <a:rPr lang="en-US" sz="2200"/>
              <a:t>Read the problems. Identify needed skills, including the prerequisite skills.</a:t>
            </a:r>
          </a:p>
          <a:p>
            <a:pPr>
              <a:lnSpc>
                <a:spcPct val="114000"/>
              </a:lnSpc>
            </a:pPr>
            <a:r>
              <a:rPr lang="en-US" sz="2200"/>
              <a:t>Complete the problem three different ways: </a:t>
            </a:r>
          </a:p>
          <a:p>
            <a:pPr lvl="1">
              <a:lnSpc>
                <a:spcPct val="114000"/>
              </a:lnSpc>
              <a:spcBef>
                <a:spcPts val="300"/>
              </a:spcBef>
            </a:pPr>
            <a:r>
              <a:rPr lang="en-US" sz="2000"/>
              <a:t>With math manipulatives or concrete representations</a:t>
            </a:r>
          </a:p>
          <a:p>
            <a:pPr lvl="1">
              <a:lnSpc>
                <a:spcPct val="114000"/>
              </a:lnSpc>
              <a:spcBef>
                <a:spcPts val="300"/>
              </a:spcBef>
            </a:pPr>
            <a:r>
              <a:rPr lang="en-US" sz="2000"/>
              <a:t>With a pictorial representation</a:t>
            </a:r>
          </a:p>
          <a:p>
            <a:pPr lvl="1">
              <a:lnSpc>
                <a:spcPct val="114000"/>
              </a:lnSpc>
              <a:spcBef>
                <a:spcPts val="300"/>
              </a:spcBef>
            </a:pPr>
            <a:r>
              <a:rPr lang="en-US" sz="2000"/>
              <a:t>Using abstract reasoning or representation</a:t>
            </a:r>
          </a:p>
        </p:txBody>
      </p:sp>
      <p:sp>
        <p:nvSpPr>
          <p:cNvPr id="4" name="Slide Number Placeholder 3">
            <a:extLst>
              <a:ext uri="{FF2B5EF4-FFF2-40B4-BE49-F238E27FC236}">
                <a16:creationId xmlns:a16="http://schemas.microsoft.com/office/drawing/2014/main" id="{548A4FF7-A8F6-4707-98C4-5BDB1D99A8A0}"/>
              </a:ext>
            </a:extLst>
          </p:cNvPr>
          <p:cNvSpPr>
            <a:spLocks noGrp="1"/>
          </p:cNvSpPr>
          <p:nvPr>
            <p:ph type="sldNum" sz="quarter" idx="11"/>
          </p:nvPr>
        </p:nvSpPr>
        <p:spPr/>
        <p:txBody>
          <a:bodyPr/>
          <a:lstStyle/>
          <a:p>
            <a:pPr algn="r"/>
            <a:fld id="{F3477EC8-074D-41C4-94AE-E9EA7CEEA348}" type="slidenum">
              <a:rPr lang="en-US" smtClean="0"/>
              <a:pPr algn="r"/>
              <a:t>52</a:t>
            </a:fld>
            <a:endParaRPr lang="en-US"/>
          </a:p>
        </p:txBody>
      </p:sp>
    </p:spTree>
    <p:extLst>
      <p:ext uri="{BB962C8B-B14F-4D97-AF65-F5344CB8AC3E}">
        <p14:creationId xmlns:p14="http://schemas.microsoft.com/office/powerpoint/2010/main" val="11936667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D22E-DDA7-4D16-AB88-47C9C12B7FCE}"/>
              </a:ext>
            </a:extLst>
          </p:cNvPr>
          <p:cNvSpPr>
            <a:spLocks noGrp="1"/>
          </p:cNvSpPr>
          <p:nvPr>
            <p:ph type="title"/>
          </p:nvPr>
        </p:nvSpPr>
        <p:spPr/>
        <p:txBody>
          <a:bodyPr/>
          <a:lstStyle/>
          <a:p>
            <a:r>
              <a:rPr lang="en-US"/>
              <a:t>Four Corners: Step 2</a:t>
            </a:r>
          </a:p>
        </p:txBody>
      </p:sp>
      <p:sp>
        <p:nvSpPr>
          <p:cNvPr id="3" name="Content Placeholder 2">
            <a:extLst>
              <a:ext uri="{FF2B5EF4-FFF2-40B4-BE49-F238E27FC236}">
                <a16:creationId xmlns:a16="http://schemas.microsoft.com/office/drawing/2014/main" id="{2953DB93-8FCB-4E17-9628-C624AB96FEF4}"/>
              </a:ext>
            </a:extLst>
          </p:cNvPr>
          <p:cNvSpPr>
            <a:spLocks noGrp="1"/>
          </p:cNvSpPr>
          <p:nvPr>
            <p:ph sz="quarter" idx="12"/>
          </p:nvPr>
        </p:nvSpPr>
        <p:spPr/>
        <p:txBody>
          <a:bodyPr/>
          <a:lstStyle/>
          <a:p>
            <a:pPr marL="0" indent="0">
              <a:lnSpc>
                <a:spcPct val="114000"/>
              </a:lnSpc>
              <a:buNone/>
            </a:pPr>
            <a:r>
              <a:rPr lang="en-US"/>
              <a:t>Rotate three times. </a:t>
            </a:r>
          </a:p>
          <a:p>
            <a:pPr>
              <a:lnSpc>
                <a:spcPct val="114000"/>
              </a:lnSpc>
            </a:pPr>
            <a:r>
              <a:rPr lang="en-US" sz="2400"/>
              <a:t>Each rotation: </a:t>
            </a:r>
          </a:p>
          <a:p>
            <a:pPr lvl="1">
              <a:lnSpc>
                <a:spcPct val="114000"/>
              </a:lnSpc>
            </a:pPr>
            <a:r>
              <a:rPr lang="en-US" sz="2150"/>
              <a:t>Review how the problem was solved.</a:t>
            </a:r>
          </a:p>
          <a:p>
            <a:pPr lvl="1">
              <a:lnSpc>
                <a:spcPct val="114000"/>
              </a:lnSpc>
            </a:pPr>
            <a:r>
              <a:rPr lang="en-US" sz="2150"/>
              <a:t>Review the additions from the previous group.</a:t>
            </a:r>
          </a:p>
          <a:p>
            <a:pPr lvl="1">
              <a:lnSpc>
                <a:spcPct val="114000"/>
              </a:lnSpc>
            </a:pPr>
            <a:r>
              <a:rPr lang="en-US" sz="2150"/>
              <a:t>Make additions or edits as needed.</a:t>
            </a:r>
            <a:endParaRPr lang="en-US"/>
          </a:p>
        </p:txBody>
      </p:sp>
      <p:sp>
        <p:nvSpPr>
          <p:cNvPr id="5" name="Content Placeholder 4">
            <a:extLst>
              <a:ext uri="{FF2B5EF4-FFF2-40B4-BE49-F238E27FC236}">
                <a16:creationId xmlns:a16="http://schemas.microsoft.com/office/drawing/2014/main" id="{C440540B-4B04-4D4F-AA48-EBEDD40E3894}"/>
              </a:ext>
            </a:extLst>
          </p:cNvPr>
          <p:cNvSpPr>
            <a:spLocks noGrp="1"/>
          </p:cNvSpPr>
          <p:nvPr>
            <p:ph sz="quarter" idx="13"/>
          </p:nvPr>
        </p:nvSpPr>
        <p:spPr>
          <a:xfrm>
            <a:off x="6436785" y="1542724"/>
            <a:ext cx="5446182" cy="4723139"/>
          </a:xfrm>
        </p:spPr>
        <p:txBody>
          <a:bodyPr/>
          <a:lstStyle/>
          <a:p>
            <a:pPr>
              <a:lnSpc>
                <a:spcPct val="114000"/>
              </a:lnSpc>
            </a:pPr>
            <a:r>
              <a:rPr lang="en-US" sz="2400"/>
              <a:t>First rotation:</a:t>
            </a:r>
          </a:p>
          <a:p>
            <a:pPr lvl="1">
              <a:lnSpc>
                <a:spcPct val="114000"/>
              </a:lnSpc>
            </a:pPr>
            <a:r>
              <a:rPr lang="en-US" sz="2150"/>
              <a:t>Identify at least one follow-up question per problem that leads to</a:t>
            </a:r>
          </a:p>
          <a:p>
            <a:pPr lvl="2">
              <a:lnSpc>
                <a:spcPct val="114000"/>
              </a:lnSpc>
            </a:pPr>
            <a:r>
              <a:rPr lang="en-US" sz="2150"/>
              <a:t>increased student understanding and</a:t>
            </a:r>
          </a:p>
          <a:p>
            <a:pPr lvl="2">
              <a:lnSpc>
                <a:spcPct val="114000"/>
              </a:lnSpc>
            </a:pPr>
            <a:r>
              <a:rPr lang="en-US" sz="2150"/>
              <a:t>increased student engagement.</a:t>
            </a:r>
          </a:p>
          <a:p>
            <a:pPr>
              <a:lnSpc>
                <a:spcPct val="114000"/>
              </a:lnSpc>
            </a:pPr>
            <a:r>
              <a:rPr lang="en-US" sz="2400"/>
              <a:t>Second rotation:</a:t>
            </a:r>
          </a:p>
          <a:p>
            <a:pPr lvl="1">
              <a:lnSpc>
                <a:spcPct val="114000"/>
              </a:lnSpc>
            </a:pPr>
            <a:r>
              <a:rPr lang="en-US" sz="2150"/>
              <a:t>Identify a warm-up to connect the skill to prerequisite skills.</a:t>
            </a:r>
          </a:p>
          <a:p>
            <a:pPr>
              <a:lnSpc>
                <a:spcPct val="114000"/>
              </a:lnSpc>
            </a:pPr>
            <a:r>
              <a:rPr lang="en-US" sz="2400"/>
              <a:t>Third rotation:</a:t>
            </a:r>
          </a:p>
          <a:p>
            <a:pPr lvl="1">
              <a:lnSpc>
                <a:spcPct val="114000"/>
              </a:lnSpc>
            </a:pPr>
            <a:r>
              <a:rPr lang="en-US" sz="2150"/>
              <a:t>Write an extension activity that connects the prerequisite skills to the skills completed.</a:t>
            </a:r>
          </a:p>
        </p:txBody>
      </p:sp>
      <p:sp>
        <p:nvSpPr>
          <p:cNvPr id="4" name="Slide Number Placeholder 3">
            <a:extLst>
              <a:ext uri="{FF2B5EF4-FFF2-40B4-BE49-F238E27FC236}">
                <a16:creationId xmlns:a16="http://schemas.microsoft.com/office/drawing/2014/main" id="{C2F10EF0-4F57-435E-AC25-CA8C2DF394A7}"/>
              </a:ext>
            </a:extLst>
          </p:cNvPr>
          <p:cNvSpPr>
            <a:spLocks noGrp="1"/>
          </p:cNvSpPr>
          <p:nvPr>
            <p:ph type="sldNum" sz="quarter" idx="11"/>
          </p:nvPr>
        </p:nvSpPr>
        <p:spPr/>
        <p:txBody>
          <a:bodyPr/>
          <a:lstStyle/>
          <a:p>
            <a:pPr algn="r"/>
            <a:fld id="{F3477EC8-074D-41C4-94AE-E9EA7CEEA348}" type="slidenum">
              <a:rPr lang="en-US" smtClean="0"/>
              <a:pPr algn="r"/>
              <a:t>53</a:t>
            </a:fld>
            <a:endParaRPr lang="en-US"/>
          </a:p>
        </p:txBody>
      </p:sp>
    </p:spTree>
    <p:extLst>
      <p:ext uri="{BB962C8B-B14F-4D97-AF65-F5344CB8AC3E}">
        <p14:creationId xmlns:p14="http://schemas.microsoft.com/office/powerpoint/2010/main" val="2657320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FB55-5A8F-1E33-C89B-4CD1C26BAA4F}"/>
              </a:ext>
            </a:extLst>
          </p:cNvPr>
          <p:cNvSpPr>
            <a:spLocks noGrp="1"/>
          </p:cNvSpPr>
          <p:nvPr>
            <p:ph type="title"/>
          </p:nvPr>
        </p:nvSpPr>
        <p:spPr/>
        <p:txBody>
          <a:bodyPr/>
          <a:lstStyle/>
          <a:p>
            <a:r>
              <a:rPr lang="en-US"/>
              <a:t>Debrief</a:t>
            </a:r>
          </a:p>
        </p:txBody>
      </p:sp>
      <p:sp>
        <p:nvSpPr>
          <p:cNvPr id="3" name="Content Placeholder 2">
            <a:extLst>
              <a:ext uri="{FF2B5EF4-FFF2-40B4-BE49-F238E27FC236}">
                <a16:creationId xmlns:a16="http://schemas.microsoft.com/office/drawing/2014/main" id="{89DCD90A-1323-27E4-6911-D44435BC1CA7}"/>
              </a:ext>
            </a:extLst>
          </p:cNvPr>
          <p:cNvSpPr>
            <a:spLocks noGrp="1"/>
          </p:cNvSpPr>
          <p:nvPr>
            <p:ph idx="1"/>
          </p:nvPr>
        </p:nvSpPr>
        <p:spPr/>
        <p:txBody>
          <a:bodyPr/>
          <a:lstStyle/>
          <a:p>
            <a:r>
              <a:rPr lang="en-US"/>
              <a:t>How could you use this activity with students? </a:t>
            </a:r>
          </a:p>
          <a:p>
            <a:pPr lvl="1"/>
            <a:r>
              <a:rPr lang="en-US"/>
              <a:t>How could this activity lead to increased student engagement?</a:t>
            </a:r>
          </a:p>
          <a:p>
            <a:r>
              <a:rPr lang="en-US" spc="-40"/>
              <a:t>How could you complete a similar or shorter version of this activity as you plan? </a:t>
            </a:r>
          </a:p>
          <a:p>
            <a:pPr lvl="1"/>
            <a:r>
              <a:rPr lang="en-US"/>
              <a:t>How does this activity compare to your current planning? </a:t>
            </a:r>
          </a:p>
        </p:txBody>
      </p:sp>
      <p:pic>
        <p:nvPicPr>
          <p:cNvPr id="6" name="Picture 5">
            <a:extLst>
              <a:ext uri="{FF2B5EF4-FFF2-40B4-BE49-F238E27FC236}">
                <a16:creationId xmlns:a16="http://schemas.microsoft.com/office/drawing/2014/main" id="{1FC4A608-7CFA-FC4F-2084-D5BDAD04863C}"/>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452" b="19485"/>
          <a:stretch/>
        </p:blipFill>
        <p:spPr>
          <a:xfrm>
            <a:off x="916518" y="3962400"/>
            <a:ext cx="10208682" cy="2133176"/>
          </a:xfrm>
          <a:prstGeom prst="rect">
            <a:avLst/>
          </a:prstGeom>
        </p:spPr>
      </p:pic>
      <p:sp>
        <p:nvSpPr>
          <p:cNvPr id="4" name="Slide Number Placeholder 3">
            <a:extLst>
              <a:ext uri="{FF2B5EF4-FFF2-40B4-BE49-F238E27FC236}">
                <a16:creationId xmlns:a16="http://schemas.microsoft.com/office/drawing/2014/main" id="{95062A4E-4D60-4CC5-BE8E-5586A4AF2E1D}"/>
              </a:ext>
            </a:extLst>
          </p:cNvPr>
          <p:cNvSpPr>
            <a:spLocks noGrp="1"/>
          </p:cNvSpPr>
          <p:nvPr>
            <p:ph type="sldNum" sz="quarter" idx="10"/>
          </p:nvPr>
        </p:nvSpPr>
        <p:spPr/>
        <p:txBody>
          <a:bodyPr/>
          <a:lstStyle/>
          <a:p>
            <a:pPr algn="r"/>
            <a:fld id="{F3477EC8-074D-41C4-94AE-E9EA7CEEA348}" type="slidenum">
              <a:rPr lang="en-US" smtClean="0"/>
              <a:pPr algn="r"/>
              <a:t>54</a:t>
            </a:fld>
            <a:endParaRPr lang="en-US"/>
          </a:p>
        </p:txBody>
      </p:sp>
    </p:spTree>
    <p:extLst>
      <p:ext uri="{BB962C8B-B14F-4D97-AF65-F5344CB8AC3E}">
        <p14:creationId xmlns:p14="http://schemas.microsoft.com/office/powerpoint/2010/main" val="549452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4B688A-317A-EB47-A79C-1BAED1694A9D}"/>
              </a:ext>
            </a:extLst>
          </p:cNvPr>
          <p:cNvSpPr>
            <a:spLocks noGrp="1"/>
          </p:cNvSpPr>
          <p:nvPr>
            <p:ph type="ctrTitle"/>
          </p:nvPr>
        </p:nvSpPr>
        <p:spPr>
          <a:xfrm>
            <a:off x="1524000" y="2402688"/>
            <a:ext cx="9144000" cy="923330"/>
          </a:xfrm>
        </p:spPr>
        <p:txBody>
          <a:bodyPr/>
          <a:lstStyle/>
          <a:p>
            <a:r>
              <a:rPr lang="en-US"/>
              <a:t>Closing </a:t>
            </a:r>
          </a:p>
        </p:txBody>
      </p:sp>
      <p:sp>
        <p:nvSpPr>
          <p:cNvPr id="2" name="Slide Number Placeholder 1">
            <a:extLst>
              <a:ext uri="{FF2B5EF4-FFF2-40B4-BE49-F238E27FC236}">
                <a16:creationId xmlns:a16="http://schemas.microsoft.com/office/drawing/2014/main" id="{02AA3ED6-2235-4AB3-A46C-8D07B0B87D05}"/>
              </a:ext>
            </a:extLst>
          </p:cNvPr>
          <p:cNvSpPr>
            <a:spLocks noGrp="1"/>
          </p:cNvSpPr>
          <p:nvPr>
            <p:ph type="sldNum" sz="quarter" idx="4"/>
          </p:nvPr>
        </p:nvSpPr>
        <p:spPr/>
        <p:txBody>
          <a:bodyPr/>
          <a:lstStyle/>
          <a:p>
            <a:pPr algn="r"/>
            <a:fld id="{F3477EC8-074D-41C4-94AE-E9EA7CEEA348}" type="slidenum">
              <a:rPr lang="en-US" smtClean="0"/>
              <a:pPr algn="r"/>
              <a:t>55</a:t>
            </a:fld>
            <a:endParaRPr lang="en-US"/>
          </a:p>
        </p:txBody>
      </p:sp>
    </p:spTree>
    <p:extLst>
      <p:ext uri="{BB962C8B-B14F-4D97-AF65-F5344CB8AC3E}">
        <p14:creationId xmlns:p14="http://schemas.microsoft.com/office/powerpoint/2010/main" val="2217019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67C9-EA0B-475C-BCF8-75F3F7CCD65C}"/>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Effective Implementation and Engagement Take Time: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Effects After 2 Years </a:t>
            </a:r>
          </a:p>
        </p:txBody>
      </p:sp>
      <p:pic>
        <p:nvPicPr>
          <p:cNvPr id="4" name="Picture 3" descr="An illustration of targets showing different percentages of the impact of implementing evidence-based practices and high-leverage practices with fidelity. Effective implementation and engagement take time. In two years , the goal is to have 100% of districts implementing with fidelity, 80% of schools implementing with fidelity, and 55% of educators implementing with fidelity.">
            <a:extLst>
              <a:ext uri="{FF2B5EF4-FFF2-40B4-BE49-F238E27FC236}">
                <a16:creationId xmlns:a16="http://schemas.microsoft.com/office/drawing/2014/main" id="{69DDF9D0-D2BC-40E5-A46E-B12B7E268056}"/>
              </a:ext>
            </a:extLst>
          </p:cNvPr>
          <p:cNvPicPr>
            <a:picLocks noChangeAspect="1"/>
          </p:cNvPicPr>
          <p:nvPr/>
        </p:nvPicPr>
        <p:blipFill>
          <a:blip r:embed="rId3"/>
          <a:stretch>
            <a:fillRect/>
          </a:stretch>
        </p:blipFill>
        <p:spPr>
          <a:xfrm>
            <a:off x="863600" y="1621323"/>
            <a:ext cx="10464800" cy="4734355"/>
          </a:xfrm>
          <a:prstGeom prst="rect">
            <a:avLst/>
          </a:prstGeom>
        </p:spPr>
      </p:pic>
      <p:sp>
        <p:nvSpPr>
          <p:cNvPr id="34" name="TextBox 33">
            <a:extLst>
              <a:ext uri="{FF2B5EF4-FFF2-40B4-BE49-F238E27FC236}">
                <a16:creationId xmlns:a16="http://schemas.microsoft.com/office/drawing/2014/main" id="{FF5CBABF-3F01-4ABB-A447-244FD40C8160}"/>
              </a:ext>
            </a:extLst>
          </p:cNvPr>
          <p:cNvSpPr txBox="1"/>
          <p:nvPr/>
        </p:nvSpPr>
        <p:spPr>
          <a:xfrm>
            <a:off x="977435" y="6150578"/>
            <a:ext cx="5507057" cy="276999"/>
          </a:xfrm>
          <a:prstGeom prst="rect">
            <a:avLst/>
          </a:prstGeom>
          <a:noFill/>
        </p:spPr>
        <p:txBody>
          <a:bodyPr wrap="square" rtlCol="0">
            <a:spAutoFit/>
          </a:bodyPr>
          <a:lstStyle/>
          <a:p>
            <a:r>
              <a:rPr lang="en-US" sz="1200">
                <a:latin typeface="Calibri" panose="020F0502020204030204" pitchFamily="34" charset="0"/>
                <a:cs typeface="Calibri" panose="020F0502020204030204" pitchFamily="34" charset="0"/>
              </a:rPr>
              <a:t>*Data collected from Georgia and Wyoming educators 2017–20 </a:t>
            </a:r>
          </a:p>
        </p:txBody>
      </p:sp>
      <p:sp>
        <p:nvSpPr>
          <p:cNvPr id="3" name="Slide Number Placeholder 2">
            <a:extLst>
              <a:ext uri="{FF2B5EF4-FFF2-40B4-BE49-F238E27FC236}">
                <a16:creationId xmlns:a16="http://schemas.microsoft.com/office/drawing/2014/main" id="{198C4D41-982A-4197-B568-EF75300FE745}"/>
              </a:ext>
            </a:extLst>
          </p:cNvPr>
          <p:cNvSpPr>
            <a:spLocks noGrp="1"/>
          </p:cNvSpPr>
          <p:nvPr>
            <p:ph type="sldNum" sz="quarter" idx="10"/>
          </p:nvPr>
        </p:nvSpPr>
        <p:spPr/>
        <p:txBody>
          <a:bodyPr/>
          <a:lstStyle/>
          <a:p>
            <a:pPr algn="r"/>
            <a:fld id="{F3477EC8-074D-41C4-94AE-E9EA7CEEA348}" type="slidenum">
              <a:rPr lang="en-US" smtClean="0"/>
              <a:pPr algn="r"/>
              <a:t>56</a:t>
            </a:fld>
            <a:endParaRPr lang="en-US"/>
          </a:p>
        </p:txBody>
      </p:sp>
    </p:spTree>
    <p:extLst>
      <p:ext uri="{BB962C8B-B14F-4D97-AF65-F5344CB8AC3E}">
        <p14:creationId xmlns:p14="http://schemas.microsoft.com/office/powerpoint/2010/main" val="2754058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8F29-DB8D-4087-A61A-73007180DCED}"/>
              </a:ext>
            </a:extLst>
          </p:cNvPr>
          <p:cNvSpPr>
            <a:spLocks noGrp="1"/>
          </p:cNvSpPr>
          <p:nvPr>
            <p:ph type="title"/>
          </p:nvPr>
        </p:nvSpPr>
        <p:spPr/>
        <p:txBody>
          <a:bodyPr/>
          <a:lstStyle/>
          <a:p>
            <a:r>
              <a:rPr lang="en-US"/>
              <a:t>Try, Try, and Try Again!</a:t>
            </a:r>
          </a:p>
        </p:txBody>
      </p:sp>
      <p:sp>
        <p:nvSpPr>
          <p:cNvPr id="3" name="Content Placeholder 2">
            <a:extLst>
              <a:ext uri="{FF2B5EF4-FFF2-40B4-BE49-F238E27FC236}">
                <a16:creationId xmlns:a16="http://schemas.microsoft.com/office/drawing/2014/main" id="{4A29822E-CA64-4D32-8689-A594FE842DA7}"/>
              </a:ext>
            </a:extLst>
          </p:cNvPr>
          <p:cNvSpPr>
            <a:spLocks noGrp="1"/>
          </p:cNvSpPr>
          <p:nvPr>
            <p:ph sz="quarter" idx="12"/>
          </p:nvPr>
        </p:nvSpPr>
        <p:spPr>
          <a:xfrm>
            <a:off x="916517" y="1599874"/>
            <a:ext cx="6258983" cy="4723139"/>
          </a:xfrm>
        </p:spPr>
        <p:txBody>
          <a:bodyPr anchor="ctr"/>
          <a:lstStyle/>
          <a:p>
            <a:r>
              <a:rPr lang="en-US" sz="3000"/>
              <a:t>Teams must engage in ongoing continuous improvement activities to refine implementation over time.</a:t>
            </a:r>
          </a:p>
          <a:p>
            <a:pPr>
              <a:spcBef>
                <a:spcPts val="1800"/>
              </a:spcBef>
            </a:pPr>
            <a:r>
              <a:rPr lang="en-US" sz="3000"/>
              <a:t>If you are not seeing impact, you are not there yet. </a:t>
            </a:r>
          </a:p>
          <a:p>
            <a:pPr marL="0" lvl="0" indent="0" defTabSz="914400">
              <a:lnSpc>
                <a:spcPct val="100000"/>
              </a:lnSpc>
              <a:spcBef>
                <a:spcPts val="2400"/>
              </a:spcBef>
              <a:buNone/>
            </a:pPr>
            <a:r>
              <a:rPr lang="en-US" sz="1200">
                <a:solidFill>
                  <a:srgbClr val="000000"/>
                </a:solidFill>
                <a:ea typeface="+mn-ea"/>
              </a:rPr>
              <a:t>www.promotingprogress.org</a:t>
            </a:r>
          </a:p>
        </p:txBody>
      </p:sp>
      <p:pic>
        <p:nvPicPr>
          <p:cNvPr id="3076" name="Picture 4">
            <a:extLst>
              <a:ext uri="{FF2B5EF4-FFF2-40B4-BE49-F238E27FC236}">
                <a16:creationId xmlns:a16="http://schemas.microsoft.com/office/drawing/2014/main" id="{63D9C2BA-DD2C-4AC0-8068-F28676495E4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700" y="1486608"/>
            <a:ext cx="3884783" cy="388478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F179E84-9009-4659-949D-9A72B8DE8A7A}"/>
              </a:ext>
            </a:extLst>
          </p:cNvPr>
          <p:cNvSpPr>
            <a:spLocks noGrp="1"/>
          </p:cNvSpPr>
          <p:nvPr>
            <p:ph type="sldNum" sz="quarter" idx="11"/>
          </p:nvPr>
        </p:nvSpPr>
        <p:spPr/>
        <p:txBody>
          <a:bodyPr/>
          <a:lstStyle/>
          <a:p>
            <a:pPr algn="r"/>
            <a:fld id="{F3477EC8-074D-41C4-94AE-E9EA7CEEA348}" type="slidenum">
              <a:rPr lang="en-US" smtClean="0"/>
              <a:pPr algn="r"/>
              <a:t>57</a:t>
            </a:fld>
            <a:endParaRPr lang="en-US"/>
          </a:p>
        </p:txBody>
      </p:sp>
    </p:spTree>
    <p:extLst>
      <p:ext uri="{BB962C8B-B14F-4D97-AF65-F5344CB8AC3E}">
        <p14:creationId xmlns:p14="http://schemas.microsoft.com/office/powerpoint/2010/main" val="204342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499D8C-330C-0642-83EF-49306D324C3B}"/>
              </a:ext>
            </a:extLst>
          </p:cNvPr>
          <p:cNvSpPr>
            <a:spLocks noGrp="1"/>
          </p:cNvSpPr>
          <p:nvPr>
            <p:ph type="title"/>
          </p:nvPr>
        </p:nvSpPr>
        <p:spPr>
          <a:xfrm>
            <a:off x="916518" y="859078"/>
            <a:ext cx="10966449" cy="553998"/>
          </a:xfrm>
        </p:spPr>
        <p:txBody>
          <a:bodyPr/>
          <a:lstStyle/>
          <a:p>
            <a:r>
              <a:rPr lang="en-US"/>
              <a:t>In Closing</a:t>
            </a:r>
          </a:p>
        </p:txBody>
      </p:sp>
      <p:sp>
        <p:nvSpPr>
          <p:cNvPr id="8" name="Content Placeholder 7">
            <a:extLst>
              <a:ext uri="{FF2B5EF4-FFF2-40B4-BE49-F238E27FC236}">
                <a16:creationId xmlns:a16="http://schemas.microsoft.com/office/drawing/2014/main" id="{95891A28-7994-AA4D-8BA7-966CA58FEB38}"/>
              </a:ext>
            </a:extLst>
          </p:cNvPr>
          <p:cNvSpPr>
            <a:spLocks noGrp="1"/>
          </p:cNvSpPr>
          <p:nvPr>
            <p:ph idx="1"/>
          </p:nvPr>
        </p:nvSpPr>
        <p:spPr/>
        <p:txBody>
          <a:bodyPr>
            <a:normAutofit fontScale="92500" lnSpcReduction="10000"/>
          </a:bodyPr>
          <a:lstStyle/>
          <a:p>
            <a:pPr marL="233045" indent="-233045"/>
            <a:r>
              <a:rPr lang="en-US"/>
              <a:t>It is important to think about, include, and consider mathematics evidence-based practices in planning and teaching. Also, remember that, when students are not engaged, it is often a result of instruction! </a:t>
            </a:r>
          </a:p>
          <a:p>
            <a:pPr marL="233045" indent="-233045"/>
            <a:r>
              <a:rPr lang="en-US">
                <a:cs typeface="Arial"/>
              </a:rPr>
              <a:t>Changing our own adult behaviors can be hard! As part of planning, take time to build your own knowledge and skill to meet individual student needs, instead of being reactive during instruction! </a:t>
            </a:r>
          </a:p>
          <a:p>
            <a:pPr marL="233045" indent="-233045"/>
            <a:r>
              <a:rPr lang="en-US" spc="-40">
                <a:cs typeface="Arial"/>
              </a:rPr>
              <a:t>Collect data to drive instruction on skills but also on attention, involvement, and engagement of students. Low engagement does not mean low motivation, but rather low engagement could be quality of delivery of instruction or program specificity to meeting student needs. </a:t>
            </a:r>
          </a:p>
          <a:p>
            <a:pPr marL="0" lvl="0" indent="0" defTabSz="914400">
              <a:lnSpc>
                <a:spcPct val="100000"/>
              </a:lnSpc>
              <a:spcBef>
                <a:spcPts val="0"/>
              </a:spcBef>
              <a:buNone/>
            </a:pPr>
            <a:r>
              <a:rPr lang="en-US" sz="1200">
                <a:solidFill>
                  <a:srgbClr val="000000"/>
                </a:solidFill>
                <a:ea typeface="+mn-ea"/>
                <a:hlinkClick r:id="rId3">
                  <a:extLst>
                    <a:ext uri="{A12FA001-AC4F-418D-AE19-62706E023703}">
                      <ahyp:hlinkClr xmlns:ahyp="http://schemas.microsoft.com/office/drawing/2018/hyperlinkcolor" val="tx"/>
                    </a:ext>
                  </a:extLst>
                </a:hlinkClick>
              </a:rPr>
              <a:t>https://intensiveintervention.org/resource/five-elements-fidelity</a:t>
            </a:r>
            <a:r>
              <a:rPr lang="en-US" sz="1200">
                <a:solidFill>
                  <a:srgbClr val="000000"/>
                </a:solidFill>
                <a:ea typeface="+mn-ea"/>
              </a:rPr>
              <a:t>  </a:t>
            </a:r>
          </a:p>
        </p:txBody>
      </p:sp>
      <p:sp>
        <p:nvSpPr>
          <p:cNvPr id="2" name="Slide Number Placeholder 1">
            <a:extLst>
              <a:ext uri="{FF2B5EF4-FFF2-40B4-BE49-F238E27FC236}">
                <a16:creationId xmlns:a16="http://schemas.microsoft.com/office/drawing/2014/main" id="{87E6F005-E11C-44B7-A3B0-90A009DF45C3}"/>
              </a:ext>
            </a:extLst>
          </p:cNvPr>
          <p:cNvSpPr>
            <a:spLocks noGrp="1"/>
          </p:cNvSpPr>
          <p:nvPr>
            <p:ph type="sldNum" sz="quarter" idx="10"/>
          </p:nvPr>
        </p:nvSpPr>
        <p:spPr/>
        <p:txBody>
          <a:bodyPr/>
          <a:lstStyle/>
          <a:p>
            <a:pPr algn="r"/>
            <a:fld id="{F3477EC8-074D-41C4-94AE-E9EA7CEEA348}" type="slidenum">
              <a:rPr lang="en-US" smtClean="0"/>
              <a:pPr algn="r"/>
              <a:t>58</a:t>
            </a:fld>
            <a:endParaRPr lang="en-US"/>
          </a:p>
        </p:txBody>
      </p:sp>
    </p:spTree>
    <p:extLst>
      <p:ext uri="{BB962C8B-B14F-4D97-AF65-F5344CB8AC3E}">
        <p14:creationId xmlns:p14="http://schemas.microsoft.com/office/powerpoint/2010/main" val="2535644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6D4B-0F5E-7147-8B64-EB6663ACAB72}"/>
              </a:ext>
            </a:extLst>
          </p:cNvPr>
          <p:cNvSpPr>
            <a:spLocks noGrp="1"/>
          </p:cNvSpPr>
          <p:nvPr>
            <p:ph type="ctrTitle"/>
          </p:nvPr>
        </p:nvSpPr>
        <p:spPr>
          <a:xfrm>
            <a:off x="1524000" y="2402688"/>
            <a:ext cx="9144000" cy="923330"/>
          </a:xfrm>
        </p:spPr>
        <p:txBody>
          <a:bodyPr/>
          <a:lstStyle/>
          <a:p>
            <a:r>
              <a:rPr lang="en-US"/>
              <a:t>Resources and References </a:t>
            </a:r>
          </a:p>
        </p:txBody>
      </p:sp>
      <p:sp>
        <p:nvSpPr>
          <p:cNvPr id="4" name="Slide Number Placeholder 3">
            <a:extLst>
              <a:ext uri="{FF2B5EF4-FFF2-40B4-BE49-F238E27FC236}">
                <a16:creationId xmlns:a16="http://schemas.microsoft.com/office/drawing/2014/main" id="{EE00CF6D-ABE9-4E7A-828B-772F849E27E5}"/>
              </a:ext>
            </a:extLst>
          </p:cNvPr>
          <p:cNvSpPr>
            <a:spLocks noGrp="1"/>
          </p:cNvSpPr>
          <p:nvPr>
            <p:ph type="sldNum" sz="quarter" idx="4"/>
          </p:nvPr>
        </p:nvSpPr>
        <p:spPr/>
        <p:txBody>
          <a:bodyPr/>
          <a:lstStyle/>
          <a:p>
            <a:pPr algn="r"/>
            <a:fld id="{F3477EC8-074D-41C4-94AE-E9EA7CEEA348}" type="slidenum">
              <a:rPr lang="en-US" smtClean="0"/>
              <a:pPr algn="r"/>
              <a:t>59</a:t>
            </a:fld>
            <a:endParaRPr lang="en-US"/>
          </a:p>
        </p:txBody>
      </p:sp>
    </p:spTree>
    <p:extLst>
      <p:ext uri="{BB962C8B-B14F-4D97-AF65-F5344CB8AC3E}">
        <p14:creationId xmlns:p14="http://schemas.microsoft.com/office/powerpoint/2010/main" val="11982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13D4-1BF2-5B8C-E11F-E9C0C2F6283A}"/>
              </a:ext>
            </a:extLst>
          </p:cNvPr>
          <p:cNvSpPr>
            <a:spLocks noGrp="1"/>
          </p:cNvSpPr>
          <p:nvPr>
            <p:ph type="title"/>
          </p:nvPr>
        </p:nvSpPr>
        <p:spPr>
          <a:xfrm>
            <a:off x="916518" y="463138"/>
            <a:ext cx="10966449" cy="911838"/>
          </a:xfrm>
        </p:spPr>
        <p:txBody>
          <a:bodyPr wrap="square" anchor="b">
            <a:normAutofit/>
          </a:bodyPr>
          <a:lstStyle/>
          <a:p>
            <a:r>
              <a:rPr lang="en-US"/>
              <a:t>Why: Sort</a:t>
            </a:r>
          </a:p>
        </p:txBody>
      </p:sp>
      <p:pic>
        <p:nvPicPr>
          <p:cNvPr id="6" name="Picture 5">
            <a:extLst>
              <a:ext uri="{FF2B5EF4-FFF2-40B4-BE49-F238E27FC236}">
                <a16:creationId xmlns:a16="http://schemas.microsoft.com/office/drawing/2014/main" id="{9E4BB878-9678-0329-40FC-023708E054A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37" t="2498" r="1830" b="2"/>
          <a:stretch/>
        </p:blipFill>
        <p:spPr>
          <a:xfrm>
            <a:off x="916518" y="1714499"/>
            <a:ext cx="5103282" cy="4345337"/>
          </a:xfrm>
          <a:prstGeom prst="rect">
            <a:avLst/>
          </a:prstGeom>
          <a:noFill/>
        </p:spPr>
      </p:pic>
      <p:sp>
        <p:nvSpPr>
          <p:cNvPr id="3" name="Content Placeholder 2">
            <a:extLst>
              <a:ext uri="{FF2B5EF4-FFF2-40B4-BE49-F238E27FC236}">
                <a16:creationId xmlns:a16="http://schemas.microsoft.com/office/drawing/2014/main" id="{3DBCEB40-FDE0-676F-1612-22A6F345ACB4}"/>
              </a:ext>
            </a:extLst>
          </p:cNvPr>
          <p:cNvSpPr>
            <a:spLocks noGrp="1"/>
          </p:cNvSpPr>
          <p:nvPr>
            <p:ph sz="half" idx="2"/>
          </p:nvPr>
        </p:nvSpPr>
        <p:spPr>
          <a:xfrm>
            <a:off x="6172199" y="1603169"/>
            <a:ext cx="5710767" cy="4456668"/>
          </a:xfrm>
        </p:spPr>
        <p:txBody>
          <a:bodyPr wrap="square" anchor="t">
            <a:normAutofit fontScale="92500" lnSpcReduction="10000"/>
          </a:bodyPr>
          <a:lstStyle/>
          <a:p>
            <a:r>
              <a:rPr lang="en-US" sz="2400"/>
              <a:t>First, review your 15 responses and sort them into categories.</a:t>
            </a:r>
          </a:p>
          <a:p>
            <a:r>
              <a:rPr lang="en-US" sz="2400"/>
              <a:t>Second, combine your responses and categories with your table partners.</a:t>
            </a:r>
          </a:p>
          <a:p>
            <a:r>
              <a:rPr lang="en-US" sz="2400"/>
              <a:t>Lastly, combine all categories and responses of the group. </a:t>
            </a:r>
          </a:p>
          <a:p>
            <a:r>
              <a:rPr lang="en-US" sz="2400"/>
              <a:t>Complete a gallery walk to examine the responses and categories.</a:t>
            </a:r>
          </a:p>
          <a:p>
            <a:pPr lvl="1"/>
            <a:r>
              <a:rPr lang="en-US" sz="2200"/>
              <a:t>What do you notice? </a:t>
            </a:r>
          </a:p>
          <a:p>
            <a:pPr lvl="1"/>
            <a:r>
              <a:rPr lang="en-US" sz="2200"/>
              <a:t>Any surprises in the categories and/or responses?</a:t>
            </a:r>
          </a:p>
        </p:txBody>
      </p:sp>
      <p:sp>
        <p:nvSpPr>
          <p:cNvPr id="4" name="Slide Number Placeholder 3">
            <a:extLst>
              <a:ext uri="{FF2B5EF4-FFF2-40B4-BE49-F238E27FC236}">
                <a16:creationId xmlns:a16="http://schemas.microsoft.com/office/drawing/2014/main" id="{A44589E5-C6DD-D9C1-AF8F-9A9F6AB905D5}"/>
              </a:ext>
            </a:extLst>
          </p:cNvPr>
          <p:cNvSpPr>
            <a:spLocks noGrp="1"/>
          </p:cNvSpPr>
          <p:nvPr>
            <p:ph type="sldNum" sz="quarter" idx="12"/>
          </p:nvPr>
        </p:nvSpPr>
        <p:spPr>
          <a:xfrm>
            <a:off x="0" y="6349867"/>
            <a:ext cx="666427" cy="365125"/>
          </a:xfrm>
        </p:spPr>
        <p:txBody>
          <a:bodyPr wrap="none">
            <a:normAutofit/>
          </a:bodyPr>
          <a:lstStyle/>
          <a:p>
            <a:pPr>
              <a:spcAft>
                <a:spcPts val="600"/>
              </a:spcAft>
            </a:pPr>
            <a:fld id="{F3477EC8-074D-41C4-94AE-E9EA7CEEA348}" type="slidenum">
              <a:rPr lang="en-US" smtClean="0"/>
              <a:pPr>
                <a:spcAft>
                  <a:spcPts val="600"/>
                </a:spcAft>
              </a:pPr>
              <a:t>6</a:t>
            </a:fld>
            <a:endParaRPr lang="en-US"/>
          </a:p>
        </p:txBody>
      </p:sp>
    </p:spTree>
    <p:extLst>
      <p:ext uri="{BB962C8B-B14F-4D97-AF65-F5344CB8AC3E}">
        <p14:creationId xmlns:p14="http://schemas.microsoft.com/office/powerpoint/2010/main" val="392991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E3FA-F6DD-F248-ACC6-5F76C353702B}"/>
              </a:ext>
            </a:extLst>
          </p:cNvPr>
          <p:cNvSpPr>
            <a:spLocks noGrp="1"/>
          </p:cNvSpPr>
          <p:nvPr>
            <p:ph type="title"/>
          </p:nvPr>
        </p:nvSpPr>
        <p:spPr>
          <a:xfrm>
            <a:off x="916518" y="871041"/>
            <a:ext cx="10966449" cy="553998"/>
          </a:xfrm>
        </p:spPr>
        <p:txBody>
          <a:bodyPr/>
          <a:lstStyle/>
          <a:p>
            <a:r>
              <a:rPr lang="en-US"/>
              <a:t>Resources</a:t>
            </a:r>
          </a:p>
        </p:txBody>
      </p:sp>
      <p:sp>
        <p:nvSpPr>
          <p:cNvPr id="3" name="Content Placeholder 2">
            <a:extLst>
              <a:ext uri="{FF2B5EF4-FFF2-40B4-BE49-F238E27FC236}">
                <a16:creationId xmlns:a16="http://schemas.microsoft.com/office/drawing/2014/main" id="{94365997-CEFF-C140-88F0-0F80B02DC6D5}"/>
              </a:ext>
            </a:extLst>
          </p:cNvPr>
          <p:cNvSpPr>
            <a:spLocks noGrp="1"/>
          </p:cNvSpPr>
          <p:nvPr>
            <p:ph sz="quarter" idx="11"/>
          </p:nvPr>
        </p:nvSpPr>
        <p:spPr/>
        <p:txBody>
          <a:bodyPr/>
          <a:lstStyle/>
          <a:p>
            <a:r>
              <a:rPr lang="en-US">
                <a:latin typeface="Calibri"/>
                <a:cs typeface="Calibri"/>
              </a:rPr>
              <a:t>Mathematics tasks and word problems:</a:t>
            </a:r>
            <a:endParaRPr lang="en-US">
              <a:latin typeface="Calibri"/>
              <a:cs typeface="Calibri"/>
              <a:hlinkClick r:id="rId3"/>
            </a:endParaRPr>
          </a:p>
          <a:p>
            <a:pPr lvl="1"/>
            <a:r>
              <a:rPr lang="en-US">
                <a:latin typeface="Calibri"/>
                <a:cs typeface="Calibri"/>
                <a:hlinkClick r:id="rId3"/>
              </a:rPr>
              <a:t>Coherence Map</a:t>
            </a:r>
            <a:endParaRPr lang="en-US">
              <a:latin typeface="Calibri"/>
              <a:cs typeface="Calibri"/>
            </a:endParaRPr>
          </a:p>
          <a:p>
            <a:pPr lvl="1"/>
            <a:r>
              <a:rPr lang="en-US">
                <a:latin typeface="Calibri"/>
                <a:cs typeface="Calibri"/>
                <a:hlinkClick r:id="rId4"/>
              </a:rPr>
              <a:t>NAEP Questions Tool</a:t>
            </a:r>
            <a:endParaRPr lang="en-US">
              <a:hlinkClick r:id="rId4"/>
            </a:endParaRPr>
          </a:p>
          <a:p>
            <a:pPr lvl="1"/>
            <a:r>
              <a:rPr lang="en-US">
                <a:latin typeface="Calibri"/>
                <a:cs typeface="Calibri"/>
                <a:hlinkClick r:id="rId5"/>
              </a:rPr>
              <a:t>Smarter Balanced Assessment Consortium Sample Items</a:t>
            </a:r>
            <a:endParaRPr lang="en-US">
              <a:latin typeface="Calibri"/>
              <a:cs typeface="Calibri"/>
            </a:endParaRPr>
          </a:p>
          <a:p>
            <a:pPr>
              <a:spcBef>
                <a:spcPts val="1800"/>
              </a:spcBef>
            </a:pPr>
            <a:r>
              <a:rPr lang="en-US">
                <a:latin typeface="Calibri"/>
                <a:cs typeface="Calibri"/>
              </a:rPr>
              <a:t>Virtual mathematics manipulatives:</a:t>
            </a:r>
          </a:p>
          <a:p>
            <a:pPr lvl="1"/>
            <a:r>
              <a:rPr lang="en-US">
                <a:latin typeface="Calibri"/>
                <a:cs typeface="Calibri"/>
                <a:hlinkClick r:id="rId6"/>
              </a:rPr>
              <a:t>Various Mathematics Manipulatives From Didax (all free)</a:t>
            </a:r>
            <a:endParaRPr lang="en-US">
              <a:latin typeface="Calibri"/>
              <a:cs typeface="Calibri"/>
            </a:endParaRPr>
          </a:p>
          <a:p>
            <a:pPr lvl="1"/>
            <a:r>
              <a:rPr lang="en-US">
                <a:latin typeface="Calibri"/>
                <a:cs typeface="Calibri"/>
                <a:hlinkClick r:id="rId7"/>
              </a:rPr>
              <a:t>Fraction Manipulatives From Toy Theater</a:t>
            </a:r>
            <a:endParaRPr lang="en-US">
              <a:latin typeface="Calibri"/>
              <a:cs typeface="Calibri"/>
            </a:endParaRPr>
          </a:p>
          <a:p>
            <a:pPr lvl="1"/>
            <a:r>
              <a:rPr lang="en-US">
                <a:latin typeface="Calibri"/>
                <a:cs typeface="Calibri"/>
                <a:hlinkClick r:id="rId8"/>
              </a:rPr>
              <a:t>National Library of Virtual Manipulatives </a:t>
            </a:r>
            <a:endParaRPr lang="en-US">
              <a:latin typeface="Calibri"/>
              <a:cs typeface="Calibri"/>
            </a:endParaRPr>
          </a:p>
        </p:txBody>
      </p:sp>
      <p:sp>
        <p:nvSpPr>
          <p:cNvPr id="4" name="Slide Number Placeholder 3">
            <a:extLst>
              <a:ext uri="{FF2B5EF4-FFF2-40B4-BE49-F238E27FC236}">
                <a16:creationId xmlns:a16="http://schemas.microsoft.com/office/drawing/2014/main" id="{CE2B7034-3AAD-454A-8053-793CBE6276D2}"/>
              </a:ext>
            </a:extLst>
          </p:cNvPr>
          <p:cNvSpPr>
            <a:spLocks noGrp="1"/>
          </p:cNvSpPr>
          <p:nvPr>
            <p:ph type="sldNum" sz="quarter" idx="10"/>
          </p:nvPr>
        </p:nvSpPr>
        <p:spPr/>
        <p:txBody>
          <a:bodyPr/>
          <a:lstStyle/>
          <a:p>
            <a:pPr algn="r"/>
            <a:fld id="{F3477EC8-074D-41C4-94AE-E9EA7CEEA348}" type="slidenum">
              <a:rPr lang="en-US" smtClean="0"/>
              <a:pPr algn="r"/>
              <a:t>60</a:t>
            </a:fld>
            <a:endParaRPr lang="en-US"/>
          </a:p>
        </p:txBody>
      </p:sp>
    </p:spTree>
    <p:extLst>
      <p:ext uri="{BB962C8B-B14F-4D97-AF65-F5344CB8AC3E}">
        <p14:creationId xmlns:p14="http://schemas.microsoft.com/office/powerpoint/2010/main" val="40164053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B455-2924-C44B-B20F-A9E3CEA453F3}"/>
              </a:ext>
            </a:extLst>
          </p:cNvPr>
          <p:cNvSpPr>
            <a:spLocks noGrp="1"/>
          </p:cNvSpPr>
          <p:nvPr>
            <p:ph type="title"/>
          </p:nvPr>
        </p:nvSpPr>
        <p:spPr/>
        <p:txBody>
          <a:bodyPr/>
          <a:lstStyle/>
          <a:p>
            <a:r>
              <a:rPr lang="en-US"/>
              <a:t>References</a:t>
            </a:r>
          </a:p>
        </p:txBody>
      </p:sp>
      <p:sp>
        <p:nvSpPr>
          <p:cNvPr id="5" name="Content Placeholder 4">
            <a:extLst>
              <a:ext uri="{FF2B5EF4-FFF2-40B4-BE49-F238E27FC236}">
                <a16:creationId xmlns:a16="http://schemas.microsoft.com/office/drawing/2014/main" id="{78B2E338-D3FB-0547-B1CE-017F9EC2D3B2}"/>
              </a:ext>
            </a:extLst>
          </p:cNvPr>
          <p:cNvSpPr>
            <a:spLocks noGrp="1"/>
          </p:cNvSpPr>
          <p:nvPr>
            <p:ph idx="1"/>
          </p:nvPr>
        </p:nvSpPr>
        <p:spPr/>
        <p:txBody>
          <a:bodyPr>
            <a:normAutofit fontScale="92500" lnSpcReduction="10000"/>
          </a:bodyPr>
          <a:lstStyle/>
          <a:p>
            <a:pPr marL="460375" indent="-460375">
              <a:lnSpc>
                <a:spcPct val="114000"/>
              </a:lnSpc>
              <a:spcBef>
                <a:spcPts val="1200"/>
              </a:spcBef>
              <a:buNone/>
            </a:pPr>
            <a:r>
              <a:rPr lang="en-US" sz="1600"/>
              <a:t>Council for Exceptional Children &amp; CEEDAR Center. (2015). </a:t>
            </a:r>
            <a:r>
              <a:rPr lang="en-US" sz="1600" i="1"/>
              <a:t>High-leverage practices in special education. </a:t>
            </a:r>
            <a:r>
              <a:rPr lang="en-US" sz="1600"/>
              <a:t>CEC: VA.</a:t>
            </a:r>
          </a:p>
          <a:p>
            <a:pPr marL="460375" indent="-460375">
              <a:lnSpc>
                <a:spcPct val="114000"/>
              </a:lnSpc>
              <a:spcBef>
                <a:spcPts val="1200"/>
              </a:spcBef>
              <a:buNone/>
            </a:pPr>
            <a:r>
              <a:rPr lang="en-US" sz="1600"/>
              <a:t>Fuchs, L. S., Newman-Gonchar, R., Schumacher, R., Dougherty, B., Bucka, N., Karp, K. S., Woodward, J., Clarke, B., Jordan, N. C., Gersten, R., Jayanthi, M., Keating, B., &amp; Morgan, S. (2021). </a:t>
            </a:r>
            <a:r>
              <a:rPr lang="en-US" sz="1600" i="1"/>
              <a:t>Assisting students struggling with mathematics: Intervention in the elementary grades</a:t>
            </a:r>
            <a:r>
              <a:rPr lang="en-US" sz="1600"/>
              <a:t> (WWC 2021006). National Center for Education Evaluation and Regional Assistance, Institute of Education Sciences, U.S. Department of Education. </a:t>
            </a:r>
            <a:r>
              <a:rPr lang="en-US" sz="1600">
                <a:hlinkClick r:id="rId2"/>
              </a:rPr>
              <a:t>http://whatworks.ed.gov/</a:t>
            </a:r>
            <a:r>
              <a:rPr lang="en-US" sz="1600"/>
              <a:t> </a:t>
            </a:r>
          </a:p>
          <a:p>
            <a:pPr marL="460375" indent="-460375">
              <a:lnSpc>
                <a:spcPct val="114000"/>
              </a:lnSpc>
              <a:spcBef>
                <a:spcPts val="1200"/>
              </a:spcBef>
              <a:buNone/>
            </a:pPr>
            <a:r>
              <a:rPr lang="en-US" sz="1600" err="1"/>
              <a:t>Herbel</a:t>
            </a:r>
            <a:r>
              <a:rPr lang="en-US" sz="1600"/>
              <a:t>-Eisenmann, B. &amp; Otten, S. (2011). Mapping mathematics in classroom discourse. </a:t>
            </a:r>
            <a:r>
              <a:rPr lang="en-US" sz="1600" i="1"/>
              <a:t>Journal for Research in Mathematics Education, 5</a:t>
            </a:r>
            <a:r>
              <a:rPr lang="en-US" sz="1600"/>
              <a:t>2(5), 451-485. </a:t>
            </a:r>
          </a:p>
          <a:p>
            <a:pPr marL="460375" indent="-460375">
              <a:lnSpc>
                <a:spcPct val="114000"/>
              </a:lnSpc>
              <a:spcBef>
                <a:spcPts val="1200"/>
              </a:spcBef>
              <a:buNone/>
            </a:pPr>
            <a:r>
              <a:rPr lang="en-US" sz="1600"/>
              <a:t>Hufferd-Ackles, K., Fuson, K. C., &amp; Sherin, M. G. (2004). Describing levels and components of a math-talk learning community. </a:t>
            </a:r>
            <a:r>
              <a:rPr lang="en-US" sz="1600" i="1"/>
              <a:t>Journal for Research in Mathematics Education, 35</a:t>
            </a:r>
            <a:r>
              <a:rPr lang="en-US" sz="1600"/>
              <a:t>(2), 81–116. </a:t>
            </a:r>
          </a:p>
          <a:p>
            <a:pPr marL="460375" indent="-460375">
              <a:lnSpc>
                <a:spcPct val="115000"/>
              </a:lnSpc>
              <a:spcBef>
                <a:spcPts val="1200"/>
              </a:spcBef>
              <a:buNone/>
            </a:pPr>
            <a:r>
              <a:rPr lang="en-US" sz="1600"/>
              <a:t>National Council of Teachers of Mathematics. (2014). </a:t>
            </a:r>
            <a:r>
              <a:rPr lang="en-US" sz="1600" i="1"/>
              <a:t>Principles to actions. Ensuring mathematical success for all</a:t>
            </a:r>
            <a:r>
              <a:rPr lang="en-US" sz="1600"/>
              <a:t>. </a:t>
            </a:r>
          </a:p>
          <a:p>
            <a:pPr marL="460375" indent="-460375">
              <a:lnSpc>
                <a:spcPct val="115000"/>
              </a:lnSpc>
              <a:spcBef>
                <a:spcPts val="1200"/>
              </a:spcBef>
              <a:buNone/>
            </a:pPr>
            <a:r>
              <a:rPr lang="en-US" sz="1600" err="1"/>
              <a:t>Schielack</a:t>
            </a:r>
            <a:r>
              <a:rPr lang="en-US" sz="1600"/>
              <a:t>, J. (2010). Focus in grade 6. Teaching with curriculum focal points. </a:t>
            </a:r>
            <a:r>
              <a:rPr lang="en-US" sz="1600" i="1"/>
              <a:t>National Council of Teachers of Mathematics</a:t>
            </a:r>
            <a:r>
              <a:rPr lang="en-US" sz="1600"/>
              <a:t>: VA. </a:t>
            </a:r>
          </a:p>
          <a:p>
            <a:pPr marL="460375" indent="-460375">
              <a:lnSpc>
                <a:spcPct val="115000"/>
              </a:lnSpc>
              <a:spcBef>
                <a:spcPts val="1200"/>
              </a:spcBef>
              <a:buNone/>
            </a:pPr>
            <a:r>
              <a:rPr lang="en-US" sz="1600"/>
              <a:t>Schnitzler, K., </a:t>
            </a:r>
            <a:r>
              <a:rPr lang="en-US" sz="1600" err="1"/>
              <a:t>Holzberger</a:t>
            </a:r>
            <a:r>
              <a:rPr lang="en-US" sz="1600"/>
              <a:t>, D. &amp; Seidel, T. (2020).  All better than being disengaged: Student engagement patterns and their relations to academic self-concept and achievement. </a:t>
            </a:r>
            <a:r>
              <a:rPr lang="en-US" sz="1600" i="1"/>
              <a:t>European Journal of Psychology of Education</a:t>
            </a:r>
            <a:r>
              <a:rPr lang="en-US" sz="1600"/>
              <a:t>, 36, 627-652. </a:t>
            </a:r>
          </a:p>
          <a:p>
            <a:pPr marL="460375" indent="-460375">
              <a:lnSpc>
                <a:spcPct val="115000"/>
              </a:lnSpc>
              <a:spcBef>
                <a:spcPts val="1200"/>
              </a:spcBef>
              <a:buNone/>
            </a:pPr>
            <a:r>
              <a:rPr lang="en-US" sz="1600"/>
              <a:t>Simpson, A., </a:t>
            </a:r>
            <a:r>
              <a:rPr lang="en-US" sz="1600" err="1"/>
              <a:t>Mokalled</a:t>
            </a:r>
            <a:r>
              <a:rPr lang="en-US" sz="1600"/>
              <a:t>, S., </a:t>
            </a:r>
            <a:r>
              <a:rPr lang="en-US" sz="1600" err="1"/>
              <a:t>Ellenburg</a:t>
            </a:r>
            <a:r>
              <a:rPr lang="en-US" sz="1600"/>
              <a:t>, LA., &amp; Che, M. (2015). A tool for rethinking teachers’ questioning. </a:t>
            </a:r>
            <a:r>
              <a:rPr lang="en-US" sz="1600" i="1"/>
              <a:t>Mathematics Teaching in the Middle School, 20</a:t>
            </a:r>
            <a:r>
              <a:rPr lang="en-US" sz="1600"/>
              <a:t>(5), 294-302.</a:t>
            </a:r>
          </a:p>
        </p:txBody>
      </p:sp>
      <p:sp>
        <p:nvSpPr>
          <p:cNvPr id="3" name="Slide Number Placeholder 2">
            <a:extLst>
              <a:ext uri="{FF2B5EF4-FFF2-40B4-BE49-F238E27FC236}">
                <a16:creationId xmlns:a16="http://schemas.microsoft.com/office/drawing/2014/main" id="{45C32548-947E-4FDA-8BE1-E24690C08237}"/>
              </a:ext>
            </a:extLst>
          </p:cNvPr>
          <p:cNvSpPr>
            <a:spLocks noGrp="1"/>
          </p:cNvSpPr>
          <p:nvPr>
            <p:ph type="sldNum" sz="quarter" idx="10"/>
          </p:nvPr>
        </p:nvSpPr>
        <p:spPr/>
        <p:txBody>
          <a:bodyPr/>
          <a:lstStyle/>
          <a:p>
            <a:pPr algn="r"/>
            <a:fld id="{F3477EC8-074D-41C4-94AE-E9EA7CEEA348}" type="slidenum">
              <a:rPr lang="en-US" smtClean="0"/>
              <a:pPr algn="r"/>
              <a:t>61</a:t>
            </a:fld>
            <a:endParaRPr lang="en-US"/>
          </a:p>
        </p:txBody>
      </p:sp>
    </p:spTree>
    <p:extLst>
      <p:ext uri="{BB962C8B-B14F-4D97-AF65-F5344CB8AC3E}">
        <p14:creationId xmlns:p14="http://schemas.microsoft.com/office/powerpoint/2010/main" val="3386754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59E8-03B9-A14F-8412-EEC49F4289C0}"/>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5E04C07D-9F25-114A-9660-A5AA57C2FADC}"/>
              </a:ext>
            </a:extLst>
          </p:cNvPr>
          <p:cNvSpPr>
            <a:spLocks noGrp="1"/>
          </p:cNvSpPr>
          <p:nvPr>
            <p:ph idx="1"/>
          </p:nvPr>
        </p:nvSpPr>
        <p:spPr/>
        <p:txBody>
          <a:bodyPr/>
          <a:lstStyle/>
          <a:p>
            <a:pPr marL="0" indent="0">
              <a:buNone/>
            </a:pPr>
            <a:r>
              <a:rPr lang="en-US">
                <a:ea typeface="Helvetica Neue" charset="0"/>
              </a:rPr>
              <a:t>This content was produced under U.S. Department of Education, Office of Special Education Programs, Award No. H326M17002. Christina Diamond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endParaRPr lang="en-US"/>
          </a:p>
        </p:txBody>
      </p:sp>
      <p:sp>
        <p:nvSpPr>
          <p:cNvPr id="4" name="Slide Number Placeholder 3">
            <a:extLst>
              <a:ext uri="{FF2B5EF4-FFF2-40B4-BE49-F238E27FC236}">
                <a16:creationId xmlns:a16="http://schemas.microsoft.com/office/drawing/2014/main" id="{54B72E4F-F29E-4CDA-9C77-54CB5946CCA4}"/>
              </a:ext>
            </a:extLst>
          </p:cNvPr>
          <p:cNvSpPr>
            <a:spLocks noGrp="1"/>
          </p:cNvSpPr>
          <p:nvPr>
            <p:ph type="sldNum" sz="quarter" idx="10"/>
          </p:nvPr>
        </p:nvSpPr>
        <p:spPr/>
        <p:txBody>
          <a:bodyPr/>
          <a:lstStyle/>
          <a:p>
            <a:pPr algn="r"/>
            <a:fld id="{F3477EC8-074D-41C4-94AE-E9EA7CEEA348}" type="slidenum">
              <a:rPr lang="en-US" smtClean="0"/>
              <a:pPr algn="r"/>
              <a:t>62</a:t>
            </a:fld>
            <a:endParaRPr lang="en-US"/>
          </a:p>
        </p:txBody>
      </p:sp>
    </p:spTree>
    <p:extLst>
      <p:ext uri="{BB962C8B-B14F-4D97-AF65-F5344CB8AC3E}">
        <p14:creationId xmlns:p14="http://schemas.microsoft.com/office/powerpoint/2010/main" val="198631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13D4-1BF2-5B8C-E11F-E9C0C2F6283A}"/>
              </a:ext>
            </a:extLst>
          </p:cNvPr>
          <p:cNvSpPr>
            <a:spLocks noGrp="1"/>
          </p:cNvSpPr>
          <p:nvPr>
            <p:ph type="title"/>
          </p:nvPr>
        </p:nvSpPr>
        <p:spPr>
          <a:xfrm>
            <a:off x="916518" y="463138"/>
            <a:ext cx="10966449" cy="911838"/>
          </a:xfrm>
        </p:spPr>
        <p:txBody>
          <a:bodyPr wrap="square" anchor="b">
            <a:normAutofit/>
          </a:bodyPr>
          <a:lstStyle/>
          <a:p>
            <a:r>
              <a:rPr lang="en-US"/>
              <a:t>Why: Sort </a:t>
            </a:r>
            <a:r>
              <a:rPr lang="en-US">
                <a:solidFill>
                  <a:schemeClr val="bg1"/>
                </a:solidFill>
              </a:rPr>
              <a:t>(Step 2)</a:t>
            </a:r>
          </a:p>
        </p:txBody>
      </p:sp>
      <p:pic>
        <p:nvPicPr>
          <p:cNvPr id="6" name="Picture 5">
            <a:extLst>
              <a:ext uri="{FF2B5EF4-FFF2-40B4-BE49-F238E27FC236}">
                <a16:creationId xmlns:a16="http://schemas.microsoft.com/office/drawing/2014/main" id="{9E4BB878-9678-0329-40FC-023708E054A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37" t="2498" r="1830" b="2"/>
          <a:stretch/>
        </p:blipFill>
        <p:spPr>
          <a:xfrm>
            <a:off x="916518" y="1714499"/>
            <a:ext cx="5103282" cy="4345337"/>
          </a:xfrm>
          <a:prstGeom prst="rect">
            <a:avLst/>
          </a:prstGeom>
          <a:noFill/>
        </p:spPr>
      </p:pic>
      <p:sp>
        <p:nvSpPr>
          <p:cNvPr id="3" name="Content Placeholder 2">
            <a:extLst>
              <a:ext uri="{FF2B5EF4-FFF2-40B4-BE49-F238E27FC236}">
                <a16:creationId xmlns:a16="http://schemas.microsoft.com/office/drawing/2014/main" id="{3DBCEB40-FDE0-676F-1612-22A6F345ACB4}"/>
              </a:ext>
            </a:extLst>
          </p:cNvPr>
          <p:cNvSpPr>
            <a:spLocks noGrp="1"/>
          </p:cNvSpPr>
          <p:nvPr>
            <p:ph sz="half" idx="2"/>
          </p:nvPr>
        </p:nvSpPr>
        <p:spPr>
          <a:xfrm>
            <a:off x="6172199" y="1603169"/>
            <a:ext cx="5710767" cy="4456668"/>
          </a:xfrm>
        </p:spPr>
        <p:txBody>
          <a:bodyPr wrap="square" anchor="t">
            <a:normAutofit/>
          </a:bodyPr>
          <a:lstStyle/>
          <a:p>
            <a:r>
              <a:rPr lang="en-US" sz="2400"/>
              <a:t>Second, combine your responses and categories with your table partners.</a:t>
            </a:r>
          </a:p>
        </p:txBody>
      </p:sp>
      <p:sp>
        <p:nvSpPr>
          <p:cNvPr id="4" name="Slide Number Placeholder 3">
            <a:extLst>
              <a:ext uri="{FF2B5EF4-FFF2-40B4-BE49-F238E27FC236}">
                <a16:creationId xmlns:a16="http://schemas.microsoft.com/office/drawing/2014/main" id="{A44589E5-C6DD-D9C1-AF8F-9A9F6AB905D5}"/>
              </a:ext>
            </a:extLst>
          </p:cNvPr>
          <p:cNvSpPr>
            <a:spLocks noGrp="1"/>
          </p:cNvSpPr>
          <p:nvPr>
            <p:ph type="sldNum" sz="quarter" idx="12"/>
          </p:nvPr>
        </p:nvSpPr>
        <p:spPr>
          <a:xfrm>
            <a:off x="0" y="6349867"/>
            <a:ext cx="666427" cy="365125"/>
          </a:xfrm>
        </p:spPr>
        <p:txBody>
          <a:bodyPr wrap="none">
            <a:normAutofit/>
          </a:bodyPr>
          <a:lstStyle/>
          <a:p>
            <a:pPr>
              <a:spcAft>
                <a:spcPts val="600"/>
              </a:spcAft>
            </a:pPr>
            <a:fld id="{F3477EC8-074D-41C4-94AE-E9EA7CEEA348}" type="slidenum">
              <a:rPr lang="en-US" smtClean="0"/>
              <a:pPr>
                <a:spcAft>
                  <a:spcPts val="600"/>
                </a:spcAft>
              </a:pPr>
              <a:t>7</a:t>
            </a:fld>
            <a:endParaRPr lang="en-US"/>
          </a:p>
        </p:txBody>
      </p:sp>
    </p:spTree>
    <p:extLst>
      <p:ext uri="{BB962C8B-B14F-4D97-AF65-F5344CB8AC3E}">
        <p14:creationId xmlns:p14="http://schemas.microsoft.com/office/powerpoint/2010/main" val="2431005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13D4-1BF2-5B8C-E11F-E9C0C2F6283A}"/>
              </a:ext>
            </a:extLst>
          </p:cNvPr>
          <p:cNvSpPr>
            <a:spLocks noGrp="1"/>
          </p:cNvSpPr>
          <p:nvPr>
            <p:ph type="title"/>
          </p:nvPr>
        </p:nvSpPr>
        <p:spPr>
          <a:xfrm>
            <a:off x="916518" y="463138"/>
            <a:ext cx="10966449" cy="911838"/>
          </a:xfrm>
        </p:spPr>
        <p:txBody>
          <a:bodyPr wrap="square" anchor="b">
            <a:normAutofit/>
          </a:bodyPr>
          <a:lstStyle/>
          <a:p>
            <a:r>
              <a:rPr lang="en-US"/>
              <a:t>Why: Sort </a:t>
            </a:r>
            <a:r>
              <a:rPr lang="en-US">
                <a:solidFill>
                  <a:schemeClr val="bg1"/>
                </a:solidFill>
              </a:rPr>
              <a:t>(Step 3)</a:t>
            </a:r>
          </a:p>
        </p:txBody>
      </p:sp>
      <p:pic>
        <p:nvPicPr>
          <p:cNvPr id="6" name="Picture 5">
            <a:extLst>
              <a:ext uri="{FF2B5EF4-FFF2-40B4-BE49-F238E27FC236}">
                <a16:creationId xmlns:a16="http://schemas.microsoft.com/office/drawing/2014/main" id="{9E4BB878-9678-0329-40FC-023708E054A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37" t="2498" r="1830" b="2"/>
          <a:stretch/>
        </p:blipFill>
        <p:spPr>
          <a:xfrm>
            <a:off x="916520" y="1714500"/>
            <a:ext cx="5103282" cy="4345337"/>
          </a:xfrm>
          <a:prstGeom prst="rect">
            <a:avLst/>
          </a:prstGeom>
          <a:noFill/>
        </p:spPr>
      </p:pic>
      <p:sp>
        <p:nvSpPr>
          <p:cNvPr id="3" name="Content Placeholder 2">
            <a:extLst>
              <a:ext uri="{FF2B5EF4-FFF2-40B4-BE49-F238E27FC236}">
                <a16:creationId xmlns:a16="http://schemas.microsoft.com/office/drawing/2014/main" id="{3DBCEB40-FDE0-676F-1612-22A6F345ACB4}"/>
              </a:ext>
            </a:extLst>
          </p:cNvPr>
          <p:cNvSpPr>
            <a:spLocks noGrp="1"/>
          </p:cNvSpPr>
          <p:nvPr>
            <p:ph sz="half" idx="2"/>
          </p:nvPr>
        </p:nvSpPr>
        <p:spPr>
          <a:xfrm>
            <a:off x="6172199" y="1603169"/>
            <a:ext cx="5710767" cy="4456668"/>
          </a:xfrm>
        </p:spPr>
        <p:txBody>
          <a:bodyPr wrap="square" anchor="t">
            <a:normAutofit/>
          </a:bodyPr>
          <a:lstStyle/>
          <a:p>
            <a:r>
              <a:rPr lang="en-US" sz="2400"/>
              <a:t>Complete a gallery walk to examine the responses and categories.</a:t>
            </a:r>
          </a:p>
          <a:p>
            <a:pPr lvl="1"/>
            <a:r>
              <a:rPr lang="en-US" sz="2200"/>
              <a:t>What do you notice? </a:t>
            </a:r>
          </a:p>
          <a:p>
            <a:pPr lvl="1"/>
            <a:r>
              <a:rPr lang="en-US" sz="2200"/>
              <a:t>Any surprises in the categories and/or responses?</a:t>
            </a:r>
          </a:p>
        </p:txBody>
      </p:sp>
      <p:sp>
        <p:nvSpPr>
          <p:cNvPr id="4" name="Slide Number Placeholder 3">
            <a:extLst>
              <a:ext uri="{FF2B5EF4-FFF2-40B4-BE49-F238E27FC236}">
                <a16:creationId xmlns:a16="http://schemas.microsoft.com/office/drawing/2014/main" id="{A44589E5-C6DD-D9C1-AF8F-9A9F6AB905D5}"/>
              </a:ext>
            </a:extLst>
          </p:cNvPr>
          <p:cNvSpPr>
            <a:spLocks noGrp="1"/>
          </p:cNvSpPr>
          <p:nvPr>
            <p:ph type="sldNum" sz="quarter" idx="12"/>
          </p:nvPr>
        </p:nvSpPr>
        <p:spPr>
          <a:xfrm>
            <a:off x="0" y="6349867"/>
            <a:ext cx="666427" cy="365125"/>
          </a:xfrm>
        </p:spPr>
        <p:txBody>
          <a:bodyPr wrap="none">
            <a:normAutofit/>
          </a:bodyPr>
          <a:lstStyle/>
          <a:p>
            <a:pPr>
              <a:spcAft>
                <a:spcPts val="600"/>
              </a:spcAft>
            </a:pPr>
            <a:fld id="{F3477EC8-074D-41C4-94AE-E9EA7CEEA348}" type="slidenum">
              <a:rPr lang="en-US" smtClean="0"/>
              <a:pPr>
                <a:spcAft>
                  <a:spcPts val="600"/>
                </a:spcAft>
              </a:pPr>
              <a:t>8</a:t>
            </a:fld>
            <a:endParaRPr lang="en-US"/>
          </a:p>
        </p:txBody>
      </p:sp>
    </p:spTree>
    <p:extLst>
      <p:ext uri="{BB962C8B-B14F-4D97-AF65-F5344CB8AC3E}">
        <p14:creationId xmlns:p14="http://schemas.microsoft.com/office/powerpoint/2010/main" val="15366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25C0-6FC7-9248-A412-47C8BBE8EFF4}"/>
              </a:ext>
            </a:extLst>
          </p:cNvPr>
          <p:cNvSpPr>
            <a:spLocks noGrp="1"/>
          </p:cNvSpPr>
          <p:nvPr>
            <p:ph type="ctrTitle"/>
          </p:nvPr>
        </p:nvSpPr>
        <p:spPr>
          <a:xfrm>
            <a:off x="1524000" y="1479359"/>
            <a:ext cx="9144000" cy="1846659"/>
          </a:xfrm>
        </p:spPr>
        <p:txBody>
          <a:bodyPr/>
          <a:lstStyle/>
          <a:p>
            <a:r>
              <a:rPr lang="en-US"/>
              <a:t>National Trends in Mathematics</a:t>
            </a:r>
          </a:p>
        </p:txBody>
      </p:sp>
      <p:sp>
        <p:nvSpPr>
          <p:cNvPr id="4" name="Slide Number Placeholder 3">
            <a:extLst>
              <a:ext uri="{FF2B5EF4-FFF2-40B4-BE49-F238E27FC236}">
                <a16:creationId xmlns:a16="http://schemas.microsoft.com/office/drawing/2014/main" id="{EBBF7FB0-774E-43D8-B157-119282F0DA45}"/>
              </a:ext>
            </a:extLst>
          </p:cNvPr>
          <p:cNvSpPr>
            <a:spLocks noGrp="1"/>
          </p:cNvSpPr>
          <p:nvPr>
            <p:ph type="sldNum" sz="quarter" idx="4"/>
          </p:nvPr>
        </p:nvSpPr>
        <p:spPr/>
        <p:txBody>
          <a:bodyPr/>
          <a:lstStyle/>
          <a:p>
            <a:pPr algn="r"/>
            <a:fld id="{F3477EC8-074D-41C4-94AE-E9EA7CEEA348}" type="slidenum">
              <a:rPr lang="en-US" smtClean="0"/>
              <a:pPr algn="r"/>
              <a:t>9</a:t>
            </a:fld>
            <a:endParaRPr lang="en-US"/>
          </a:p>
        </p:txBody>
      </p:sp>
    </p:spTree>
    <p:extLst>
      <p:ext uri="{BB962C8B-B14F-4D97-AF65-F5344CB8AC3E}">
        <p14:creationId xmlns:p14="http://schemas.microsoft.com/office/powerpoint/2010/main" val="748843889"/>
      </p:ext>
    </p:extLst>
  </p:cSld>
  <p:clrMapOvr>
    <a:masterClrMapping/>
  </p:clrMapOvr>
</p:sld>
</file>

<file path=ppt/theme/theme1.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EP_Math_Template2" id="{3DD1DB5A-9732-CE4F-B498-0DFC38D16E98}" vid="{AA41E1CF-8CA6-B04A-B159-0A2A04F3CEF7}"/>
    </a:ext>
  </a:extLst>
</a:theme>
</file>

<file path=ppt/theme/theme2.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EP_Math_Template2" id="{3DD1DB5A-9732-CE4F-B498-0DFC38D16E98}" vid="{7CD7D8B3-CF99-7B4E-BDC9-3044F9EB1074}"/>
    </a:ext>
  </a:extLst>
</a:theme>
</file>

<file path=ppt/theme/theme3.xml><?xml version="1.0" encoding="utf-8"?>
<a:theme xmlns:a="http://schemas.openxmlformats.org/drawingml/2006/main" name="1_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EP_Math_Template2" id="{3DD1DB5A-9732-CE4F-B498-0DFC38D16E98}" vid="{D66FAC2C-181B-2542-B5A7-D3F3A21691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7d002b9-d184-461a-a75e-eb386faf956f">
      <UserInfo>
        <DisplayName>Prater, Steven</DisplayName>
        <AccountId>78</AccountId>
        <AccountType/>
      </UserInfo>
      <UserInfo>
        <DisplayName>Harris, Pakethia</DisplayName>
        <AccountId>15</AccountId>
        <AccountType/>
      </UserInfo>
      <UserInfo>
        <DisplayName>Quinn, Shaylyn</DisplayName>
        <AccountId>19</AccountId>
        <AccountType/>
      </UserInfo>
      <UserInfo>
        <DisplayName>Bahr, Clairee</DisplayName>
        <AccountId>20</AccountId>
        <AccountType/>
      </UserInfo>
      <UserInfo>
        <DisplayName>Clancy, Erin</DisplayName>
        <AccountId>56</AccountId>
        <AccountType/>
      </UserInfo>
      <UserInfo>
        <DisplayName>Zumeta Edmonds, Rebecca</DisplayName>
        <AccountId>40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F3D3E692B1154F88F109B912ACF479" ma:contentTypeVersion="13" ma:contentTypeDescription="Create a new document." ma:contentTypeScope="" ma:versionID="1aeb35087b9aa2383aa983d852277294">
  <xsd:schema xmlns:xsd="http://www.w3.org/2001/XMLSchema" xmlns:xs="http://www.w3.org/2001/XMLSchema" xmlns:p="http://schemas.microsoft.com/office/2006/metadata/properties" xmlns:ns2="af1d375e-8621-40f4-9fcd-9dc4abf027dc" xmlns:ns3="17d002b9-d184-461a-a75e-eb386faf956f" targetNamespace="http://schemas.microsoft.com/office/2006/metadata/properties" ma:root="true" ma:fieldsID="8671f22a37b84b5ec9c37622f655e1eb" ns2:_="" ns3:_="">
    <xsd:import namespace="af1d375e-8621-40f4-9fcd-9dc4abf027dc"/>
    <xsd:import namespace="17d002b9-d184-461a-a75e-eb386faf95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d375e-8621-40f4-9fcd-9dc4abf02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d002b9-d184-461a-a75e-eb386faf956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56EBEA-8987-4D2D-8F81-4BF3E71D4C3C}">
  <ds:schemaRefs>
    <ds:schemaRef ds:uri="http://schemas.microsoft.com/sharepoint/v3/contenttype/forms"/>
  </ds:schemaRefs>
</ds:datastoreItem>
</file>

<file path=customXml/itemProps2.xml><?xml version="1.0" encoding="utf-8"?>
<ds:datastoreItem xmlns:ds="http://schemas.openxmlformats.org/officeDocument/2006/customXml" ds:itemID="{4BB68522-BF85-4FCF-88F0-9F5CD3B69540}">
  <ds:schemaRefs>
    <ds:schemaRef ds:uri="17d002b9-d184-461a-a75e-eb386faf956f"/>
    <ds:schemaRef ds:uri="af1d375e-8621-40f4-9fcd-9dc4abf027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58FEEEA-6682-47E0-B72B-9AD1386B0EDD}">
  <ds:schemaRefs>
    <ds:schemaRef ds:uri="17d002b9-d184-461a-a75e-eb386faf956f"/>
    <ds:schemaRef ds:uri="af1d375e-8621-40f4-9fcd-9dc4abf027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Application>Microsoft Office PowerPoint</Application>
  <PresentationFormat>Widescreen</PresentationFormat>
  <Slides>62</Slides>
  <Notes>53</Notes>
  <HiddenSlides>0</HiddenSlides>
  <ScaleCrop>false</ScaleCrop>
  <HeadingPairs>
    <vt:vector size="4" baseType="variant">
      <vt:variant>
        <vt:lpstr>Theme</vt:lpstr>
      </vt:variant>
      <vt:variant>
        <vt:i4>3</vt:i4>
      </vt:variant>
      <vt:variant>
        <vt:lpstr>Slide Titles</vt:lpstr>
      </vt:variant>
      <vt:variant>
        <vt:i4>62</vt:i4>
      </vt:variant>
    </vt:vector>
  </HeadingPairs>
  <TitlesOfParts>
    <vt:vector size="65" baseType="lpstr">
      <vt:lpstr>Theme1</vt:lpstr>
      <vt:lpstr>Basic</vt:lpstr>
      <vt:lpstr>1_Basic</vt:lpstr>
      <vt:lpstr>Increasing Student Engagement and Discourse for Students With Mathematics Difficulties and Disabilities</vt:lpstr>
      <vt:lpstr>Objectives</vt:lpstr>
      <vt:lpstr>Start With the Why</vt:lpstr>
      <vt:lpstr>Start With the Why (Step 2)</vt:lpstr>
      <vt:lpstr>Start With the Why (Step 3)</vt:lpstr>
      <vt:lpstr>Why: Sort</vt:lpstr>
      <vt:lpstr>Why: Sort (Step 2)</vt:lpstr>
      <vt:lpstr>Why: Sort (Step 3)</vt:lpstr>
      <vt:lpstr>National Trends in Mathematics</vt:lpstr>
      <vt:lpstr>National Mathematics Trends: National Assessment of Educational Progress (NAEP) Grade 4</vt:lpstr>
      <vt:lpstr>National Mathematics Trends: NAEP Grade 8</vt:lpstr>
      <vt:lpstr>Developing Foundations of Algebra</vt:lpstr>
      <vt:lpstr>Interconnectedness of Mathematics</vt:lpstr>
      <vt:lpstr>Importance of  Prerequisite Skills </vt:lpstr>
      <vt:lpstr>Iceberg Problem: Unfinished Learning</vt:lpstr>
      <vt:lpstr>Iceberg Problem</vt:lpstr>
      <vt:lpstr>Iceberg Problem: How Assessment and Accountability Policies Contribute to Learning Gaps in Mathematics Persisting Below the Surface</vt:lpstr>
      <vt:lpstr>Iceberg Report: Key Insight 1</vt:lpstr>
      <vt:lpstr>Iceberg Report: Key Insight 2</vt:lpstr>
      <vt:lpstr>Iceberg Report: Key Insight 3</vt:lpstr>
      <vt:lpstr>Dot Chart</vt:lpstr>
      <vt:lpstr>Dot Analysis Discussion</vt:lpstr>
      <vt:lpstr>Mathematics Brain!</vt:lpstr>
      <vt:lpstr>Warm-Up</vt:lpstr>
      <vt:lpstr>Solving</vt:lpstr>
      <vt:lpstr>Importance of Engagement</vt:lpstr>
      <vt:lpstr>Let’s Chat: Engagement</vt:lpstr>
      <vt:lpstr>Power of Engagement</vt:lpstr>
      <vt:lpstr>Mathematics Evidence-Based Practices</vt:lpstr>
      <vt:lpstr>Facilitating Meaningful Discourse and Engagement</vt:lpstr>
      <vt:lpstr>What Is Discourse?</vt:lpstr>
      <vt:lpstr>Increasing Discourse: Intersection of High-Leverage Practices and Evidence-Based Practices</vt:lpstr>
      <vt:lpstr>High-Leverage Practices </vt:lpstr>
      <vt:lpstr>High-Leverage Practices Specific to Promoting Engagement</vt:lpstr>
      <vt:lpstr>Current Reality </vt:lpstr>
      <vt:lpstr>Increasing Student Achievement and Engagement</vt:lpstr>
      <vt:lpstr>Challenges </vt:lpstr>
      <vt:lpstr>Planning for Instruction</vt:lpstr>
      <vt:lpstr>Determine the Instructional Technique </vt:lpstr>
      <vt:lpstr>Reflect on Recent Lesson: Engagement</vt:lpstr>
      <vt:lpstr>Encourages My Students to Use Representatives </vt:lpstr>
      <vt:lpstr>Encourages My Students to Use Representatives   </vt:lpstr>
      <vt:lpstr>Encourages My Students to Use Representatives</vt:lpstr>
      <vt:lpstr>Opportunities for Students to Communicate  Their Reasoning </vt:lpstr>
      <vt:lpstr>Opportunities for Students to Communicate  Their Reasoning</vt:lpstr>
      <vt:lpstr>Allow for Different Strategies for Finding Solutions</vt:lpstr>
      <vt:lpstr>Different Strategies and Multiple Entry Points: Example 1</vt:lpstr>
      <vt:lpstr>Different Strategies and Multiple Entry Points: Example 2</vt:lpstr>
      <vt:lpstr>Allows for Different Strategies</vt:lpstr>
      <vt:lpstr>Four Corners</vt:lpstr>
      <vt:lpstr>Increasing Engagement Through Instruction</vt:lpstr>
      <vt:lpstr>Four Corners: Step 1</vt:lpstr>
      <vt:lpstr>Four Corners: Step 2</vt:lpstr>
      <vt:lpstr>Debrief</vt:lpstr>
      <vt:lpstr>Closing </vt:lpstr>
      <vt:lpstr>Effective Implementation and Engagement Take Time:  Effects After 2 Years </vt:lpstr>
      <vt:lpstr>Try, Try, and Try Again!</vt:lpstr>
      <vt:lpstr>In Closing</vt:lpstr>
      <vt:lpstr>Resources and References </vt:lpstr>
      <vt:lpstr>Resources</vt:lpstr>
      <vt:lpstr>References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Student Engagement and Discourse for Students With Mathematics Difficulties and Disabilities</dc:title>
  <dc:subject>Expanding Middle School Students’ Understanding of Algebraic Reasoning for Students With Disabilities </dc:subject>
  <dc:creator>American Institutes for Research; Office of Special Education Programs</dc:creator>
  <cp:keywords>Expanding Middle School Students’ Understanding of Algebraic Reasoning for Students With Disabilities; national trends in mathematics; importance of prerequisite skills; mathematics brain; importance of engagement; instructional strategies to support students who are struggling; increasing student achievement and engagement; planning for instruction; four corners; practice increasing engagement </cp:keywords>
  <dc:description/>
  <cp:revision>1</cp:revision>
  <dcterms:created xsi:type="dcterms:W3CDTF">2019-09-23T19:20:44Z</dcterms:created>
  <dcterms:modified xsi:type="dcterms:W3CDTF">2022-09-26T16:37:27Z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0x0101008FF3D3E692B1154F88F109B912ACF479</vt:lpwstr>
  </property>
</Properties>
</file>